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83" r:id="rId2"/>
    <p:sldId id="273" r:id="rId3"/>
    <p:sldId id="275" r:id="rId4"/>
    <p:sldId id="276" r:id="rId5"/>
    <p:sldId id="280" r:id="rId6"/>
    <p:sldId id="281" r:id="rId7"/>
    <p:sldId id="28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336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052736"/>
            <a:ext cx="7758752" cy="37444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VY_32_INOVACE_05_Čj8 -rod střední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rod střední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lvl="0">
              <a:defRPr/>
            </a:pPr>
            <a:r>
              <a:rPr lang="cs-CZ" sz="2400" i="1" dirty="0" smtClean="0"/>
              <a:t>zaměřuje se na vyhledávání podstatných jmen rodu středního a procvičení určování jejich vzorů</a:t>
            </a:r>
          </a:p>
          <a:p>
            <a:pPr lvl="0">
              <a:defRPr/>
            </a:pPr>
            <a:r>
              <a:rPr lang="cs-CZ" sz="2400" i="1" dirty="0" smtClean="0"/>
              <a:t>podporuje rozšiřování slovní zásoby žáků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260648"/>
            <a:ext cx="547260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Vzory rodu středního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00232" y="1428736"/>
          <a:ext cx="6072231" cy="44140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7388"/>
                <a:gridCol w="1428760"/>
                <a:gridCol w="1500198"/>
                <a:gridCol w="1285885"/>
              </a:tblGrid>
              <a:tr h="613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1.PÁD</a:t>
                      </a:r>
                    </a:p>
                    <a:p>
                      <a:pPr algn="ctr"/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2.PÁD</a:t>
                      </a:r>
                    </a:p>
                    <a:p>
                      <a:pPr algn="ctr"/>
                      <a:r>
                        <a:rPr lang="cs-CZ" b="1" dirty="0" err="1" smtClean="0"/>
                        <a:t>č.j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1.PÁD</a:t>
                      </a:r>
                    </a:p>
                    <a:p>
                      <a:pPr algn="ctr"/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7.PÁD</a:t>
                      </a:r>
                    </a:p>
                    <a:p>
                      <a:pPr algn="ctr"/>
                      <a:r>
                        <a:rPr lang="cs-CZ" b="1" dirty="0" err="1" smtClean="0"/>
                        <a:t>č.mn</a:t>
                      </a:r>
                      <a:endParaRPr lang="cs-CZ" b="1" dirty="0"/>
                    </a:p>
                  </a:txBody>
                  <a:tcPr anchor="b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MĚSTO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-a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-y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MOŘE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-e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-i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KUŘE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ete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ata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aty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/>
                </a:tc>
              </a:tr>
              <a:tr h="943501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STAVENÍ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-í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-í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-</a:t>
                      </a:r>
                      <a:r>
                        <a:rPr lang="cs-CZ" b="1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ími</a:t>
                      </a:r>
                      <a:endParaRPr lang="cs-CZ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403648" y="1268760"/>
          <a:ext cx="7499352" cy="338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9892"/>
                <a:gridCol w="1249892"/>
                <a:gridCol w="1249892"/>
                <a:gridCol w="1249892"/>
                <a:gridCol w="1249892"/>
                <a:gridCol w="1249892"/>
              </a:tblGrid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vejce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pravítko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dvojče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rajče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nebe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zpívání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učení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doupě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hřiště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  <a:tr h="84594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jeviště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kolo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jehně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691680" y="692696"/>
            <a:ext cx="3744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Určete vzor podstatného jména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72396" y="521495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57554" y="5929330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28794" y="5929330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6248" y="5857892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86512" y="5214950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428728" y="528638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786710" y="578645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57818" y="6000768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072330" y="6072206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 flipH="1">
            <a:off x="6143636" y="5786454"/>
            <a:ext cx="1089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stavení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 flipH="1">
            <a:off x="4214810" y="5429264"/>
            <a:ext cx="1089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stavení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643174" y="521495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město</a:t>
            </a:r>
            <a:endParaRPr lang="cs-CZ" dirty="0"/>
          </a:p>
        </p:txBody>
      </p:sp>
      <p:sp>
        <p:nvSpPr>
          <p:cNvPr id="38" name="Veselý obličej 37"/>
          <p:cNvSpPr/>
          <p:nvPr/>
        </p:nvSpPr>
        <p:spPr>
          <a:xfrm>
            <a:off x="4357686" y="5072074"/>
            <a:ext cx="1285884" cy="1285884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>
            <a:outerShdw blurRad="749300" dist="228600" dir="336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00578E-6 L 0.17101 -0.559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0" y="-2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51445E-7 L -0.26216 -0.537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00" y="-26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25434E-6 L -0.15434 -0.3181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00" y="-1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2948E-6 L 0.11615 -0.2598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6185E-6 L 0.29253 -0.5280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00" y="-2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48148E-6 L -0.09254 -0.4027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0.23211 -0.3914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00" y="-1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8148E-6 L -0.24653 -0.1821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00" y="-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5185E-6 L 0.01545 -0.6226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0" y="-3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85185E-6 L 0.17014 -0.4965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0" y="-2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48148E-6 L 0.39392 -0.3914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0" y="-19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L 0.09357 -0.2863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00" y="-14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7" grpId="0"/>
      <p:bldP spid="16" grpId="0"/>
      <p:bldP spid="17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textu vyhledejte podstatná slova středního rodu a určete jejich vzor.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556792"/>
            <a:ext cx="7790712" cy="4691608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4000" dirty="0" smtClean="0"/>
              <a:t>Frantovi učení nikdo moc nešlo. Zato jeho dvojče Tonda ovládá pravítko i kalkulačku bezvadně. Za dobré vysvědčení dostal nové kolo. Jel s ním na hřiště pak na koupaliště a nakonec zpátky domů. </a:t>
            </a:r>
            <a:endParaRPr lang="cs-CZ" sz="4000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1571604" y="2143116"/>
            <a:ext cx="7358114" cy="3144860"/>
            <a:chOff x="1571604" y="2143116"/>
            <a:chExt cx="7358114" cy="3144860"/>
          </a:xfrm>
        </p:grpSpPr>
        <p:cxnSp>
          <p:nvCxnSpPr>
            <p:cNvPr id="6" name="Přímá spojovací čára 5"/>
            <p:cNvCxnSpPr/>
            <p:nvPr/>
          </p:nvCxnSpPr>
          <p:spPr>
            <a:xfrm>
              <a:off x="3357554" y="2143116"/>
              <a:ext cx="1285884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000496" y="2786058"/>
              <a:ext cx="1500198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10800000">
              <a:off x="1571604" y="3429000"/>
              <a:ext cx="1857388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4429124" y="4071942"/>
              <a:ext cx="2571768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2857488" y="4643446"/>
              <a:ext cx="100013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7572396" y="4643446"/>
              <a:ext cx="1357322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3643306" y="5286388"/>
              <a:ext cx="2214578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Vypište z </a:t>
            </a:r>
            <a:r>
              <a:rPr lang="cs-CZ" sz="2800" dirty="0" err="1" smtClean="0"/>
              <a:t>osmisměrky</a:t>
            </a:r>
            <a:r>
              <a:rPr lang="cs-CZ" sz="2800" dirty="0" smtClean="0"/>
              <a:t> podstatná jména rodu středního (je jich 15) a určete jejich vzor.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1700808"/>
          <a:ext cx="6936435" cy="4174488"/>
        </p:xfrm>
        <a:graphic>
          <a:graphicData uri="http://schemas.openxmlformats.org/drawingml/2006/table">
            <a:tbl>
              <a:tblPr firstRow="1" bandRow="1">
                <a:tableStyleId>{E929F9F4-4A8F-4326-A1B4-22849713DDAB}</a:tableStyleId>
              </a:tblPr>
              <a:tblGrid>
                <a:gridCol w="770715"/>
                <a:gridCol w="770715"/>
                <a:gridCol w="770715"/>
                <a:gridCol w="770715"/>
                <a:gridCol w="770715"/>
                <a:gridCol w="770715"/>
                <a:gridCol w="770715"/>
                <a:gridCol w="770715"/>
                <a:gridCol w="770715"/>
              </a:tblGrid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5218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3" name="Přímá spojovací šipka 22"/>
          <p:cNvCxnSpPr/>
          <p:nvPr/>
        </p:nvCxnSpPr>
        <p:spPr>
          <a:xfrm rot="5400000">
            <a:off x="929456" y="2999578"/>
            <a:ext cx="200026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 flipH="1" flipV="1">
            <a:off x="1152500" y="4919674"/>
            <a:ext cx="1562112" cy="952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 flipH="1" flipV="1">
            <a:off x="1612085" y="3602833"/>
            <a:ext cx="220505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>
            <a:off x="2358216" y="2999578"/>
            <a:ext cx="228601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5400000">
            <a:off x="3393273" y="3821909"/>
            <a:ext cx="164307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 flipH="1" flipV="1">
            <a:off x="4224334" y="2705096"/>
            <a:ext cx="1562112" cy="952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5400000">
            <a:off x="4679951" y="2963859"/>
            <a:ext cx="221457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5180017" y="3249611"/>
            <a:ext cx="2786082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5400000">
            <a:off x="6930248" y="2928140"/>
            <a:ext cx="228601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1928794" y="2000240"/>
            <a:ext cx="557057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6500826" y="2500306"/>
            <a:ext cx="1712924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>
            <a:off x="5572132" y="4572008"/>
            <a:ext cx="257176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>
            <a:off x="1785918" y="5072074"/>
            <a:ext cx="257176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>
            <a:off x="4857752" y="5072074"/>
            <a:ext cx="335758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/>
          <p:nvPr/>
        </p:nvCxnSpPr>
        <p:spPr>
          <a:xfrm rot="10800000">
            <a:off x="2571736" y="5572140"/>
            <a:ext cx="542928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7" name="Skupina 66"/>
          <p:cNvGrpSpPr/>
          <p:nvPr/>
        </p:nvGrpSpPr>
        <p:grpSpPr>
          <a:xfrm>
            <a:off x="3214678" y="2214554"/>
            <a:ext cx="4429156" cy="2643206"/>
            <a:chOff x="3214678" y="2214554"/>
            <a:chExt cx="4429156" cy="2643206"/>
          </a:xfrm>
        </p:grpSpPr>
        <p:sp>
          <p:nvSpPr>
            <p:cNvPr id="60" name="Elipsa 59"/>
            <p:cNvSpPr/>
            <p:nvPr/>
          </p:nvSpPr>
          <p:spPr>
            <a:xfrm>
              <a:off x="3929058" y="2214554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Elipsa 60"/>
            <p:cNvSpPr/>
            <p:nvPr/>
          </p:nvSpPr>
          <p:spPr>
            <a:xfrm>
              <a:off x="7072330" y="2714620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Elipsa 61"/>
            <p:cNvSpPr/>
            <p:nvPr/>
          </p:nvSpPr>
          <p:spPr>
            <a:xfrm>
              <a:off x="7072330" y="3214686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Elipsa 62"/>
            <p:cNvSpPr/>
            <p:nvPr/>
          </p:nvSpPr>
          <p:spPr>
            <a:xfrm>
              <a:off x="4714876" y="3786190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Elipsa 63"/>
            <p:cNvSpPr/>
            <p:nvPr/>
          </p:nvSpPr>
          <p:spPr>
            <a:xfrm>
              <a:off x="7072330" y="3714752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Elipsa 64"/>
            <p:cNvSpPr/>
            <p:nvPr/>
          </p:nvSpPr>
          <p:spPr>
            <a:xfrm>
              <a:off x="3214678" y="4286256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Elipsa 65"/>
            <p:cNvSpPr/>
            <p:nvPr/>
          </p:nvSpPr>
          <p:spPr>
            <a:xfrm>
              <a:off x="4714876" y="4286256"/>
              <a:ext cx="571504" cy="57150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Doplňte do křížovky podstatná jména rodu ženského. Určete vzor doplněných slov. Tajenku nakreslete.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63888" y="2636912"/>
          <a:ext cx="525658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0940"/>
                <a:gridCol w="750940"/>
                <a:gridCol w="750940"/>
                <a:gridCol w="750940"/>
                <a:gridCol w="750940"/>
                <a:gridCol w="750940"/>
                <a:gridCol w="75094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2492896"/>
            <a:ext cx="303320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cs-CZ" sz="2000" dirty="0" smtClean="0"/>
              <a:t>Vejce smažíme na </a:t>
            </a:r>
            <a:br>
              <a:rPr lang="cs-CZ" sz="2000" dirty="0" smtClean="0"/>
            </a:br>
            <a:r>
              <a:rPr lang="cs-CZ" sz="2000" dirty="0" smtClean="0"/>
              <a:t>Otisky nohou se nazývají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Při pláči tečou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Z kmene stromu vyrůstá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V úlu žijí</a:t>
            </a:r>
          </a:p>
          <a:p>
            <a:pPr algn="r">
              <a:lnSpc>
                <a:spcPct val="150000"/>
              </a:lnSpc>
            </a:pPr>
            <a:r>
              <a:rPr lang="cs-CZ" sz="2000" dirty="0" smtClean="0"/>
              <a:t>Nepravdy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8313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Obrázek dostupný na </a:t>
            </a:r>
            <a:r>
              <a:rPr lang="cs-CZ" dirty="0" err="1" smtClean="0"/>
              <a:t>clipart</a:t>
            </a:r>
            <a:r>
              <a:rPr lang="cs-CZ" dirty="0" smtClean="0"/>
              <a:t> MS Office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03648" y="3237583"/>
            <a:ext cx="4176464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11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-12-0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]. 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494</TotalTime>
  <Words>308</Words>
  <Application>Microsoft Office PowerPoint</Application>
  <PresentationFormat>Předvádění na obrazovce (4:3)</PresentationFormat>
  <Paragraphs>155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Vzory rodu středního</vt:lpstr>
      <vt:lpstr>Prezentace aplikace PowerPoint</vt:lpstr>
      <vt:lpstr>V textu vyhledejte podstatná slova středního rodu a určete jejich vzor.</vt:lpstr>
      <vt:lpstr>Vypište z osmisměrky podstatná jména rodu středního (je jich 15) a určete jejich vzor.</vt:lpstr>
      <vt:lpstr>Doplňte do křížovky podstatná jména rodu ženského. Určete vzor doplněných slov. Tajenku nakreslete.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83</cp:revision>
  <dcterms:created xsi:type="dcterms:W3CDTF">2012-02-19T16:50:14Z</dcterms:created>
  <dcterms:modified xsi:type="dcterms:W3CDTF">2012-10-23T18:56:23Z</dcterms:modified>
</cp:coreProperties>
</file>