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96" r:id="rId1"/>
  </p:sldMasterIdLst>
  <p:notesMasterIdLst>
    <p:notesMasterId r:id="rId11"/>
  </p:notesMasterIdLst>
  <p:sldIdLst>
    <p:sldId id="280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91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929F9F4-4A8F-4326-A1B4-22849713DDAB}" styleName="Tmavý styl 1 – zvýraznění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88351" autoAdjust="0"/>
  </p:normalViewPr>
  <p:slideViewPr>
    <p:cSldViewPr>
      <p:cViewPr>
        <p:scale>
          <a:sx n="71" d="100"/>
          <a:sy n="71" d="100"/>
        </p:scale>
        <p:origin x="-1362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04B34D-DC2A-4C0C-A6AB-1BD0EA6696D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0BD238-BF08-4BD6-B881-15CA0E8661B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3356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13706-8D1A-46FD-84CE-1EC7D7637D9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BD238-BF08-4BD6-B881-15CA0E8661B1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BD238-BF08-4BD6-B881-15CA0E8661B1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BD238-BF08-4BD6-B881-15CA0E8661B1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BD238-BF08-4BD6-B881-15CA0E8661B1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BD238-BF08-4BD6-B881-15CA0E8661B1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BD238-BF08-4BD6-B881-15CA0E8661B1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BD238-BF08-4BD6-B881-15CA0E8661B1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BD238-BF08-4BD6-B881-15CA0E8661B1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14414" y="1052736"/>
            <a:ext cx="7687314" cy="374441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   </a:t>
            </a:r>
            <a:r>
              <a:rPr lang="cs-CZ" sz="2400" dirty="0" smtClean="0"/>
              <a:t>Název školy:      Speciální základní škola, Louny, </a:t>
            </a:r>
          </a:p>
          <a:p>
            <a:pPr>
              <a:buNone/>
            </a:pPr>
            <a:r>
              <a:rPr lang="cs-CZ" sz="2400" dirty="0" smtClean="0"/>
              <a:t>                               </a:t>
            </a:r>
            <a:r>
              <a:rPr lang="cs-CZ" sz="2400" dirty="0" err="1" smtClean="0"/>
              <a:t>Poděbradova</a:t>
            </a:r>
            <a:r>
              <a:rPr lang="cs-CZ" sz="2400" dirty="0" smtClean="0"/>
              <a:t> 640,</a:t>
            </a:r>
          </a:p>
          <a:p>
            <a:pPr>
              <a:buNone/>
            </a:pPr>
            <a:r>
              <a:rPr lang="cs-CZ" sz="2400" dirty="0" smtClean="0"/>
              <a:t>                               příspěvková organizace</a:t>
            </a:r>
          </a:p>
          <a:p>
            <a:pPr>
              <a:buNone/>
            </a:pPr>
            <a:r>
              <a:rPr lang="cs-CZ" sz="2400" dirty="0" smtClean="0"/>
              <a:t>     Autor:               Mgr. Věra </a:t>
            </a:r>
            <a:r>
              <a:rPr lang="cs-CZ" sz="2400" dirty="0" err="1" smtClean="0"/>
              <a:t>Elbelová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Název materiálu: VY_32_INOVACE_06_Čj8-číslovky</a:t>
            </a:r>
          </a:p>
          <a:p>
            <a:pPr>
              <a:buNone/>
            </a:pPr>
            <a:r>
              <a:rPr lang="cs-CZ" sz="2400" dirty="0" smtClean="0"/>
              <a:t>    Téma:                </a:t>
            </a:r>
            <a:r>
              <a:rPr lang="cs-CZ" sz="2400" dirty="0" err="1" smtClean="0"/>
              <a:t>Čj</a:t>
            </a:r>
            <a:r>
              <a:rPr lang="cs-CZ" sz="2400" dirty="0" smtClean="0"/>
              <a:t>- 8. ročník - číslovky</a:t>
            </a:r>
          </a:p>
          <a:p>
            <a:pPr>
              <a:buNone/>
            </a:pPr>
            <a:r>
              <a:rPr lang="cs-CZ" sz="2400" dirty="0" smtClean="0"/>
              <a:t>    Název sady:       Český jazyk- </a:t>
            </a:r>
            <a:r>
              <a:rPr lang="cs-CZ" sz="2400" dirty="0" err="1" smtClean="0"/>
              <a:t>VIII.ročník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    Číslo projektu:  CZ.1.07/1.4.00/21.3407</a:t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5085184"/>
            <a:ext cx="54102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Podnadpis 2"/>
          <p:cNvSpPr txBox="1">
            <a:spLocks noGrp="1"/>
          </p:cNvSpPr>
          <p:nvPr>
            <p:ph idx="1"/>
          </p:nvPr>
        </p:nvSpPr>
        <p:spPr>
          <a:xfrm>
            <a:off x="1142976" y="1447800"/>
            <a:ext cx="7790712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r>
              <a:rPr kumimoji="0" lang="cs-CZ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prezentace je určena pro 8. ročník speciální školy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cs-CZ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slouží k výuce českého</a:t>
            </a:r>
            <a:r>
              <a:rPr kumimoji="0" lang="cs-CZ" sz="2400" b="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jazyka – části jazyková výchova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cs-CZ" sz="2400" i="1" noProof="0" dirty="0" smtClean="0"/>
              <a:t>strana 3. - žáci pojmenovávají číslovky na obrázcích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cs-CZ" sz="2400" b="0" i="1" u="none" strike="noStrike" kern="1200" cap="none" spc="0" normalizeH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strana 4. - žáci odpovídají na zadané otázky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cs-CZ" sz="2400" i="1" noProof="0" dirty="0" smtClean="0"/>
              <a:t>strana 5. - podklad pro výklad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cs-CZ" sz="2400" b="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strana 6. - žáci čtou věty a doplňují při tom správný tvar číslovek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cs-CZ" sz="2400" i="1" dirty="0" smtClean="0"/>
              <a:t>strana 7. - podklad pro výklad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cs-CZ" sz="2400" b="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strana 8. - žáci rozřazují číslovky na určité a neurčité</a:t>
            </a:r>
            <a:r>
              <a:rPr lang="cs-CZ" sz="2400" i="1" dirty="0" smtClean="0"/>
              <a:t>, po kliknutí na myš se slova správně přiřadí</a:t>
            </a:r>
            <a:endParaRPr kumimoji="0" lang="cs-CZ" sz="2400" b="0" i="1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u\Local Settings\Temporary Internet Files\Content.IE5\Z87YS43S\MP90041184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0896" y="189388"/>
            <a:ext cx="1984096" cy="2885958"/>
          </a:xfrm>
          <a:prstGeom prst="rect">
            <a:avLst/>
          </a:prstGeom>
          <a:noFill/>
        </p:spPr>
      </p:pic>
      <p:pic>
        <p:nvPicPr>
          <p:cNvPr id="1028" name="Picture 4" descr="C:\Documents and Settings\u\Local Settings\Temporary Internet Files\Content.IE5\T5R7TU0Z\MC90001432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357166"/>
            <a:ext cx="881062" cy="1046163"/>
          </a:xfrm>
          <a:prstGeom prst="rect">
            <a:avLst/>
          </a:prstGeom>
          <a:noFill/>
        </p:spPr>
      </p:pic>
      <p:pic>
        <p:nvPicPr>
          <p:cNvPr id="1030" name="Picture 6" descr="C:\Documents and Settings\u\Local Settings\Temporary Internet Files\Content.IE5\Z87YS43S\MC90030557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571480"/>
            <a:ext cx="2357454" cy="2373969"/>
          </a:xfrm>
          <a:prstGeom prst="rect">
            <a:avLst/>
          </a:prstGeom>
          <a:noFill/>
        </p:spPr>
      </p:pic>
      <p:pic>
        <p:nvPicPr>
          <p:cNvPr id="1032" name="Picture 8" descr="C:\Documents and Settings\u\Local Settings\Temporary Internet Files\Content.IE5\ES28N02I\MC90001431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357166"/>
            <a:ext cx="968430" cy="1149901"/>
          </a:xfrm>
          <a:prstGeom prst="rect">
            <a:avLst/>
          </a:prstGeom>
          <a:noFill/>
        </p:spPr>
      </p:pic>
      <p:pic>
        <p:nvPicPr>
          <p:cNvPr id="1034" name="Picture 10" descr="C:\Documents and Settings\u\Local Settings\Temporary Internet Files\Content.IE5\3D6NKB3U\MC90028171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702710">
            <a:off x="4432176" y="1025479"/>
            <a:ext cx="1500944" cy="2071702"/>
          </a:xfrm>
          <a:prstGeom prst="rect">
            <a:avLst/>
          </a:prstGeom>
          <a:noFill/>
        </p:spPr>
      </p:pic>
      <p:pic>
        <p:nvPicPr>
          <p:cNvPr id="1035" name="Picture 11" descr="C:\Documents and Settings\u\Local Settings\Temporary Internet Files\Content.IE5\Z87YS43S\MP900438715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00298" y="2714620"/>
            <a:ext cx="2756515" cy="2071702"/>
          </a:xfrm>
          <a:prstGeom prst="rect">
            <a:avLst/>
          </a:prstGeom>
          <a:noFill/>
        </p:spPr>
      </p:pic>
      <p:pic>
        <p:nvPicPr>
          <p:cNvPr id="1036" name="Picture 12" descr="C:\Documents and Settings\u\Local Settings\Temporary Internet Files\Content.IE5\T5R7TU0Z\MC900415610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29190" y="3071810"/>
            <a:ext cx="3551237" cy="3462338"/>
          </a:xfrm>
          <a:prstGeom prst="rect">
            <a:avLst/>
          </a:prstGeom>
          <a:noFill/>
        </p:spPr>
      </p:pic>
      <p:pic>
        <p:nvPicPr>
          <p:cNvPr id="1033" name="Picture 9" descr="C:\Documents and Settings\u\Local Settings\Temporary Internet Files\Content.IE5\ES28N02I\MC900233118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00100" y="4143380"/>
            <a:ext cx="3079779" cy="22125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2976" y="357166"/>
            <a:ext cx="7790712" cy="2714644"/>
          </a:xfrm>
        </p:spPr>
        <p:txBody>
          <a:bodyPr>
            <a:normAutofit/>
          </a:bodyPr>
          <a:lstStyle/>
          <a:p>
            <a:r>
              <a:rPr lang="cs-CZ" dirty="0" smtClean="0"/>
              <a:t>               Odpovězte:</a:t>
            </a:r>
          </a:p>
          <a:p>
            <a:r>
              <a:rPr lang="cs-CZ" dirty="0" smtClean="0"/>
              <a:t>               </a:t>
            </a:r>
            <a:r>
              <a:rPr lang="cs-CZ" b="1" dirty="0" smtClean="0"/>
              <a:t>Kolik </a:t>
            </a:r>
            <a:r>
              <a:rPr lang="cs-CZ" dirty="0" smtClean="0"/>
              <a:t>je na obrázku balónků?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</a:t>
            </a:r>
            <a:r>
              <a:rPr lang="cs-CZ" b="1" dirty="0" smtClean="0"/>
              <a:t>Kolikátý</a:t>
            </a:r>
            <a:r>
              <a:rPr lang="cs-CZ" dirty="0" smtClean="0"/>
              <a:t> balónek je žlutý? </a:t>
            </a:r>
            <a:endParaRPr lang="cs-CZ" dirty="0"/>
          </a:p>
        </p:txBody>
      </p:sp>
      <p:pic>
        <p:nvPicPr>
          <p:cNvPr id="4" name="Picture 6" descr="C:\Documents and Settings\u\Local Settings\Temporary Internet Files\Content.IE5\Z87YS43S\MC90030557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28604"/>
            <a:ext cx="2357454" cy="2373969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714744" y="1428736"/>
            <a:ext cx="1087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3"/>
                </a:solidFill>
              </a:rPr>
              <a:t>- TŘI</a:t>
            </a:r>
            <a:endParaRPr lang="cs-CZ" sz="3200" dirty="0">
              <a:solidFill>
                <a:schemeClr val="accent3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14744" y="2571744"/>
            <a:ext cx="16119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3"/>
                </a:solidFill>
              </a:rPr>
              <a:t>- TŘÉTÍ</a:t>
            </a:r>
            <a:endParaRPr lang="cs-CZ" sz="3200" dirty="0">
              <a:solidFill>
                <a:schemeClr val="accent3"/>
              </a:solidFill>
            </a:endParaRP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1071538" y="3357562"/>
            <a:ext cx="7790712" cy="271464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Pokuste</a:t>
            </a:r>
            <a:r>
              <a:rPr kumimoji="0" lang="cs-CZ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se vytvořit podobné otázky k těmto obrázkům a zodpovědět je.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12" descr="C:\Documents and Settings\u\Local Settings\Temporary Internet Files\Content.IE5\T5R7TU0Z\MC90041561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4370757"/>
            <a:ext cx="2551105" cy="2487243"/>
          </a:xfrm>
          <a:prstGeom prst="rect">
            <a:avLst/>
          </a:prstGeom>
          <a:noFill/>
        </p:spPr>
      </p:pic>
      <p:pic>
        <p:nvPicPr>
          <p:cNvPr id="2051" name="Picture 3" descr="C:\Documents and Settings\u\Dokumenty\Obrázky\Galerie médií\j043855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4429132"/>
            <a:ext cx="3000396" cy="22517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Číslovky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2976" y="1214422"/>
            <a:ext cx="7790712" cy="48006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  Rozlišujeme číslovky </a:t>
            </a:r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základní</a:t>
            </a:r>
            <a:r>
              <a:rPr lang="cs-CZ" dirty="0" smtClean="0"/>
              <a:t>, které vyjadřují počet (ptáme se </a:t>
            </a:r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kolik</a:t>
            </a:r>
            <a:r>
              <a:rPr lang="cs-CZ" dirty="0" smtClean="0"/>
              <a:t>) a číslovky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řadové</a:t>
            </a:r>
            <a:r>
              <a:rPr lang="cs-CZ" dirty="0" smtClean="0"/>
              <a:t>, které vyjadřují pořadí (ptáme se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kolikátý</a:t>
            </a:r>
            <a:r>
              <a:rPr lang="cs-CZ" dirty="0" smtClean="0"/>
              <a:t>).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Podtrhněte číslovky v této větě a určete, zda se jedná o základní či řadovou číslovku.</a:t>
            </a:r>
          </a:p>
          <a:p>
            <a:pPr>
              <a:buNone/>
            </a:pPr>
            <a:endParaRPr lang="cs-CZ" i="1" dirty="0" smtClean="0"/>
          </a:p>
          <a:p>
            <a:pPr algn="ctr">
              <a:buNone/>
            </a:pPr>
            <a:r>
              <a:rPr lang="cs-CZ" sz="4000" i="1" dirty="0" smtClean="0">
                <a:latin typeface="Cambria" pitchFamily="18" charset="0"/>
              </a:rPr>
              <a:t>Na jedné ruce máme pět prstů.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Doplňte správný tvar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28662" y="1447800"/>
            <a:ext cx="8005026" cy="480060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Naší kočce se narodilo ____(5) koťat.</a:t>
            </a:r>
          </a:p>
          <a:p>
            <a:pPr>
              <a:buNone/>
            </a:pPr>
            <a:r>
              <a:rPr lang="cs-CZ" dirty="0" smtClean="0"/>
              <a:t>Budu vystupovat na  ______(3) zastávce.</a:t>
            </a:r>
          </a:p>
          <a:p>
            <a:pPr>
              <a:buNone/>
            </a:pPr>
            <a:r>
              <a:rPr lang="cs-CZ" dirty="0" smtClean="0"/>
              <a:t>To </a:t>
            </a:r>
            <a:r>
              <a:rPr lang="cs-CZ" dirty="0" err="1" smtClean="0"/>
              <a:t>né</a:t>
            </a:r>
            <a:r>
              <a:rPr lang="cs-CZ" dirty="0" smtClean="0"/>
              <a:t> já, to ten _______(2).</a:t>
            </a:r>
          </a:p>
          <a:p>
            <a:pPr>
              <a:buNone/>
            </a:pPr>
            <a:r>
              <a:rPr lang="cs-CZ" dirty="0" smtClean="0"/>
              <a:t>Mám jen _____(112) Korun.</a:t>
            </a:r>
          </a:p>
          <a:p>
            <a:pPr>
              <a:buNone/>
            </a:pPr>
            <a:r>
              <a:rPr lang="cs-CZ" dirty="0" smtClean="0"/>
              <a:t>Dej na svůj _____(6) smysl.</a:t>
            </a:r>
          </a:p>
          <a:p>
            <a:pPr>
              <a:buNone/>
            </a:pPr>
            <a:r>
              <a:rPr lang="cs-CZ" dirty="0" smtClean="0"/>
              <a:t>Sněhurka a ______(7) trpaslíků.</a:t>
            </a:r>
          </a:p>
          <a:p>
            <a:pPr>
              <a:buNone/>
            </a:pPr>
            <a:r>
              <a:rPr lang="cs-CZ" dirty="0" smtClean="0"/>
              <a:t>Skončila na ______(28) místě.</a:t>
            </a:r>
          </a:p>
          <a:p>
            <a:pPr>
              <a:buNone/>
            </a:pPr>
            <a:r>
              <a:rPr lang="cs-CZ" dirty="0" smtClean="0"/>
              <a:t>Trvalo to téměř _____(1) hodinu.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1000100" y="571480"/>
            <a:ext cx="7790712" cy="557216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Číslovky </a:t>
            </a:r>
            <a:r>
              <a:rPr lang="cs-CZ" sz="3200" b="1" noProof="0" dirty="0" smtClean="0">
                <a:solidFill>
                  <a:schemeClr val="bg2">
                    <a:lumMod val="25000"/>
                  </a:schemeClr>
                </a:solidFill>
              </a:rPr>
              <a:t>druhové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označují množství druhu. </a:t>
            </a:r>
            <a:r>
              <a:rPr kumimoji="0" lang="cs-CZ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(ptáme se </a:t>
            </a:r>
            <a:r>
              <a:rPr kumimoji="0" lang="cs-CZ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kolikerý</a:t>
            </a:r>
            <a:r>
              <a:rPr kumimoji="0" lang="cs-CZ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).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lang="cs-CZ" sz="3200" dirty="0" smtClean="0"/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Př.- dvojí</a:t>
            </a:r>
            <a:r>
              <a:rPr kumimoji="0" lang="cs-CZ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metr, troje dveře, patery ponožky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lvl="0" indent="-283464">
              <a:spcBef>
                <a:spcPts val="600"/>
              </a:spcBef>
              <a:buClr>
                <a:schemeClr val="accent1"/>
              </a:buClr>
              <a:buSzPct val="80000"/>
            </a:pPr>
            <a:r>
              <a:rPr lang="cs-CZ" sz="3200" dirty="0" smtClean="0"/>
              <a:t> Číslovky </a:t>
            </a:r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násobné </a:t>
            </a:r>
            <a:r>
              <a:rPr lang="cs-CZ" sz="3200" dirty="0" smtClean="0"/>
              <a:t>vyjadřují, kolikrát se něco znásobilo </a:t>
            </a:r>
            <a:r>
              <a:rPr lang="cs-CZ" sz="3200" i="1" dirty="0" smtClean="0"/>
              <a:t>(ptáme se </a:t>
            </a:r>
            <a:r>
              <a:rPr lang="cs-CZ" sz="3200" b="1" i="1" dirty="0" smtClean="0">
                <a:solidFill>
                  <a:schemeClr val="accent5">
                    <a:lumMod val="75000"/>
                  </a:schemeClr>
                </a:solidFill>
              </a:rPr>
              <a:t>kolikrát</a:t>
            </a:r>
            <a:r>
              <a:rPr lang="cs-CZ" sz="3200" i="1" dirty="0" smtClean="0"/>
              <a:t>).</a:t>
            </a:r>
          </a:p>
          <a:p>
            <a:pPr marL="365760" lvl="0" indent="-283464">
              <a:spcBef>
                <a:spcPts val="600"/>
              </a:spcBef>
              <a:buClr>
                <a:schemeClr val="accent1"/>
              </a:buClr>
              <a:buSzPct val="80000"/>
            </a:pPr>
            <a:endParaRPr kumimoji="0" lang="cs-CZ" sz="32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lvl="0" indent="-283464">
              <a:spcBef>
                <a:spcPts val="600"/>
              </a:spcBef>
              <a:buClr>
                <a:schemeClr val="accent1"/>
              </a:buClr>
              <a:buSzPct val="80000"/>
            </a:pPr>
            <a:r>
              <a:rPr lang="cs-CZ" sz="3200" dirty="0" smtClean="0"/>
              <a:t>Př. – Míša má třikrát víc lízátek než Petr.</a:t>
            </a:r>
            <a:endParaRPr kumimoji="0" lang="cs-CZ" sz="32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  URČITÉ           NEURČITÉ</a:t>
            </a:r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 rot="5400000">
            <a:off x="2893207" y="2536025"/>
            <a:ext cx="421484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rot="10800000">
            <a:off x="1643042" y="1214422"/>
            <a:ext cx="700092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rot="10800000">
            <a:off x="1071538" y="4643446"/>
            <a:ext cx="78581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1071538" y="5357826"/>
            <a:ext cx="2357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VŠICHNI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429256" y="5214950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PÁTÝ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500430" y="4786322"/>
            <a:ext cx="18573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DVACET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786182" y="564357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MÁLO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786546" y="4786322"/>
            <a:ext cx="2357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JEDNOU</a:t>
            </a:r>
            <a:endParaRPr lang="cs-CZ" sz="3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571604" y="4714884"/>
            <a:ext cx="1214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STO</a:t>
            </a:r>
            <a:endParaRPr lang="cs-CZ" sz="32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071670" y="6000768"/>
            <a:ext cx="1571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TROJÍ</a:t>
            </a:r>
            <a:endParaRPr lang="cs-CZ" sz="32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143636" y="6000768"/>
            <a:ext cx="2143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NĚKOLIK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5.55556E-6 L 1.38889E-6 -0.43055 " pathEditMode="relative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05092 L 0.58472 -0.54444 " pathEditMode="relative" ptsTypes="AA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33333E-6 L 0.14184 -0.60903 " pathEditMode="relative" ptsTypes="AA">
                                      <p:cBhvr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-0.24428 -0.2405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00" y="-12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0.2125 -0.4305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00" y="-21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-0.28994 -0.3659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00" y="-1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6 -0.05 L 0.00226 -0.34398 " pathEditMode="relative" ptsTypes="AA">
                                      <p:cBhvr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-0.48907 -0.1354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00" y="-6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9" grpId="0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115616" y="1340768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331640" y="2348880"/>
            <a:ext cx="49771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Obrázky </a:t>
            </a:r>
            <a:r>
              <a:rPr lang="cs-CZ" dirty="0" smtClean="0"/>
              <a:t>dostupné </a:t>
            </a:r>
            <a:r>
              <a:rPr lang="cs-CZ" dirty="0" err="1" smtClean="0"/>
              <a:t>clipart</a:t>
            </a:r>
            <a:r>
              <a:rPr lang="cs-CZ" dirty="0" smtClean="0"/>
              <a:t> </a:t>
            </a:r>
            <a:r>
              <a:rPr lang="cs-CZ" smtClean="0"/>
              <a:t>MS Office</a:t>
            </a:r>
            <a:endParaRPr lang="cs-CZ" dirty="0" smtClean="0"/>
          </a:p>
          <a:p>
            <a:endParaRPr lang="cs-CZ" dirty="0" smtClean="0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539552" y="3329408"/>
            <a:ext cx="424847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66800" algn="l"/>
              </a:tabLst>
            </a:pPr>
            <a:r>
              <a:rPr kumimoji="0" lang="en-US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[cit. 20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11</a:t>
            </a:r>
            <a:r>
              <a:rPr kumimoji="0" lang="en-US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12-</a:t>
            </a:r>
            <a:r>
              <a:rPr lang="cs-CZ" sz="1400" dirty="0" smtClean="0" bmk="OLE_LINK4">
                <a:latin typeface="Arial" pitchFamily="34" charset="0"/>
                <a:ea typeface="Calibri" pitchFamily="34" charset="0"/>
                <a:cs typeface="Times New Roman" pitchFamily="18" charset="0"/>
              </a:rPr>
              <a:t>13</a:t>
            </a:r>
            <a:r>
              <a:rPr kumimoji="0" lang="en-US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]. 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629</TotalTime>
  <Words>340</Words>
  <Application>Microsoft Office PowerPoint</Application>
  <PresentationFormat>Předvádění na obrazovce (4:3)</PresentationFormat>
  <Paragraphs>67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Slunovrat</vt:lpstr>
      <vt:lpstr>Prezentace aplikace PowerPoint</vt:lpstr>
      <vt:lpstr>Anotace</vt:lpstr>
      <vt:lpstr>Prezentace aplikace PowerPoint</vt:lpstr>
      <vt:lpstr>Prezentace aplikace PowerPoint</vt:lpstr>
      <vt:lpstr>Číslovky</vt:lpstr>
      <vt:lpstr>Doplňte správný tvar</vt:lpstr>
      <vt:lpstr>Prezentace aplikace PowerPoint</vt:lpstr>
      <vt:lpstr>   URČITÉ           NEURČITÉ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Procvičování pravopisu</dc:title>
  <dc:creator>Věra</dc:creator>
  <cp:lastModifiedBy>Martin a Lída</cp:lastModifiedBy>
  <cp:revision>101</cp:revision>
  <dcterms:created xsi:type="dcterms:W3CDTF">2012-02-19T16:50:14Z</dcterms:created>
  <dcterms:modified xsi:type="dcterms:W3CDTF">2012-10-23T18:57:39Z</dcterms:modified>
</cp:coreProperties>
</file>