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DF2583-3B52-455E-9F93-E35DDC89E3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5AFBE2E-17C4-4967-9BF0-1CE13B29AF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www.radiolog.cz/dra/archiv/vnl/lekoveskupiny.ht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717032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15300" dirty="0" smtClean="0">
                <a:solidFill>
                  <a:srgbClr val="7030A0"/>
                </a:solidFill>
              </a:rPr>
              <a:t>LÉČIVA</a:t>
            </a:r>
            <a:endParaRPr lang="cs-CZ" sz="88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476672"/>
            <a:ext cx="4856584" cy="766936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sz="5600" dirty="0">
              <a:solidFill>
                <a:schemeClr val="tx1"/>
              </a:solidFill>
            </a:endParaRPr>
          </a:p>
          <a:p>
            <a:pPr algn="ctr"/>
            <a:r>
              <a:rPr lang="cs-CZ" sz="5600" dirty="0">
                <a:solidFill>
                  <a:schemeClr val="tx1"/>
                </a:solidFill>
              </a:rPr>
              <a:t>CZ.1.07/1.1.05/04.0031</a:t>
            </a:r>
          </a:p>
          <a:p>
            <a:pPr algn="ctr"/>
            <a:r>
              <a:rPr lang="cs-CZ" sz="5600" dirty="0">
                <a:solidFill>
                  <a:schemeClr val="tx1"/>
                </a:solidFill>
              </a:rPr>
              <a:t>Rozvoj interaktivních způsobů výuky ve škole</a:t>
            </a:r>
          </a:p>
          <a:p>
            <a:pPr algn="ctr"/>
            <a:r>
              <a:rPr lang="cs-CZ" sz="5600" dirty="0">
                <a:solidFill>
                  <a:schemeClr val="tx1"/>
                </a:solidFill>
              </a:rPr>
              <a:t>Základní škola a Mateřská škola, Chvalkovice, okres Náchod</a:t>
            </a:r>
          </a:p>
          <a:p>
            <a:pPr algn="ctr"/>
            <a:r>
              <a:rPr lang="cs-CZ" sz="5600" dirty="0">
                <a:solidFill>
                  <a:schemeClr val="tx1"/>
                </a:solidFill>
              </a:rPr>
              <a:t>Mgr. Markéta Ulrychová</a:t>
            </a:r>
            <a:br>
              <a:rPr lang="cs-CZ" sz="5600" dirty="0">
                <a:solidFill>
                  <a:schemeClr val="tx1"/>
                </a:solidFill>
              </a:rPr>
            </a:br>
            <a:endParaRPr lang="cs-CZ" sz="5600" dirty="0">
              <a:solidFill>
                <a:schemeClr val="tx1"/>
              </a:solidFill>
            </a:endParaRPr>
          </a:p>
          <a:p>
            <a:pPr marR="36576" lvl="0">
              <a:spcBef>
                <a:spcPts val="0"/>
              </a:spcBef>
              <a:buClr>
                <a:srgbClr val="FF388C"/>
              </a:buClr>
              <a:buSzPct val="80000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88084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8900" b="1" dirty="0" smtClean="0">
                <a:solidFill>
                  <a:srgbClr val="7030A0"/>
                </a:solidFill>
                <a:hlinkClick r:id="rId4"/>
              </a:rPr>
              <a:t>LÉČIVA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látky, které slouží k léčení </a:t>
            </a:r>
            <a:r>
              <a:rPr lang="cs-CZ" dirty="0" smtClean="0"/>
              <a:t>                               a </a:t>
            </a:r>
            <a:r>
              <a:rPr lang="cs-CZ" dirty="0" smtClean="0"/>
              <a:t>předcházení nemocí</a:t>
            </a:r>
          </a:p>
          <a:p>
            <a:r>
              <a:rPr lang="cs-CZ" dirty="0" smtClean="0"/>
              <a:t>Získávají se :</a:t>
            </a:r>
          </a:p>
          <a:p>
            <a:r>
              <a:rPr lang="cs-CZ" dirty="0" smtClean="0"/>
              <a:t>A) z přírodních materiálů</a:t>
            </a:r>
          </a:p>
          <a:p>
            <a:r>
              <a:rPr lang="cs-CZ" dirty="0" smtClean="0"/>
              <a:t>B) průmyslově</a:t>
            </a:r>
          </a:p>
          <a:p>
            <a:r>
              <a:rPr lang="cs-CZ" dirty="0" smtClean="0"/>
              <a:t>Při užívání dodržujeme dávkování !!!!!!!</a:t>
            </a:r>
          </a:p>
          <a:p>
            <a:r>
              <a:rPr lang="cs-CZ" dirty="0" smtClean="0"/>
              <a:t>Dělí se podle účinku do 5 skupin: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2JJTSCFE\MP9003372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1857" y="2112252"/>
            <a:ext cx="1972298" cy="276490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2HIWAFT7\MP9003905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531" y="188640"/>
            <a:ext cx="1396752" cy="1396752"/>
          </a:xfrm>
          <a:prstGeom prst="cloud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1564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ANESTETIKA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Znecitlivující látky</a:t>
            </a:r>
          </a:p>
          <a:p>
            <a:r>
              <a:rPr lang="cs-CZ" dirty="0" smtClean="0"/>
              <a:t>Používají se k narkóze, v zubním a v kožním lékařství</a:t>
            </a:r>
            <a:endParaRPr lang="cs-CZ" dirty="0"/>
          </a:p>
          <a:p>
            <a:r>
              <a:rPr lang="cs-CZ" dirty="0" err="1" smtClean="0"/>
              <a:t>Př</a:t>
            </a:r>
            <a:r>
              <a:rPr lang="cs-CZ" dirty="0" smtClean="0"/>
              <a:t>: PROKAIN, MESOCAIN, ETHYLCHLORID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ucitel\AppData\Local\Microsoft\Windows\Temporary Internet Files\Content.IE5\2HIWAFT7\MC9003590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11033"/>
            <a:ext cx="16559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2E131F74\MP9001851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3657600" cy="243230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4171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ANALGETIKA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Tlumí bolest</a:t>
            </a:r>
          </a:p>
          <a:p>
            <a:r>
              <a:rPr lang="cs-CZ" dirty="0" smtClean="0"/>
              <a:t>Nezpůsobují ztrátu vědomí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SUPERPYRIN, KETAZON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2HIWAFT7\MP9003900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40768"/>
            <a:ext cx="3153544" cy="2249528"/>
          </a:xfrm>
          <a:prstGeom prst="teardrop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1417MMKC\MP9003210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90296"/>
            <a:ext cx="1927167" cy="2701636"/>
          </a:xfrm>
          <a:prstGeom prst="trapezoid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2E131F74\MC900384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4571" y="3861048"/>
            <a:ext cx="1825142" cy="173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829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ANTIPYRETIKA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Tlumí horečku a bolest</a:t>
            </a:r>
          </a:p>
          <a:p>
            <a:r>
              <a:rPr lang="cs-CZ" dirty="0" smtClean="0"/>
              <a:t>Nejznámější je ACYLPYRIN (obsahuje kyselinu acetylsalicylovou)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PANADOL, PARALEN</a:t>
            </a:r>
          </a:p>
          <a:p>
            <a:r>
              <a:rPr lang="cs-CZ" dirty="0" smtClean="0"/>
              <a:t>Nevýhodou je návyk!</a:t>
            </a:r>
            <a:endParaRPr lang="cs-CZ" dirty="0"/>
          </a:p>
        </p:txBody>
      </p:sp>
      <p:pic>
        <p:nvPicPr>
          <p:cNvPr id="5122" name="Picture 2" descr="C:\Users\ucitel\AppData\Local\Microsoft\Windows\Temporary Internet Files\Content.IE5\1417MMKC\MP9004025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80928"/>
            <a:ext cx="2647437" cy="3969218"/>
          </a:xfrm>
          <a:prstGeom prst="hexagon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3098817" y="4346293"/>
            <a:ext cx="2369510" cy="2403851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7544" y="4459213"/>
            <a:ext cx="1850504" cy="1089005"/>
          </a:xfrm>
          <a:prstGeom prst="wedgeEllipseCallout">
            <a:avLst>
              <a:gd name="adj1" fmla="val 94727"/>
              <a:gd name="adj2" fmla="val 2291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AU, moje hlava!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1095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Hypnotika a </a:t>
            </a:r>
            <a:r>
              <a:rPr lang="cs-CZ" sz="4800" b="1" dirty="0" err="1" smtClean="0">
                <a:solidFill>
                  <a:srgbClr val="7030A0"/>
                </a:solidFill>
              </a:rPr>
              <a:t>SEdativa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Hypnotika – vyvolávají spánek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ROHYPNOL – pouze na lékařský předpis</a:t>
            </a:r>
          </a:p>
          <a:p>
            <a:r>
              <a:rPr lang="cs-CZ" dirty="0" smtClean="0"/>
              <a:t>Sedativa – mají uklidňující účinek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DIAZEPAN</a:t>
            </a:r>
          </a:p>
        </p:txBody>
      </p:sp>
      <p:pic>
        <p:nvPicPr>
          <p:cNvPr id="7170" name="Picture 2" descr="C:\Users\ucitel\AppData\Local\Microsoft\Windows\Temporary Internet Files\Content.IE5\2E131F74\MP9003089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05064"/>
            <a:ext cx="3657600" cy="243230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citel\AppData\Local\Microsoft\Windows\Temporary Internet Files\Content.IE5\1417MMKC\MC9004343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5675" y="2968873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6143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71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Chemoterapeutika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látky jedovaté vůči virům a baktériím, ale  pro člověka nemají škodlivé účinky</a:t>
            </a:r>
            <a:endParaRPr lang="cs-CZ" b="1" dirty="0" smtClean="0"/>
          </a:p>
          <a:p>
            <a:r>
              <a:rPr lang="cs-CZ" dirty="0" smtClean="0"/>
              <a:t>Nejznámější jsou: </a:t>
            </a:r>
          </a:p>
          <a:p>
            <a:r>
              <a:rPr lang="cs-CZ" dirty="0" smtClean="0"/>
              <a:t>A) sulfonamidy - proti bakteriím (BISEPTOL)</a:t>
            </a:r>
          </a:p>
          <a:p>
            <a:r>
              <a:rPr lang="cs-CZ" dirty="0" smtClean="0"/>
              <a:t>B) antibiotika – AMPICILIN, TETRACYKLIN, PENICILIN (ten byl objeven Johnem Flemingem před 2. sv. v.), důležité je doužívat celou dávku</a:t>
            </a:r>
            <a:endParaRPr lang="cs-CZ" dirty="0"/>
          </a:p>
        </p:txBody>
      </p:sp>
      <p:pic>
        <p:nvPicPr>
          <p:cNvPr id="6146" name="Picture 2" descr="C:\Users\ucitel\AppData\Local\Microsoft\Windows\Temporary Internet Files\Content.IE5\2HIWAFT7\MC9004418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0352" y="188640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citel\AppData\Local\Microsoft\Windows\Temporary Internet Files\Content.IE5\2JJTSCFE\MP9003988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208626"/>
            <a:ext cx="2140260" cy="152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0378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Citace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otevřené </a:t>
            </a:r>
            <a:r>
              <a:rPr lang="cs-CZ" dirty="0" smtClean="0"/>
              <a:t>galerie       </a:t>
            </a:r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r>
              <a:rPr lang="cs-CZ" dirty="0"/>
              <a:t>Použity obrázky z vlastní galerie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0760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</TotalTime>
  <Words>207</Words>
  <Application>Microsoft Office PowerPoint</Application>
  <PresentationFormat>Předvádění na obrazovce (4:3)</PresentationFormat>
  <Paragraphs>40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LÉČIVA</vt:lpstr>
      <vt:lpstr>LÉČIVA</vt:lpstr>
      <vt:lpstr>ANESTETIKA</vt:lpstr>
      <vt:lpstr>ANALGETIKA</vt:lpstr>
      <vt:lpstr>ANTIPYRETIKA</vt:lpstr>
      <vt:lpstr>Hypnotika a SEdativa</vt:lpstr>
      <vt:lpstr>Chemoterapeutika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LÉČIVA</dc:title>
  <dc:creator>Ulrychová Markéta</dc:creator>
  <cp:lastModifiedBy>Dum</cp:lastModifiedBy>
  <cp:revision>13</cp:revision>
  <dcterms:created xsi:type="dcterms:W3CDTF">2011-12-11T08:59:10Z</dcterms:created>
  <dcterms:modified xsi:type="dcterms:W3CDTF">2012-10-23T19:16:05Z</dcterms:modified>
</cp:coreProperties>
</file>