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81" r:id="rId2"/>
    <p:sldId id="273" r:id="rId3"/>
    <p:sldId id="276" r:id="rId4"/>
    <p:sldId id="277" r:id="rId5"/>
    <p:sldId id="278" r:id="rId6"/>
    <p:sldId id="279" r:id="rId7"/>
    <p:sldId id="28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9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8351" autoAdjust="0"/>
  </p:normalViewPr>
  <p:slideViewPr>
    <p:cSldViewPr>
      <p:cViewPr>
        <p:scale>
          <a:sx n="71" d="100"/>
          <a:sy n="71" d="100"/>
        </p:scale>
        <p:origin x="-136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04B34D-DC2A-4C0C-A6AB-1BD0EA6696D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0BD238-BF08-4BD6-B881-15CA0E8661B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300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813706-8D1A-46FD-84CE-1EC7D7637D9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0BD238-BF08-4BD6-B881-15CA0E8661B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052736"/>
            <a:ext cx="7901628" cy="37444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Název školy:      Speciální základní škola, Louny, </a:t>
            </a:r>
          </a:p>
          <a:p>
            <a:pPr>
              <a:buNone/>
            </a:pPr>
            <a:r>
              <a:rPr lang="cs-CZ" sz="2400" dirty="0" smtClean="0"/>
              <a:t>   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</a:t>
            </a:r>
          </a:p>
          <a:p>
            <a:pPr>
              <a:buNone/>
            </a:pPr>
            <a:r>
              <a:rPr lang="cs-CZ" sz="2400" dirty="0" smtClean="0"/>
              <a:t>                              příspěvková organizace</a:t>
            </a:r>
          </a:p>
          <a:p>
            <a:pPr>
              <a:buNone/>
            </a:pPr>
            <a:r>
              <a:rPr lang="cs-CZ" sz="2400" dirty="0" smtClean="0"/>
              <a:t>     Autor:               Mgr. Věra </a:t>
            </a:r>
            <a:r>
              <a:rPr lang="cs-CZ" sz="2400" dirty="0" err="1" smtClean="0"/>
              <a:t>Elbelová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>
              <a:buNone/>
            </a:pPr>
            <a:r>
              <a:rPr lang="cs-CZ" sz="2400" dirty="0" smtClean="0"/>
              <a:t>              VY_32_INOVACE_08_Čj8 – skloňování přídavných jmen</a:t>
            </a:r>
          </a:p>
          <a:p>
            <a:pPr>
              <a:buNone/>
            </a:pPr>
            <a:r>
              <a:rPr lang="cs-CZ" sz="2400" dirty="0" smtClean="0"/>
              <a:t>    Téma:                </a:t>
            </a:r>
            <a:r>
              <a:rPr lang="cs-CZ" sz="2400" dirty="0" err="1" smtClean="0"/>
              <a:t>Čj</a:t>
            </a:r>
            <a:r>
              <a:rPr lang="cs-CZ" sz="2400" dirty="0" smtClean="0"/>
              <a:t>- 8. ročník – skloňování přídavných jmen</a:t>
            </a:r>
          </a:p>
          <a:p>
            <a:pPr>
              <a:buNone/>
            </a:pPr>
            <a:r>
              <a:rPr lang="cs-CZ" sz="2400" dirty="0" smtClean="0"/>
              <a:t>    Název sady:       Český jazyk- </a:t>
            </a:r>
            <a:r>
              <a:rPr lang="cs-CZ" sz="2400" dirty="0" err="1" smtClean="0"/>
              <a:t>VIII.ročník</a:t>
            </a: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   Číslo projektu:  CZ.1.07/1.4.00/21.3407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5085184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Podnadpis 2"/>
          <p:cNvSpPr txBox="1">
            <a:spLocks noGrp="1"/>
          </p:cNvSpPr>
          <p:nvPr>
            <p:ph idx="1"/>
          </p:nvPr>
        </p:nvSpPr>
        <p:spPr>
          <a:xfrm>
            <a:off x="1142976" y="1285860"/>
            <a:ext cx="7790712" cy="5072098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8. ročník speciální školy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slouží k výuce českého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jazyka – části jazyková výchova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noProof="0" dirty="0" smtClean="0"/>
              <a:t>strana 3., 4. - text slouží jako podklad pro výklad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lang="cs-CZ" sz="2400" i="1" noProof="0" dirty="0" smtClean="0"/>
              <a:t>strana 5. - žáci vyhledají a označí měkká přídavná jména a utvoří s nimi větu. Stejně tak mohou tvořit věty na zbylá jména tvrdá.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cs-CZ" sz="2400" b="0" i="1" u="none" strike="noStrike" kern="1200" cap="none" spc="0" normalizeH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strana 6. - žáci doplňují správné koncovky do textu, kliknutími na myš se zobrazí správné odpovědi</a:t>
            </a:r>
          </a:p>
          <a:p>
            <a:pPr lvl="0">
              <a:defRPr/>
            </a:pPr>
            <a:r>
              <a:rPr lang="cs-CZ" sz="2400" i="1" noProof="0" dirty="0" smtClean="0"/>
              <a:t>strana 7.- žáci tvoří tvary v jednotném čísle, určují rod</a:t>
            </a:r>
            <a:endParaRPr kumimoji="0" lang="cs-CZ" sz="2400" b="0" i="1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Skloňování přídavných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71604" y="1571612"/>
            <a:ext cx="6715172" cy="1785950"/>
          </a:xfr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Přídavná jména se s podstatnými jmény, jejichž vlastnosti vyjadřují, shodují </a:t>
            </a:r>
            <a:r>
              <a:rPr lang="cs-CZ" b="1" dirty="0" smtClean="0"/>
              <a:t>v rodě, čísle i v pádě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4143380"/>
            <a:ext cx="18539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Př.:  rod mužský, číslo jednotné, 1.pád - </a:t>
            </a:r>
            <a:r>
              <a:rPr lang="cs-CZ" sz="2400" b="1" dirty="0" smtClean="0"/>
              <a:t>ostrý nůž</a:t>
            </a:r>
          </a:p>
          <a:p>
            <a:r>
              <a:rPr lang="cs-CZ" sz="2400" b="1" dirty="0" smtClean="0"/>
              <a:t>       </a:t>
            </a:r>
            <a:r>
              <a:rPr lang="cs-CZ" sz="2400" dirty="0" smtClean="0"/>
              <a:t>rod mužský, číslo množné, 1.pád - </a:t>
            </a:r>
            <a:r>
              <a:rPr lang="cs-CZ" sz="2400" b="1" dirty="0" smtClean="0"/>
              <a:t>ostré nože</a:t>
            </a:r>
            <a:endParaRPr lang="cs-CZ" sz="2400" b="1" dirty="0"/>
          </a:p>
        </p:txBody>
      </p:sp>
      <p:pic>
        <p:nvPicPr>
          <p:cNvPr id="1026" name="Picture 2" descr="C:\Documents and Settings\u\Local Settings\Temporary Internet Files\Content.IE5\ES28N02I\MC9002900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5000636"/>
            <a:ext cx="2032893" cy="1527175"/>
          </a:xfrm>
          <a:prstGeom prst="rect">
            <a:avLst/>
          </a:prstGeom>
          <a:noFill/>
        </p:spPr>
      </p:pic>
      <p:pic>
        <p:nvPicPr>
          <p:cNvPr id="7" name="Picture 2" descr="C:\Documents and Settings\u\Local Settings\Temporary Internet Files\Content.IE5\ES28N02I\MC9002900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72264" y="4929198"/>
            <a:ext cx="2032893" cy="1527175"/>
          </a:xfrm>
          <a:prstGeom prst="rect">
            <a:avLst/>
          </a:prstGeom>
          <a:noFill/>
        </p:spPr>
      </p:pic>
      <p:pic>
        <p:nvPicPr>
          <p:cNvPr id="8" name="Picture 2" descr="C:\Documents and Settings\u\Local Settings\Temporary Internet Files\Content.IE5\ES28N02I\MC9002900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5000636"/>
            <a:ext cx="2032893" cy="1527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357290" y="642918"/>
            <a:ext cx="7358114" cy="1285884"/>
          </a:xfrm>
          <a:prstGeom prst="rect">
            <a:avLst/>
          </a:prstGeom>
          <a:gradFill flip="none" rotWithShape="1">
            <a:gsLst>
              <a:gs pos="0">
                <a:srgbClr val="FFC000">
                  <a:tint val="66000"/>
                  <a:satMod val="160000"/>
                </a:srgbClr>
              </a:gs>
              <a:gs pos="50000">
                <a:srgbClr val="FFC000">
                  <a:tint val="44500"/>
                  <a:satMod val="160000"/>
                </a:srgbClr>
              </a:gs>
              <a:gs pos="100000">
                <a:srgbClr val="FFC00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rgbClr val="FFC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Podle způsobu skloňování rozlišujeme přídavná jména </a:t>
            </a:r>
            <a:r>
              <a:rPr lang="cs-CZ" sz="3200" b="1" dirty="0" smtClean="0"/>
              <a:t>tvrdá</a:t>
            </a:r>
            <a:r>
              <a:rPr lang="cs-CZ" sz="3200" dirty="0" smtClean="0"/>
              <a:t> a </a:t>
            </a:r>
            <a:r>
              <a:rPr lang="cs-CZ" sz="3200" b="1" dirty="0" smtClean="0"/>
              <a:t>měkká.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57290" y="2428868"/>
            <a:ext cx="7385355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Tvrdá</a:t>
            </a:r>
            <a:r>
              <a:rPr lang="cs-CZ" sz="2800" dirty="0" smtClean="0"/>
              <a:t> mají trojí koncovku:</a:t>
            </a:r>
          </a:p>
          <a:p>
            <a:r>
              <a:rPr lang="cs-CZ" sz="2800" dirty="0" smtClean="0"/>
              <a:t>          rod mužský             - </a:t>
            </a:r>
            <a:r>
              <a:rPr lang="cs-CZ" sz="2800" b="1" dirty="0" smtClean="0"/>
              <a:t>ý</a:t>
            </a:r>
            <a:r>
              <a:rPr lang="cs-CZ" sz="2800" dirty="0" smtClean="0"/>
              <a:t>        mlad</a:t>
            </a:r>
            <a:r>
              <a:rPr lang="cs-CZ" sz="2800" b="1" dirty="0" smtClean="0"/>
              <a:t>ý</a:t>
            </a:r>
            <a:r>
              <a:rPr lang="cs-CZ" sz="2800" dirty="0" smtClean="0"/>
              <a:t> muž</a:t>
            </a:r>
          </a:p>
          <a:p>
            <a:r>
              <a:rPr lang="cs-CZ" sz="2800" dirty="0" smtClean="0"/>
              <a:t>          rod ženský              - </a:t>
            </a:r>
            <a:r>
              <a:rPr lang="cs-CZ" sz="2800" b="1" dirty="0" smtClean="0"/>
              <a:t>á</a:t>
            </a:r>
            <a:r>
              <a:rPr lang="cs-CZ" sz="2800" dirty="0" smtClean="0"/>
              <a:t>        mlad</a:t>
            </a:r>
            <a:r>
              <a:rPr lang="cs-CZ" sz="2800" b="1" dirty="0" smtClean="0"/>
              <a:t>á</a:t>
            </a:r>
            <a:r>
              <a:rPr lang="cs-CZ" sz="2800" dirty="0" smtClean="0"/>
              <a:t> žena</a:t>
            </a:r>
          </a:p>
          <a:p>
            <a:r>
              <a:rPr lang="cs-CZ" sz="2800" dirty="0" smtClean="0"/>
              <a:t>          rod střední              - </a:t>
            </a:r>
            <a:r>
              <a:rPr lang="cs-CZ" sz="2800" b="1" dirty="0" smtClean="0"/>
              <a:t>é</a:t>
            </a:r>
            <a:r>
              <a:rPr lang="cs-CZ" sz="2800" dirty="0" smtClean="0"/>
              <a:t>        mlad</a:t>
            </a:r>
            <a:r>
              <a:rPr lang="cs-CZ" sz="2800" b="1" dirty="0" smtClean="0"/>
              <a:t>é</a:t>
            </a:r>
            <a:r>
              <a:rPr lang="cs-CZ" sz="2800" dirty="0" smtClean="0"/>
              <a:t> žito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57290" y="4429132"/>
            <a:ext cx="7358114" cy="181588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Měkká</a:t>
            </a:r>
            <a:r>
              <a:rPr lang="cs-CZ" sz="2800" dirty="0" smtClean="0"/>
              <a:t> mají jednu koncovku:</a:t>
            </a:r>
          </a:p>
          <a:p>
            <a:r>
              <a:rPr lang="cs-CZ" sz="2800" dirty="0" smtClean="0"/>
              <a:t>          rod mužský             - </a:t>
            </a:r>
            <a:r>
              <a:rPr lang="cs-CZ" sz="2800" b="1" dirty="0" smtClean="0"/>
              <a:t>í</a:t>
            </a:r>
            <a:r>
              <a:rPr lang="cs-CZ" sz="2800" dirty="0" smtClean="0"/>
              <a:t>        jarn</a:t>
            </a:r>
            <a:r>
              <a:rPr lang="cs-CZ" sz="2800" b="1" dirty="0" smtClean="0"/>
              <a:t>í</a:t>
            </a:r>
            <a:r>
              <a:rPr lang="cs-CZ" sz="2800" dirty="0" smtClean="0"/>
              <a:t> den</a:t>
            </a:r>
          </a:p>
          <a:p>
            <a:r>
              <a:rPr lang="cs-CZ" sz="2800" dirty="0" smtClean="0"/>
              <a:t>          rod ženský              - </a:t>
            </a:r>
            <a:r>
              <a:rPr lang="cs-CZ" sz="2800" b="1" dirty="0" smtClean="0"/>
              <a:t>í</a:t>
            </a:r>
            <a:r>
              <a:rPr lang="cs-CZ" sz="2800" dirty="0" smtClean="0"/>
              <a:t>        jarn</a:t>
            </a:r>
            <a:r>
              <a:rPr lang="cs-CZ" sz="2800" b="1" dirty="0" smtClean="0"/>
              <a:t>í</a:t>
            </a:r>
            <a:r>
              <a:rPr lang="cs-CZ" sz="2800" dirty="0" smtClean="0"/>
              <a:t> noc</a:t>
            </a:r>
          </a:p>
          <a:p>
            <a:r>
              <a:rPr lang="cs-CZ" sz="2800" dirty="0" smtClean="0"/>
              <a:t>          rod střední              - </a:t>
            </a:r>
            <a:r>
              <a:rPr lang="cs-CZ" sz="2800" b="1" dirty="0" smtClean="0"/>
              <a:t>í</a:t>
            </a:r>
            <a:r>
              <a:rPr lang="cs-CZ" sz="2800" dirty="0" smtClean="0"/>
              <a:t>        jarn</a:t>
            </a:r>
            <a:r>
              <a:rPr lang="cs-CZ" sz="2800" b="1" dirty="0" smtClean="0"/>
              <a:t>í</a:t>
            </a:r>
            <a:r>
              <a:rPr lang="cs-CZ" sz="2800" dirty="0" smtClean="0"/>
              <a:t> ráno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85728"/>
            <a:ext cx="7715304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měkká přídavná jména a použijte je ve větách.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857364"/>
            <a:ext cx="7498080" cy="421484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JARNÍ      MOKRÝ      RYBÍ      ZIMNÍ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ZAJÍMAVÝ     ÚRODNÁ     UMĚLÝ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KOČIČÍ        PSACÍ         KRUHOVÝ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CIZÍ       HLUBOKÝ        VÝBORNÁ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1357290" y="1714488"/>
            <a:ext cx="1571636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286380" y="1714488"/>
            <a:ext cx="1571636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929454" y="1714488"/>
            <a:ext cx="1571636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428728" y="4000504"/>
            <a:ext cx="1785950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714744" y="4000504"/>
            <a:ext cx="1571636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214414" y="5072074"/>
            <a:ext cx="1571636" cy="785818"/>
          </a:xfrm>
          <a:prstGeom prst="ellipse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Documents and Settings\u\Local Settings\Temporary Internet Files\Content.IE5\Z87YS43S\MC90044172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4357694"/>
            <a:ext cx="2043090" cy="2043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správnou koncovku.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Na </a:t>
            </a:r>
            <a:r>
              <a:rPr lang="cs-CZ" dirty="0" err="1" smtClean="0"/>
              <a:t>kuchyňsk</a:t>
            </a:r>
            <a:r>
              <a:rPr lang="cs-CZ" dirty="0" smtClean="0"/>
              <a:t>__ lince ležel ryb__ a </a:t>
            </a:r>
            <a:r>
              <a:rPr lang="cs-CZ" dirty="0" err="1" smtClean="0"/>
              <a:t>bramborov</a:t>
            </a:r>
            <a:r>
              <a:rPr lang="cs-CZ" dirty="0" smtClean="0"/>
              <a:t>__ salát.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Medvěd </a:t>
            </a:r>
            <a:r>
              <a:rPr lang="cs-CZ" dirty="0" err="1" smtClean="0"/>
              <a:t>hněd</a:t>
            </a:r>
            <a:r>
              <a:rPr lang="cs-CZ" dirty="0" smtClean="0"/>
              <a:t>__ má rád </a:t>
            </a:r>
            <a:r>
              <a:rPr lang="cs-CZ" dirty="0" err="1" smtClean="0"/>
              <a:t>zimn</a:t>
            </a:r>
            <a:r>
              <a:rPr lang="cs-CZ" dirty="0" smtClean="0"/>
              <a:t>__ spánek.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Ve </a:t>
            </a:r>
            <a:r>
              <a:rPr lang="cs-CZ" dirty="0" err="1" smtClean="0"/>
              <a:t>školn</a:t>
            </a:r>
            <a:r>
              <a:rPr lang="cs-CZ" dirty="0" smtClean="0"/>
              <a:t>__ jídelně mám rád ryb__ filé.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Na </a:t>
            </a:r>
            <a:r>
              <a:rPr lang="cs-CZ" dirty="0" err="1" smtClean="0"/>
              <a:t>mal</a:t>
            </a:r>
            <a:r>
              <a:rPr lang="cs-CZ" dirty="0" smtClean="0"/>
              <a:t>__ zahrádce vyrostla červen__ růže a </a:t>
            </a:r>
            <a:r>
              <a:rPr lang="cs-CZ" dirty="0" err="1" smtClean="0"/>
              <a:t>bíl</a:t>
            </a:r>
            <a:r>
              <a:rPr lang="cs-CZ" dirty="0" smtClean="0"/>
              <a:t>__ karafiát.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9058" y="1643050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00892" y="1643050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29454" y="3143248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286644" y="3929066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14678" y="4000504"/>
            <a:ext cx="298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868" y="235743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71934" y="3214686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5572140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ý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28926" y="478632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29586" y="4786322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á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u\Local Settings\Temporary Internet Files\Content.IE5\T5R7TU0Z\MC900424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5271358"/>
            <a:ext cx="1844657" cy="15866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Říkejte v jednotném čísle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447800"/>
            <a:ext cx="3500462" cy="4800600"/>
          </a:xfrm>
        </p:spPr>
        <p:txBody>
          <a:bodyPr/>
          <a:lstStyle/>
          <a:p>
            <a:r>
              <a:rPr lang="cs-CZ" dirty="0" smtClean="0"/>
              <a:t>nové boty</a:t>
            </a:r>
          </a:p>
          <a:p>
            <a:r>
              <a:rPr lang="cs-CZ" dirty="0" smtClean="0"/>
              <a:t>modré oči</a:t>
            </a:r>
          </a:p>
          <a:p>
            <a:r>
              <a:rPr lang="cs-CZ" dirty="0" smtClean="0"/>
              <a:t>kočičí chlupy</a:t>
            </a:r>
          </a:p>
          <a:p>
            <a:r>
              <a:rPr lang="cs-CZ" dirty="0" smtClean="0"/>
              <a:t>voňavé růže</a:t>
            </a:r>
          </a:p>
          <a:p>
            <a:r>
              <a:rPr lang="cs-CZ" dirty="0" smtClean="0"/>
              <a:t>úrodná pole</a:t>
            </a:r>
          </a:p>
          <a:p>
            <a:r>
              <a:rPr lang="cs-CZ" dirty="0" smtClean="0"/>
              <a:t>pracovití muži</a:t>
            </a:r>
          </a:p>
          <a:p>
            <a:r>
              <a:rPr lang="cs-CZ" dirty="0" smtClean="0"/>
              <a:t>vosí hnízda</a:t>
            </a:r>
          </a:p>
          <a:p>
            <a:r>
              <a:rPr lang="cs-CZ" dirty="0" smtClean="0"/>
              <a:t>rozbitá okna</a:t>
            </a:r>
          </a:p>
          <a:p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857752" y="1357298"/>
            <a:ext cx="3500462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nov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á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bot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a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modr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é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ko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kočič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í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chlup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voňav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á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růže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úrodn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é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pole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pracovit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ý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muž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vos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í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hnízd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rozbit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é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okn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C:\Documents and Settings\u\Local Settings\Temporary Internet Files\Content.IE5\T5R7TU0Z\MC9004400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545985">
            <a:off x="7349527" y="1081151"/>
            <a:ext cx="1660553" cy="1143997"/>
          </a:xfrm>
          <a:prstGeom prst="rect">
            <a:avLst/>
          </a:prstGeom>
          <a:noFill/>
        </p:spPr>
      </p:pic>
      <p:pic>
        <p:nvPicPr>
          <p:cNvPr id="4100" name="Picture 4" descr="C:\Documents and Settings\u\Local Settings\Temporary Internet Files\Content.IE5\Z87YS43S\MC9004281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928934"/>
            <a:ext cx="1714480" cy="15056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340768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162880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556792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dostupné </a:t>
            </a:r>
            <a:r>
              <a:rPr lang="cs-CZ" dirty="0" smtClean="0"/>
              <a:t>na </a:t>
            </a:r>
            <a:r>
              <a:rPr lang="cs-CZ" dirty="0" err="1" smtClean="0"/>
              <a:t>clipart</a:t>
            </a:r>
            <a:r>
              <a:rPr lang="cs-CZ" dirty="0" smtClean="0"/>
              <a:t> </a:t>
            </a:r>
            <a:r>
              <a:rPr lang="cs-CZ" smtClean="0"/>
              <a:t>MS Office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741</TotalTime>
  <Words>354</Words>
  <Application>Microsoft Office PowerPoint</Application>
  <PresentationFormat>Předvádění na obrazovce (4:3)</PresentationFormat>
  <Paragraphs>79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Skloňování přídavných jmen</vt:lpstr>
      <vt:lpstr>Prezentace aplikace PowerPoint</vt:lpstr>
      <vt:lpstr>Najděte měkká přídavná jména a použijte je ve větách.</vt:lpstr>
      <vt:lpstr>Doplňte správnou koncovku.</vt:lpstr>
      <vt:lpstr>Říkejte v jednotném čísle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pravopisu</dc:title>
  <dc:creator>Věra</dc:creator>
  <cp:lastModifiedBy>Martin a Lída</cp:lastModifiedBy>
  <cp:revision>114</cp:revision>
  <dcterms:created xsi:type="dcterms:W3CDTF">2012-02-19T16:50:14Z</dcterms:created>
  <dcterms:modified xsi:type="dcterms:W3CDTF">2012-10-23T19:01:18Z</dcterms:modified>
</cp:coreProperties>
</file>