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BC90AF81-FDDE-4192-A80B-D1433058196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82B1C238-1DD6-4277-91C8-3D0B6CFB834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0AF81-FDDE-4192-A80B-D1433058196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1C238-1DD6-4277-91C8-3D0B6CFB83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0AF81-FDDE-4192-A80B-D1433058196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1C238-1DD6-4277-91C8-3D0B6CFB83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0AF81-FDDE-4192-A80B-D1433058196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1C238-1DD6-4277-91C8-3D0B6CFB83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0AF81-FDDE-4192-A80B-D1433058196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1C238-1DD6-4277-91C8-3D0B6CFB83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0AF81-FDDE-4192-A80B-D1433058196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1C238-1DD6-4277-91C8-3D0B6CFB83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0AF81-FDDE-4192-A80B-D1433058196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1C238-1DD6-4277-91C8-3D0B6CFB83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0AF81-FDDE-4192-A80B-D1433058196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1C238-1DD6-4277-91C8-3D0B6CFB83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0AF81-FDDE-4192-A80B-D1433058196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1C238-1DD6-4277-91C8-3D0B6CFB83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0AF81-FDDE-4192-A80B-D1433058196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1C238-1DD6-4277-91C8-3D0B6CFB83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90AF81-FDDE-4192-A80B-D1433058196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1C238-1DD6-4277-91C8-3D0B6CFB834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BC90AF81-FDDE-4192-A80B-D1433058196B}" type="datetimeFigureOut">
              <a:rPr lang="cs-CZ" smtClean="0"/>
              <a:pPr/>
              <a:t>23.10.2012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82B1C238-1DD6-4277-91C8-3D0B6CFB834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randomBar dir="vert"/>
  </p:transition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5.png"/><Relationship Id="rId7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Relationship Id="rId6" Type="http://schemas.microsoft.com/office/2007/relationships/hdphoto" Target="../media/hdphoto2.wdp"/><Relationship Id="rId5" Type="http://schemas.openxmlformats.org/officeDocument/2006/relationships/image" Target="../media/image6.png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DROGY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789040"/>
            <a:ext cx="7276496" cy="1957684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94547" y="260648"/>
            <a:ext cx="7874270" cy="267765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endParaRPr lang="cs-CZ" sz="2400" dirty="0">
              <a:solidFill>
                <a:schemeClr val="bg1"/>
              </a:solidFill>
            </a:endParaRPr>
          </a:p>
          <a:p>
            <a:pPr algn="ctr"/>
            <a:r>
              <a:rPr lang="cs-CZ" sz="2400" dirty="0"/>
              <a:t>CZ.1.07/1.1.05/04.0031</a:t>
            </a:r>
          </a:p>
          <a:p>
            <a:pPr algn="ctr"/>
            <a:r>
              <a:rPr lang="cs-CZ" sz="2400" dirty="0"/>
              <a:t>Rozvoj interaktivních způsobů výuky ve škole</a:t>
            </a:r>
          </a:p>
          <a:p>
            <a:pPr algn="ctr"/>
            <a:r>
              <a:rPr lang="cs-CZ" sz="2400" dirty="0"/>
              <a:t>Základní škola a Mateřská škola, Chvalkovice, okres Náchod</a:t>
            </a:r>
          </a:p>
          <a:p>
            <a:pPr algn="ctr"/>
            <a:r>
              <a:rPr lang="cs-CZ" sz="2400" dirty="0"/>
              <a:t>Mgr. Markéta Ulrychová</a:t>
            </a:r>
            <a:br>
              <a:rPr lang="cs-CZ" sz="2400" dirty="0"/>
            </a:br>
            <a:endParaRPr lang="cs-CZ" sz="2400" dirty="0"/>
          </a:p>
          <a:p>
            <a:pPr lvl="0" algn="ctr">
              <a:defRPr/>
            </a:pPr>
            <a:endParaRPr lang="cs-CZ" sz="2400" kern="0" dirty="0">
              <a:solidFill>
                <a:srgbClr val="99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9729082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DROGY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Příprava:</a:t>
            </a:r>
          </a:p>
          <a:p>
            <a:r>
              <a:rPr lang="cs-CZ" dirty="0" smtClean="0"/>
              <a:t>1) uměle připravené látky </a:t>
            </a:r>
          </a:p>
          <a:p>
            <a:r>
              <a:rPr lang="cs-CZ" dirty="0" smtClean="0"/>
              <a:t>2) přírodní látky  </a:t>
            </a:r>
          </a:p>
          <a:p>
            <a:r>
              <a:rPr lang="cs-CZ" dirty="0" smtClean="0"/>
              <a:t>Příjem:</a:t>
            </a:r>
          </a:p>
          <a:p>
            <a:r>
              <a:rPr lang="cs-CZ" dirty="0" smtClean="0"/>
              <a:t>1) vdechováním</a:t>
            </a:r>
          </a:p>
          <a:p>
            <a:r>
              <a:rPr lang="cs-CZ" dirty="0" smtClean="0"/>
              <a:t>2) injekčně</a:t>
            </a:r>
          </a:p>
          <a:p>
            <a:r>
              <a:rPr lang="cs-CZ" dirty="0" smtClean="0"/>
              <a:t>3) ústy</a:t>
            </a:r>
          </a:p>
          <a:p>
            <a:r>
              <a:rPr lang="cs-CZ" dirty="0" smtClean="0"/>
              <a:t>!!!!NÁVYKOVÉ LÁTKY – vyvolávají změnu duševního stavu</a:t>
            </a:r>
          </a:p>
        </p:txBody>
      </p:sp>
      <p:pic>
        <p:nvPicPr>
          <p:cNvPr id="1027" name="Picture 3" descr="C:\Users\ucitel\AppData\Local\Microsoft\Windows\Temporary Internet Files\Content.IE5\2SR1D5DK\MP90040753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48680"/>
            <a:ext cx="2191059" cy="3284984"/>
          </a:xfrm>
          <a:prstGeom prst="star7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58748393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ETHANOL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Lidově alkohol</a:t>
            </a:r>
          </a:p>
          <a:p>
            <a:r>
              <a:rPr lang="cs-CZ" dirty="0" smtClean="0"/>
              <a:t>Při dlouhodobější vyšší spotřebě vede k problémům:</a:t>
            </a:r>
          </a:p>
          <a:p>
            <a:r>
              <a:rPr lang="cs-CZ" dirty="0" smtClean="0"/>
              <a:t>1) nemoci</a:t>
            </a:r>
          </a:p>
          <a:p>
            <a:r>
              <a:rPr lang="cs-CZ" dirty="0" smtClean="0"/>
              <a:t>2) otrava alkoholem</a:t>
            </a:r>
          </a:p>
          <a:p>
            <a:r>
              <a:rPr lang="cs-CZ" dirty="0" smtClean="0"/>
              <a:t>3) léčení v protialkoholické léčebně</a:t>
            </a:r>
          </a:p>
          <a:p>
            <a:r>
              <a:rPr lang="cs-CZ" dirty="0" smtClean="0"/>
              <a:t>Odbourává se v játrech člověka, kde se mění na acetaldehyd (kocovina)</a:t>
            </a:r>
            <a:endParaRPr lang="cs-CZ" dirty="0"/>
          </a:p>
        </p:txBody>
      </p:sp>
      <p:pic>
        <p:nvPicPr>
          <p:cNvPr id="2050" name="Picture 2" descr="C:\Users\ucitel\AppData\Local\Microsoft\Windows\Temporary Internet Files\Content.IE5\Z9OJ3YGY\MP9004339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293096"/>
            <a:ext cx="1732299" cy="2348879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ucitel\AppData\Local\Microsoft\Windows\Temporary Internet Files\Content.IE5\G44OWCE8\MP90040746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88640"/>
            <a:ext cx="1406972" cy="177869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6003228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DROGY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sz="4000" dirty="0">
                <a:solidFill>
                  <a:srgbClr val="002060"/>
                </a:solidFill>
              </a:rPr>
              <a:t>TABÁK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Kouření</a:t>
            </a:r>
          </a:p>
          <a:p>
            <a:r>
              <a:rPr lang="cs-CZ" dirty="0" smtClean="0"/>
              <a:t>Nebezpečný je nikotin, dehet, CO</a:t>
            </a:r>
            <a:endParaRPr lang="cs-CZ" sz="2800" dirty="0" smtClean="0"/>
          </a:p>
          <a:p>
            <a:r>
              <a:rPr lang="cs-CZ" dirty="0" smtClean="0"/>
              <a:t>Otrava – lehčí, nebo dlouhodobé --- vede k rakovině</a:t>
            </a:r>
          </a:p>
          <a:p>
            <a:endParaRPr lang="cs" dirty="0">
              <a:solidFill>
                <a:srgbClr val="000000"/>
              </a:solidFill>
              <a:latin typeface="Calibri"/>
            </a:endParaRPr>
          </a:p>
          <a:p>
            <a:endParaRPr lang="cs" dirty="0" smtClean="0">
              <a:solidFill>
                <a:srgbClr val="000000"/>
              </a:solidFill>
              <a:latin typeface="Calibri"/>
            </a:endParaRPr>
          </a:p>
          <a:p>
            <a:endParaRPr lang="cs" dirty="0" smtClean="0">
              <a:solidFill>
                <a:srgbClr val="000000"/>
              </a:solidFill>
              <a:latin typeface="Calibri"/>
            </a:endParaRPr>
          </a:p>
          <a:p>
            <a:endParaRPr lang="cs" dirty="0" smtClean="0">
              <a:solidFill>
                <a:srgbClr val="000000"/>
              </a:solidFill>
              <a:latin typeface="Calibri"/>
            </a:endParaRP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sz="4000" dirty="0" smtClean="0">
                <a:solidFill>
                  <a:srgbClr val="002060"/>
                </a:solidFill>
              </a:rPr>
              <a:t>KOFEIN</a:t>
            </a:r>
            <a:endParaRPr lang="cs-CZ" sz="4000" dirty="0">
              <a:solidFill>
                <a:srgbClr val="00206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V kávě, čaji, </a:t>
            </a:r>
            <a:r>
              <a:rPr lang="cs-CZ" dirty="0" err="1" smtClean="0"/>
              <a:t>coca-cole</a:t>
            </a:r>
            <a:endParaRPr lang="cs-CZ" dirty="0" smtClean="0"/>
          </a:p>
          <a:p>
            <a:r>
              <a:rPr lang="cs-CZ" dirty="0" smtClean="0"/>
              <a:t>Mírně návykový, </a:t>
            </a:r>
            <a:r>
              <a:rPr lang="cs-CZ" smtClean="0"/>
              <a:t>méně </a:t>
            </a:r>
            <a:r>
              <a:rPr lang="cs-CZ"/>
              <a:t> </a:t>
            </a:r>
            <a:r>
              <a:rPr lang="cs-CZ" smtClean="0"/>
              <a:t>nebezpečný</a:t>
            </a:r>
            <a:endParaRPr lang="cs-CZ" dirty="0" smtClean="0"/>
          </a:p>
          <a:p>
            <a:pPr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0000" b="90000" l="10000" r="90000">
                        <a14:foregroundMark x1="56341" y1="48261" x2="56341" y2="48261"/>
                        <a14:foregroundMark x1="36829" y1="28696" x2="36829" y2="28696"/>
                        <a14:foregroundMark x1="29756" y1="43913" x2="29756" y2="43913"/>
                        <a14:foregroundMark x1="39268" y1="53478" x2="39268" y2="53478"/>
                        <a14:foregroundMark x1="36098" y1="62174" x2="36098" y2="62174"/>
                        <a14:foregroundMark x1="54146" y1="38696" x2="54146" y2="3869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4524528"/>
            <a:ext cx="3905795" cy="2191056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0000" b="90000" l="10000" r="90000">
                        <a14:foregroundMark x1="34343" y1="41353" x2="34343" y2="41353"/>
                        <a14:foregroundMark x1="24495" y1="28571" x2="24495" y2="28571"/>
                        <a14:foregroundMark x1="29798" y1="34211" x2="29798" y2="34211"/>
                        <a14:foregroundMark x1="20455" y1="31203" x2="20455" y2="31203"/>
                        <a14:foregroundMark x1="79040" y1="30075" x2="79040" y2="30075"/>
                        <a14:foregroundMark x1="79040" y1="24812" x2="79040" y2="24812"/>
                        <a14:foregroundMark x1="80303" y1="16165" x2="80303" y2="16165"/>
                        <a14:foregroundMark x1="83586" y1="15038" x2="83586" y2="15038"/>
                        <a14:foregroundMark x1="85101" y1="17669" x2="85101" y2="17669"/>
                        <a14:foregroundMark x1="47980" y1="81203" x2="47980" y2="81203"/>
                        <a14:foregroundMark x1="28535" y1="71805" x2="28535" y2="71805"/>
                        <a14:foregroundMark x1="46717" y1="17669" x2="46717" y2="17669"/>
                        <a14:foregroundMark x1="58081" y1="51504" x2="58081" y2="51504"/>
                        <a14:foregroundMark x1="83081" y1="59398" x2="83081" y2="59398"/>
                        <a14:foregroundMark x1="78788" y1="77444" x2="78788" y2="77444"/>
                        <a14:foregroundMark x1="23990" y1="31955" x2="23990" y2="31955"/>
                        <a14:foregroundMark x1="77273" y1="72932" x2="77273" y2="72932"/>
                        <a14:foregroundMark x1="46465" y1="83835" x2="46465" y2="83835"/>
                        <a14:foregroundMark x1="48232" y1="84211" x2="48232" y2="8421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4" y="3501008"/>
            <a:ext cx="3772427" cy="2534004"/>
          </a:xfrm>
          <a:prstGeom prst="rect">
            <a:avLst/>
          </a:prstGeom>
        </p:spPr>
      </p:pic>
      <p:pic>
        <p:nvPicPr>
          <p:cNvPr id="3074" name="Picture 2" descr="C:\Users\ucitel\AppData\Local\Microsoft\Windows\Temporary Internet Files\Content.IE5\2SR1D5DK\MP90032106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25187" y="476672"/>
            <a:ext cx="1150447" cy="1612776"/>
          </a:xfrm>
          <a:prstGeom prst="round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ucitel\AppData\Local\Microsoft\Windows\Temporary Internet Files\Content.IE5\N1E25PO5\MC90014999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5" y="0"/>
            <a:ext cx="1728192" cy="1887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1492758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build="p"/>
      <p:bldP spid="3" grpId="0" build="p"/>
      <p:bldP spid="5" grpId="0" build="p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HAŠIŠ, MARIHUANA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konopí</a:t>
            </a:r>
          </a:p>
          <a:p>
            <a:r>
              <a:rPr lang="cs-CZ" dirty="0" smtClean="0"/>
              <a:t>Účinky: změna nálady, přeludy</a:t>
            </a:r>
          </a:p>
          <a:p>
            <a:r>
              <a:rPr lang="cs-CZ" dirty="0" smtClean="0"/>
              <a:t>Rizika: neschopnost soustředění, náchylnost k nemocem</a:t>
            </a:r>
          </a:p>
          <a:p>
            <a:pPr indent="0">
              <a:buNone/>
            </a:pPr>
            <a:endParaRPr lang="cs-CZ" dirty="0"/>
          </a:p>
        </p:txBody>
      </p:sp>
      <p:pic>
        <p:nvPicPr>
          <p:cNvPr id="6146" name="Picture 2" descr="C:\Users\ucitel\AppData\Local\Microsoft\Windows\Temporary Internet Files\Content.IE5\G44OWCE8\MC9002321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501008"/>
            <a:ext cx="2043065" cy="2196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ucitel\AppData\Local\Microsoft\Windows\Temporary Internet Files\Content.IE5\2SR1D5DK\MP9004331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24328" y="510663"/>
            <a:ext cx="1313090" cy="1141763"/>
          </a:xfrm>
          <a:prstGeom prst="trapezoid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4543988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KODEIN, HEROIN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Opiáty z makovic</a:t>
            </a:r>
          </a:p>
          <a:p>
            <a:r>
              <a:rPr lang="cs-CZ" dirty="0" smtClean="0"/>
              <a:t>Účinky: útlum, potlačení bolesti</a:t>
            </a:r>
          </a:p>
          <a:p>
            <a:r>
              <a:rPr lang="cs-CZ" dirty="0" smtClean="0"/>
              <a:t>Rizika: vzrůstající závislost – stupňování dávek</a:t>
            </a:r>
            <a:endParaRPr lang="cs-CZ" dirty="0"/>
          </a:p>
        </p:txBody>
      </p:sp>
      <p:pic>
        <p:nvPicPr>
          <p:cNvPr id="4098" name="Picture 2" descr="C:\Users\ucitel\AppData\Local\Microsoft\Windows\Temporary Internet Files\Content.IE5\N1E25PO5\MP9004223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140968"/>
            <a:ext cx="3717032" cy="371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ucitel\AppData\Local\Microsoft\Windows\Temporary Internet Files\Content.IE5\2SR1D5DK\MP90030890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4046578"/>
            <a:ext cx="2880320" cy="1905812"/>
          </a:xfrm>
          <a:prstGeom prst="plaque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02783790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PERVITIN, KOKAIN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Účinky: povzbuzení organismu</a:t>
            </a:r>
          </a:p>
          <a:p>
            <a:r>
              <a:rPr lang="cs-CZ" dirty="0" smtClean="0"/>
              <a:t>Rizika: útočné chování, nárůst závislosti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duotone>
              <a:prstClr val="black"/>
              <a:schemeClr val="accent1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20431" y="2368001"/>
            <a:ext cx="4115312" cy="4365103"/>
          </a:xfrm>
          <a:prstGeom prst="ellipse">
            <a:avLst/>
          </a:prstGeom>
        </p:spPr>
      </p:pic>
      <p:sp>
        <p:nvSpPr>
          <p:cNvPr id="6" name="Zaoblený obdélníkový popisek 5"/>
          <p:cNvSpPr/>
          <p:nvPr/>
        </p:nvSpPr>
        <p:spPr>
          <a:xfrm>
            <a:off x="5364088" y="3518698"/>
            <a:ext cx="2736304" cy="702390"/>
          </a:xfrm>
          <a:prstGeom prst="wedgeRoundRectCallout">
            <a:avLst>
              <a:gd name="adj1" fmla="val -108685"/>
              <a:gd name="adj2" fmla="val 201366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POZOR!!!!!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75706230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bomb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LSD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Patří mezi halucinogeny</a:t>
            </a:r>
          </a:p>
          <a:p>
            <a:r>
              <a:rPr lang="cs-CZ" dirty="0" smtClean="0"/>
              <a:t>Účinky: poruchy smyslového vnímání, přeludy</a:t>
            </a:r>
          </a:p>
          <a:p>
            <a:r>
              <a:rPr lang="cs-CZ" dirty="0" smtClean="0"/>
              <a:t>Rizika: zhoršené sebeovládání, vznik závislosti</a:t>
            </a:r>
            <a:endParaRPr lang="cs-CZ" dirty="0"/>
          </a:p>
        </p:txBody>
      </p:sp>
      <p:pic>
        <p:nvPicPr>
          <p:cNvPr id="5122" name="Picture 2" descr="C:\Users\ucitel\AppData\Local\Microsoft\Windows\Temporary Internet Files\Content.IE5\2SR1D5DK\MC9003463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00626" y="3051352"/>
            <a:ext cx="3617147" cy="2897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7821638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/>
              <a:t>CITACE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Použity obrázky z otevřené </a:t>
            </a:r>
            <a:r>
              <a:rPr lang="cs-CZ" dirty="0" smtClean="0"/>
              <a:t>galerie </a:t>
            </a:r>
            <a:r>
              <a:rPr lang="cs-CZ" dirty="0" smtClean="0"/>
              <a:t>www.office.</a:t>
            </a:r>
            <a:r>
              <a:rPr lang="cs-CZ" smtClean="0"/>
              <a:t>microsoft</a:t>
            </a:r>
            <a:r>
              <a:rPr lang="cs-CZ" dirty="0"/>
              <a:t>. </a:t>
            </a:r>
            <a:r>
              <a:rPr lang="cs-CZ" dirty="0" err="1"/>
              <a:t>com</a:t>
            </a:r>
            <a:endParaRPr lang="cs-CZ" dirty="0"/>
          </a:p>
          <a:p>
            <a:r>
              <a:rPr lang="cs-CZ" dirty="0"/>
              <a:t>Použity obrázky z vlastní galerie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0496906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105</TotalTime>
  <Words>209</Words>
  <Application>Microsoft Office PowerPoint</Application>
  <PresentationFormat>Předvádění na obrazovce (4:3)</PresentationFormat>
  <Paragraphs>53</Paragraphs>
  <Slides>9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Human</vt:lpstr>
      <vt:lpstr>DROGY</vt:lpstr>
      <vt:lpstr>DROGY</vt:lpstr>
      <vt:lpstr>ETHANOL</vt:lpstr>
      <vt:lpstr>DROGY</vt:lpstr>
      <vt:lpstr>HAŠIŠ, MARIHUANA</vt:lpstr>
      <vt:lpstr>KODEIN, HEROIN</vt:lpstr>
      <vt:lpstr>PERVITIN, KOKAIN</vt:lpstr>
      <vt:lpstr>LSD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DROGY</dc:title>
  <dc:creator>Ulrychová Markéta</dc:creator>
  <cp:lastModifiedBy>expert</cp:lastModifiedBy>
  <cp:revision>26</cp:revision>
  <dcterms:created xsi:type="dcterms:W3CDTF">2012-01-07T18:10:51Z</dcterms:created>
  <dcterms:modified xsi:type="dcterms:W3CDTF">2012-10-23T19:20:00Z</dcterms:modified>
</cp:coreProperties>
</file>