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0"/>
  </p:notesMasterIdLst>
  <p:sldIdLst>
    <p:sldId id="279" r:id="rId2"/>
    <p:sldId id="273" r:id="rId3"/>
    <p:sldId id="274" r:id="rId4"/>
    <p:sldId id="281" r:id="rId5"/>
    <p:sldId id="275" r:id="rId6"/>
    <p:sldId id="282" r:id="rId7"/>
    <p:sldId id="277" r:id="rId8"/>
    <p:sldId id="28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891A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E269D01E-BC32-4049-B463-5C60D7B0CCD2}" styleName="Styl s motivem 2 – zvýraznění 4">
    <a:tblBg>
      <a:fillRef idx="3">
        <a:schemeClr val="accent4"/>
      </a:fillRef>
      <a:effectRef idx="3">
        <a:schemeClr val="accent4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4">
                <a:tint val="50000"/>
              </a:schemeClr>
            </a:lnRef>
          </a:left>
          <a:right>
            <a:lnRef idx="1">
              <a:schemeClr val="accent4">
                <a:tint val="50000"/>
              </a:schemeClr>
            </a:lnRef>
          </a:right>
          <a:top>
            <a:lnRef idx="1">
              <a:schemeClr val="accent4">
                <a:tint val="50000"/>
              </a:schemeClr>
            </a:lnRef>
          </a:top>
          <a:bottom>
            <a:lnRef idx="1">
              <a:schemeClr val="accent4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DA37D80-6434-44D0-A028-1B22A696006F}" styleName="Světlý styl 3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284E427A-3D55-4303-BF80-6455036E1DE7}" styleName="Styl s motivem 1 – zvýraznění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08FB837D-C827-4EFA-A057-4D05807E0F7C}" styleName="Styl s motivem 1 – zvýraznění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E929F9F4-4A8F-4326-A1B4-22849713DDAB}" styleName="Tmavý styl 1 – zvýraznění 4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wholeTbl>
    <a:band1H>
      <a:tcStyle>
        <a:tcBdr/>
        <a:fill>
          <a:solidFill>
            <a:schemeClr val="accent4">
              <a:shade val="60000"/>
            </a:schemeClr>
          </a:solidFill>
        </a:fill>
      </a:tcStyle>
    </a:band1H>
    <a:band1V>
      <a:tcStyle>
        <a:tcBdr/>
        <a:fill>
          <a:solidFill>
            <a:schemeClr val="accent4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4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4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4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68" autoAdjust="0"/>
    <p:restoredTop sz="88351" autoAdjust="0"/>
  </p:normalViewPr>
  <p:slideViewPr>
    <p:cSldViewPr>
      <p:cViewPr>
        <p:scale>
          <a:sx n="71" d="100"/>
          <a:sy n="71" d="100"/>
        </p:scale>
        <p:origin x="-1362" y="16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F04B34D-DC2A-4C0C-A6AB-1BD0EA6696D3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30BD238-BF08-4BD6-B881-15CA0E8661B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32808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6813706-8D1A-46FD-84CE-1EC7D7637D9B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0BD238-BF08-4BD6-B881-15CA0E8661B1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0BD238-BF08-4BD6-B881-15CA0E8661B1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0BD238-BF08-4BD6-B881-15CA0E8661B1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0BD238-BF08-4BD6-B881-15CA0E8661B1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0BD238-BF08-4BD6-B881-15CA0E8661B1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0BD238-BF08-4BD6-B881-15CA0E8661B1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0BD238-BF08-4BD6-B881-15CA0E8661B1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10" Type="http://schemas.openxmlformats.org/officeDocument/2006/relationships/image" Target="../media/image10.wmf"/><Relationship Id="rId4" Type="http://schemas.openxmlformats.org/officeDocument/2006/relationships/image" Target="../media/image4.wmf"/><Relationship Id="rId9" Type="http://schemas.openxmlformats.org/officeDocument/2006/relationships/image" Target="../media/image9.wm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14414" y="1052736"/>
            <a:ext cx="7687314" cy="3744416"/>
          </a:xfrm>
        </p:spPr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cs-CZ" dirty="0" smtClean="0"/>
              <a:t>   </a:t>
            </a:r>
            <a:r>
              <a:rPr lang="cs-CZ" sz="2400" dirty="0" smtClean="0"/>
              <a:t>Název školy:      Speciální základní škola, Louny,</a:t>
            </a:r>
          </a:p>
          <a:p>
            <a:pPr>
              <a:buNone/>
            </a:pPr>
            <a:r>
              <a:rPr lang="cs-CZ" sz="2400" dirty="0" smtClean="0"/>
              <a:t>                              </a:t>
            </a:r>
            <a:r>
              <a:rPr lang="cs-CZ" sz="2400" dirty="0" err="1" smtClean="0"/>
              <a:t>Poděbradova</a:t>
            </a:r>
            <a:r>
              <a:rPr lang="cs-CZ" sz="2400" dirty="0" smtClean="0"/>
              <a:t> 640,</a:t>
            </a:r>
          </a:p>
          <a:p>
            <a:pPr>
              <a:buNone/>
            </a:pPr>
            <a:r>
              <a:rPr lang="cs-CZ" sz="2400" dirty="0" smtClean="0"/>
              <a:t>                              příspěvková organizace</a:t>
            </a:r>
          </a:p>
          <a:p>
            <a:pPr>
              <a:buNone/>
            </a:pPr>
            <a:r>
              <a:rPr lang="cs-CZ" sz="2400" dirty="0" smtClean="0"/>
              <a:t>     Autor:               Mgr. Věra </a:t>
            </a:r>
            <a:r>
              <a:rPr lang="cs-CZ" sz="2400" dirty="0" err="1" smtClean="0"/>
              <a:t>Elbelová</a:t>
            </a: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Název materiálu: </a:t>
            </a:r>
          </a:p>
          <a:p>
            <a:pPr>
              <a:buNone/>
            </a:pPr>
            <a:r>
              <a:rPr lang="cs-CZ" sz="2400" dirty="0" smtClean="0"/>
              <a:t>              VY_32_INOVACE_15_Čj8 – vyjmenovaná slova- opakování</a:t>
            </a:r>
          </a:p>
          <a:p>
            <a:pPr>
              <a:buNone/>
            </a:pPr>
            <a:r>
              <a:rPr lang="cs-CZ" sz="2400" dirty="0" smtClean="0"/>
              <a:t>    Téma:                </a:t>
            </a:r>
            <a:r>
              <a:rPr lang="cs-CZ" sz="2400" dirty="0" err="1" smtClean="0"/>
              <a:t>Čj</a:t>
            </a:r>
            <a:r>
              <a:rPr lang="cs-CZ" sz="2400" dirty="0" smtClean="0"/>
              <a:t>- 8. ročník – vyjmenovaná slova- opakování</a:t>
            </a:r>
          </a:p>
          <a:p>
            <a:pPr>
              <a:buNone/>
            </a:pPr>
            <a:r>
              <a:rPr lang="cs-CZ" sz="2400" dirty="0" smtClean="0"/>
              <a:t>    Název sady:       Český jazyk- </a:t>
            </a:r>
            <a:r>
              <a:rPr lang="cs-CZ" sz="2400" dirty="0" err="1" smtClean="0"/>
              <a:t>VIII.ročník</a:t>
            </a: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    Číslo projektu:  CZ.1.07/1.4.00/21.3407</a:t>
            </a:r>
            <a:br>
              <a:rPr lang="cs-CZ" sz="2400" dirty="0" smtClean="0"/>
            </a:br>
            <a:endParaRPr lang="cs-CZ" sz="2400" dirty="0"/>
          </a:p>
        </p:txBody>
      </p:sp>
      <p:pic>
        <p:nvPicPr>
          <p:cNvPr id="1026" name="obrázek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03648" y="5085184"/>
            <a:ext cx="54102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4" name="Podnadpis 2"/>
          <p:cNvSpPr txBox="1">
            <a:spLocks noGrp="1"/>
          </p:cNvSpPr>
          <p:nvPr>
            <p:ph idx="1"/>
          </p:nvPr>
        </p:nvSpPr>
        <p:spPr>
          <a:prstGeom prst="rect">
            <a:avLst/>
          </a:prstGeom>
        </p:spPr>
        <p:txBody>
          <a:bodyPr>
            <a:normAutofit lnSpcReduction="10000"/>
          </a:bodyPr>
          <a:lstStyle/>
          <a:p>
            <a:pPr>
              <a:defRPr/>
            </a:pPr>
            <a:r>
              <a:rPr kumimoji="0" lang="cs-CZ" sz="24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prezentace je určena pro 8. ročník speciální školy</a:t>
            </a:r>
          </a:p>
          <a:p>
            <a:pPr marL="365760" marR="0" lvl="0" indent="-283464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tabLst/>
              <a:defRPr/>
            </a:pPr>
            <a:r>
              <a:rPr kumimoji="0" lang="cs-CZ" sz="24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slouží k výuce českého</a:t>
            </a:r>
            <a:r>
              <a:rPr kumimoji="0" lang="cs-CZ" sz="2400" b="0" i="1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jazyka – části jazyková výchova</a:t>
            </a:r>
          </a:p>
          <a:p>
            <a:pPr lvl="0">
              <a:defRPr/>
            </a:pPr>
            <a:r>
              <a:rPr lang="cs-CZ" sz="2400" i="1" dirty="0" smtClean="0"/>
              <a:t>zaměřuje se na znalost a aplikaci vyjmenovaných slov</a:t>
            </a:r>
          </a:p>
          <a:p>
            <a:pPr lvl="0">
              <a:defRPr/>
            </a:pPr>
            <a:r>
              <a:rPr lang="cs-CZ" sz="2400" i="1" dirty="0" smtClean="0"/>
              <a:t>strana 3 a 4 - žáci označují, rozlišují (či vypisují) slova vyjmenovaná a slova jim příbuzná</a:t>
            </a:r>
          </a:p>
          <a:p>
            <a:pPr lvl="0">
              <a:defRPr/>
            </a:pPr>
            <a:r>
              <a:rPr lang="cs-CZ" sz="2400" i="1" dirty="0" smtClean="0"/>
              <a:t>strana 5 a 6 - žáci dopisují nebo správně přepisují i/í/y/ý do slovních spojení</a:t>
            </a:r>
          </a:p>
          <a:p>
            <a:pPr lvl="0">
              <a:defRPr/>
            </a:pPr>
            <a:r>
              <a:rPr lang="cs-CZ" sz="2400" i="1" dirty="0" smtClean="0"/>
              <a:t>Strana 7 - žáci mají za úkol pojmenovat obrázky pomocí vyjmenovaných slov a s nimi pak vytvořit smysluplné věty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Zakroužkuj vyjmenovaná slova a podtrhni slova odvozená.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571604" y="2285992"/>
            <a:ext cx="10583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hlemýžď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857884" y="2714620"/>
            <a:ext cx="12747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vymyšlené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785918" y="4786322"/>
            <a:ext cx="11592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myšlenka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357950" y="4572008"/>
            <a:ext cx="8515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myslet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214678" y="3643314"/>
            <a:ext cx="11208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mlynářka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7072330" y="2143116"/>
            <a:ext cx="10695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myslivec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071934" y="5643578"/>
            <a:ext cx="8515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kobyla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357290" y="3357562"/>
            <a:ext cx="10823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jazyková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500430" y="2357430"/>
            <a:ext cx="1107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lýkožrout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215074" y="5429264"/>
            <a:ext cx="10438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obyvatel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715008" y="3929066"/>
            <a:ext cx="7873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bylina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357422" y="4143380"/>
            <a:ext cx="9925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nábytek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285984" y="3071810"/>
            <a:ext cx="8899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vzlykat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715140" y="3286124"/>
            <a:ext cx="10054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vyslyšet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714744" y="4714884"/>
            <a:ext cx="5950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lyže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214810" y="4143380"/>
            <a:ext cx="9541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plyšový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428728" y="5715016"/>
            <a:ext cx="7360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hmyz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000628" y="2285992"/>
            <a:ext cx="7873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pyšný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572000" y="5072074"/>
            <a:ext cx="6719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pytel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4643438" y="3286124"/>
            <a:ext cx="4924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sýr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2714612" y="5357826"/>
            <a:ext cx="7232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syčet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7429520" y="4000504"/>
            <a:ext cx="7489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vydra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7572396" y="5214950"/>
            <a:ext cx="9669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Ruzyně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KONTROLA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571604" y="2285992"/>
            <a:ext cx="10583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hlemýžď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857884" y="2714620"/>
            <a:ext cx="12747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vymyšlené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785918" y="4786322"/>
            <a:ext cx="11592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myšlenka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357950" y="4572008"/>
            <a:ext cx="8515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myslet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214678" y="3643314"/>
            <a:ext cx="11208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mlynářka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7072330" y="2143116"/>
            <a:ext cx="10695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myslivec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071934" y="5643578"/>
            <a:ext cx="8515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kobyla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357290" y="3357562"/>
            <a:ext cx="10823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jazyková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500430" y="2357430"/>
            <a:ext cx="1107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lýkožrout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215074" y="5429264"/>
            <a:ext cx="10438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obyvatel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715008" y="3929066"/>
            <a:ext cx="7873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bylina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357422" y="4143380"/>
            <a:ext cx="9925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nábytek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285984" y="3071810"/>
            <a:ext cx="8899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vzlykat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715140" y="3286124"/>
            <a:ext cx="10054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vyslyšet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714744" y="4714884"/>
            <a:ext cx="5950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lyže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214810" y="4143380"/>
            <a:ext cx="9541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plyšový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428728" y="5715016"/>
            <a:ext cx="7360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hmyz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000628" y="2285992"/>
            <a:ext cx="7873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pyšný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572000" y="5072074"/>
            <a:ext cx="6719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pytel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4643438" y="3286124"/>
            <a:ext cx="4924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sýr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2714612" y="5357826"/>
            <a:ext cx="7232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syčet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7429520" y="4000504"/>
            <a:ext cx="7489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vydra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7572396" y="5214950"/>
            <a:ext cx="9669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Ruzyně</a:t>
            </a:r>
            <a:endParaRPr lang="cs-CZ" dirty="0"/>
          </a:p>
        </p:txBody>
      </p:sp>
      <p:sp>
        <p:nvSpPr>
          <p:cNvPr id="27" name="Elipsa 26"/>
          <p:cNvSpPr/>
          <p:nvPr/>
        </p:nvSpPr>
        <p:spPr>
          <a:xfrm>
            <a:off x="5715008" y="3857628"/>
            <a:ext cx="857256" cy="500066"/>
          </a:xfrm>
          <a:prstGeom prst="ellipse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Elipsa 27"/>
          <p:cNvSpPr/>
          <p:nvPr/>
        </p:nvSpPr>
        <p:spPr>
          <a:xfrm>
            <a:off x="6357950" y="4500570"/>
            <a:ext cx="857256" cy="500066"/>
          </a:xfrm>
          <a:prstGeom prst="ellipse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Elipsa 28"/>
          <p:cNvSpPr/>
          <p:nvPr/>
        </p:nvSpPr>
        <p:spPr>
          <a:xfrm>
            <a:off x="6215074" y="5357826"/>
            <a:ext cx="1071570" cy="500066"/>
          </a:xfrm>
          <a:prstGeom prst="ellipse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Elipsa 29"/>
          <p:cNvSpPr/>
          <p:nvPr/>
        </p:nvSpPr>
        <p:spPr>
          <a:xfrm>
            <a:off x="7500958" y="5143512"/>
            <a:ext cx="1071570" cy="500066"/>
          </a:xfrm>
          <a:prstGeom prst="ellipse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Elipsa 30"/>
          <p:cNvSpPr/>
          <p:nvPr/>
        </p:nvSpPr>
        <p:spPr>
          <a:xfrm>
            <a:off x="4000496" y="5572140"/>
            <a:ext cx="1071570" cy="500066"/>
          </a:xfrm>
          <a:prstGeom prst="ellipse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Elipsa 31"/>
          <p:cNvSpPr/>
          <p:nvPr/>
        </p:nvSpPr>
        <p:spPr>
          <a:xfrm>
            <a:off x="2285984" y="4071942"/>
            <a:ext cx="1071570" cy="500066"/>
          </a:xfrm>
          <a:prstGeom prst="ellipse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4" name="Přímá spojovací čára 33"/>
          <p:cNvCxnSpPr/>
          <p:nvPr/>
        </p:nvCxnSpPr>
        <p:spPr>
          <a:xfrm rot="10800000">
            <a:off x="3214678" y="4000504"/>
            <a:ext cx="1214446" cy="0"/>
          </a:xfrm>
          <a:prstGeom prst="line">
            <a:avLst/>
          </a:prstGeom>
          <a:ln w="381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Elipsa 34"/>
          <p:cNvSpPr/>
          <p:nvPr/>
        </p:nvSpPr>
        <p:spPr>
          <a:xfrm>
            <a:off x="2571736" y="5286388"/>
            <a:ext cx="1071570" cy="500066"/>
          </a:xfrm>
          <a:prstGeom prst="ellipse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Elipsa 35"/>
          <p:cNvSpPr/>
          <p:nvPr/>
        </p:nvSpPr>
        <p:spPr>
          <a:xfrm>
            <a:off x="4500562" y="3214686"/>
            <a:ext cx="857256" cy="500066"/>
          </a:xfrm>
          <a:prstGeom prst="ellipse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Elipsa 36"/>
          <p:cNvSpPr/>
          <p:nvPr/>
        </p:nvSpPr>
        <p:spPr>
          <a:xfrm>
            <a:off x="1571604" y="2214554"/>
            <a:ext cx="1071570" cy="500066"/>
          </a:xfrm>
          <a:prstGeom prst="ellipse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8" name="Přímá spojovací čára 37"/>
          <p:cNvCxnSpPr/>
          <p:nvPr/>
        </p:nvCxnSpPr>
        <p:spPr>
          <a:xfrm rot="10800000">
            <a:off x="3428992" y="2714620"/>
            <a:ext cx="1214446" cy="0"/>
          </a:xfrm>
          <a:prstGeom prst="line">
            <a:avLst/>
          </a:prstGeom>
          <a:ln w="381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ovací čára 38"/>
          <p:cNvCxnSpPr/>
          <p:nvPr/>
        </p:nvCxnSpPr>
        <p:spPr>
          <a:xfrm rot="10800000">
            <a:off x="4286248" y="4500570"/>
            <a:ext cx="857256" cy="0"/>
          </a:xfrm>
          <a:prstGeom prst="line">
            <a:avLst/>
          </a:prstGeom>
          <a:ln w="381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Elipsa 40"/>
          <p:cNvSpPr/>
          <p:nvPr/>
        </p:nvSpPr>
        <p:spPr>
          <a:xfrm>
            <a:off x="4500562" y="5000636"/>
            <a:ext cx="857256" cy="500066"/>
          </a:xfrm>
          <a:prstGeom prst="ellipse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2" name="Přímá spojovací čára 41"/>
          <p:cNvCxnSpPr/>
          <p:nvPr/>
        </p:nvCxnSpPr>
        <p:spPr>
          <a:xfrm rot="10800000">
            <a:off x="1428728" y="3714752"/>
            <a:ext cx="1000132" cy="0"/>
          </a:xfrm>
          <a:prstGeom prst="line">
            <a:avLst/>
          </a:prstGeom>
          <a:ln w="381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ovací čára 43"/>
          <p:cNvCxnSpPr/>
          <p:nvPr/>
        </p:nvCxnSpPr>
        <p:spPr>
          <a:xfrm rot="10800000">
            <a:off x="5000628" y="2643182"/>
            <a:ext cx="857256" cy="0"/>
          </a:xfrm>
          <a:prstGeom prst="line">
            <a:avLst/>
          </a:prstGeom>
          <a:ln w="381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ovací čára 44"/>
          <p:cNvCxnSpPr/>
          <p:nvPr/>
        </p:nvCxnSpPr>
        <p:spPr>
          <a:xfrm rot="10800000">
            <a:off x="5857884" y="3000372"/>
            <a:ext cx="1214446" cy="0"/>
          </a:xfrm>
          <a:prstGeom prst="line">
            <a:avLst/>
          </a:prstGeom>
          <a:ln w="381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ovací čára 45"/>
          <p:cNvCxnSpPr/>
          <p:nvPr/>
        </p:nvCxnSpPr>
        <p:spPr>
          <a:xfrm rot="10800000">
            <a:off x="6572264" y="3643314"/>
            <a:ext cx="1214446" cy="0"/>
          </a:xfrm>
          <a:prstGeom prst="line">
            <a:avLst/>
          </a:prstGeom>
          <a:ln w="381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ovací čára 46"/>
          <p:cNvCxnSpPr/>
          <p:nvPr/>
        </p:nvCxnSpPr>
        <p:spPr>
          <a:xfrm rot="10800000">
            <a:off x="1785918" y="5143512"/>
            <a:ext cx="1214446" cy="0"/>
          </a:xfrm>
          <a:prstGeom prst="line">
            <a:avLst/>
          </a:prstGeom>
          <a:ln w="381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8" name="Elipsa 47"/>
          <p:cNvSpPr/>
          <p:nvPr/>
        </p:nvSpPr>
        <p:spPr>
          <a:xfrm>
            <a:off x="3571868" y="4643446"/>
            <a:ext cx="857256" cy="500066"/>
          </a:xfrm>
          <a:prstGeom prst="ellipse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Elipsa 48"/>
          <p:cNvSpPr/>
          <p:nvPr/>
        </p:nvSpPr>
        <p:spPr>
          <a:xfrm>
            <a:off x="7429520" y="3929066"/>
            <a:ext cx="857256" cy="500066"/>
          </a:xfrm>
          <a:prstGeom prst="ellipse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Elipsa 49"/>
          <p:cNvSpPr/>
          <p:nvPr/>
        </p:nvSpPr>
        <p:spPr>
          <a:xfrm>
            <a:off x="1357290" y="5643578"/>
            <a:ext cx="857256" cy="500066"/>
          </a:xfrm>
          <a:prstGeom prst="ellipse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Elipsa 50"/>
          <p:cNvSpPr/>
          <p:nvPr/>
        </p:nvSpPr>
        <p:spPr>
          <a:xfrm>
            <a:off x="2285984" y="3000372"/>
            <a:ext cx="928694" cy="500066"/>
          </a:xfrm>
          <a:prstGeom prst="ellipse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2" name="Přímá spojovací čára 51"/>
          <p:cNvCxnSpPr/>
          <p:nvPr/>
        </p:nvCxnSpPr>
        <p:spPr>
          <a:xfrm rot="10800000">
            <a:off x="7000892" y="2500306"/>
            <a:ext cx="1214446" cy="0"/>
          </a:xfrm>
          <a:prstGeom prst="line">
            <a:avLst/>
          </a:prstGeom>
          <a:ln w="381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správně i/í/y/</a:t>
            </a:r>
            <a:r>
              <a:rPr lang="cs-CZ" dirty="0" err="1" smtClean="0"/>
              <a:t>ý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hlas_</a:t>
            </a:r>
            <a:r>
              <a:rPr lang="cs-CZ" dirty="0" err="1" smtClean="0"/>
              <a:t>tá</a:t>
            </a:r>
            <a:r>
              <a:rPr lang="cs-CZ" dirty="0" smtClean="0"/>
              <a:t> </a:t>
            </a:r>
            <a:r>
              <a:rPr lang="cs-CZ" dirty="0" err="1" smtClean="0"/>
              <a:t>muz</a:t>
            </a:r>
            <a:r>
              <a:rPr lang="cs-CZ" dirty="0" smtClean="0"/>
              <a:t>_</a:t>
            </a:r>
            <a:r>
              <a:rPr lang="cs-CZ" dirty="0" err="1" smtClean="0"/>
              <a:t>ka</a:t>
            </a:r>
            <a:r>
              <a:rPr lang="cs-CZ" dirty="0" smtClean="0"/>
              <a:t>           b_</a:t>
            </a:r>
            <a:r>
              <a:rPr lang="cs-CZ" dirty="0" err="1" smtClean="0"/>
              <a:t>strý</a:t>
            </a:r>
            <a:r>
              <a:rPr lang="cs-CZ" dirty="0" smtClean="0"/>
              <a:t> m_val</a:t>
            </a:r>
          </a:p>
          <a:p>
            <a:pPr>
              <a:buNone/>
            </a:pPr>
            <a:r>
              <a:rPr lang="cs-CZ" dirty="0" smtClean="0"/>
              <a:t>c_</a:t>
            </a:r>
            <a:r>
              <a:rPr lang="cs-CZ" dirty="0" err="1" smtClean="0"/>
              <a:t>zí</a:t>
            </a:r>
            <a:r>
              <a:rPr lang="cs-CZ" dirty="0" smtClean="0"/>
              <a:t> </a:t>
            </a:r>
            <a:r>
              <a:rPr lang="cs-CZ" dirty="0" err="1" smtClean="0"/>
              <a:t>jaz</a:t>
            </a:r>
            <a:r>
              <a:rPr lang="cs-CZ" dirty="0" smtClean="0"/>
              <a:t>_k                    </a:t>
            </a:r>
            <a:r>
              <a:rPr lang="cs-CZ" dirty="0" err="1" smtClean="0"/>
              <a:t>pap</a:t>
            </a:r>
            <a:r>
              <a:rPr lang="cs-CZ" dirty="0" smtClean="0"/>
              <a:t>_</a:t>
            </a:r>
            <a:r>
              <a:rPr lang="cs-CZ" dirty="0" err="1" smtClean="0"/>
              <a:t>rový</a:t>
            </a:r>
            <a:r>
              <a:rPr lang="cs-CZ" dirty="0" smtClean="0"/>
              <a:t> p_</a:t>
            </a:r>
            <a:r>
              <a:rPr lang="cs-CZ" dirty="0" err="1" smtClean="0"/>
              <a:t>tlík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v_strašený pes            lesní m_</a:t>
            </a:r>
            <a:r>
              <a:rPr lang="cs-CZ" dirty="0" err="1" smtClean="0"/>
              <a:t>tina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v_</a:t>
            </a:r>
            <a:r>
              <a:rPr lang="cs-CZ" dirty="0" err="1" smtClean="0"/>
              <a:t>soký</a:t>
            </a:r>
            <a:r>
              <a:rPr lang="cs-CZ" dirty="0" smtClean="0"/>
              <a:t> panelák           L_tom_</a:t>
            </a:r>
            <a:r>
              <a:rPr lang="cs-CZ" dirty="0" err="1" smtClean="0"/>
              <a:t>šl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hroznové v_no             </a:t>
            </a:r>
            <a:r>
              <a:rPr lang="cs-CZ" dirty="0" err="1" smtClean="0"/>
              <a:t>třp</a:t>
            </a:r>
            <a:r>
              <a:rPr lang="cs-CZ" dirty="0" smtClean="0"/>
              <a:t>_</a:t>
            </a:r>
            <a:r>
              <a:rPr lang="cs-CZ" dirty="0" err="1" smtClean="0"/>
              <a:t>tit</a:t>
            </a:r>
            <a:r>
              <a:rPr lang="cs-CZ" dirty="0" smtClean="0"/>
              <a:t> se  </a:t>
            </a:r>
          </a:p>
          <a:p>
            <a:pPr>
              <a:buNone/>
            </a:pPr>
            <a:r>
              <a:rPr lang="cs-CZ" dirty="0" smtClean="0"/>
              <a:t>v_sutá hrazda              s_</a:t>
            </a:r>
            <a:r>
              <a:rPr lang="cs-CZ" dirty="0" err="1" smtClean="0"/>
              <a:t>tý</a:t>
            </a:r>
            <a:r>
              <a:rPr lang="cs-CZ" dirty="0" smtClean="0"/>
              <a:t> v_r</a:t>
            </a:r>
          </a:p>
          <a:p>
            <a:pPr>
              <a:buNone/>
            </a:pPr>
            <a:r>
              <a:rPr lang="cs-CZ" dirty="0" smtClean="0"/>
              <a:t>p_</a:t>
            </a:r>
            <a:r>
              <a:rPr lang="cs-CZ" dirty="0" err="1" smtClean="0"/>
              <a:t>šný</a:t>
            </a:r>
            <a:r>
              <a:rPr lang="cs-CZ" dirty="0" smtClean="0"/>
              <a:t> s_n                    </a:t>
            </a:r>
            <a:r>
              <a:rPr lang="cs-CZ" dirty="0" err="1" smtClean="0"/>
              <a:t>hb</a:t>
            </a:r>
            <a:r>
              <a:rPr lang="cs-CZ" dirty="0" smtClean="0"/>
              <a:t>_</a:t>
            </a:r>
            <a:r>
              <a:rPr lang="cs-CZ" dirty="0" err="1" smtClean="0"/>
              <a:t>tý</a:t>
            </a:r>
            <a:r>
              <a:rPr lang="cs-CZ" dirty="0" smtClean="0"/>
              <a:t> </a:t>
            </a:r>
            <a:r>
              <a:rPr lang="cs-CZ" dirty="0" err="1" smtClean="0"/>
              <a:t>jaz</a:t>
            </a:r>
            <a:r>
              <a:rPr lang="cs-CZ" dirty="0" smtClean="0"/>
              <a:t>_k</a:t>
            </a:r>
          </a:p>
          <a:p>
            <a:pPr>
              <a:buNone/>
            </a:pPr>
            <a:r>
              <a:rPr lang="cs-CZ" dirty="0" smtClean="0"/>
              <a:t>vojenský v_</a:t>
            </a:r>
            <a:r>
              <a:rPr lang="cs-CZ" dirty="0" err="1" smtClean="0"/>
              <a:t>cv</a:t>
            </a:r>
            <a:r>
              <a:rPr lang="cs-CZ" dirty="0" smtClean="0"/>
              <a:t>_k          šedá m_š 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hlas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tá muz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ka            b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strý m</a:t>
            </a:r>
            <a:r>
              <a:rPr lang="cs-CZ" dirty="0" smtClean="0">
                <a:solidFill>
                  <a:srgbClr val="FF0000"/>
                </a:solidFill>
              </a:rPr>
              <a:t>ý</a:t>
            </a:r>
            <a:r>
              <a:rPr lang="cs-CZ" dirty="0" smtClean="0"/>
              <a:t>val</a:t>
            </a:r>
          </a:p>
          <a:p>
            <a:pPr>
              <a:buNone/>
            </a:pPr>
            <a:r>
              <a:rPr lang="cs-CZ" dirty="0" smtClean="0"/>
              <a:t>c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zí jaz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k                    pap</a:t>
            </a:r>
            <a:r>
              <a:rPr lang="cs-CZ" dirty="0" smtClean="0">
                <a:solidFill>
                  <a:srgbClr val="FF0000"/>
                </a:solidFill>
              </a:rPr>
              <a:t>í</a:t>
            </a:r>
            <a:r>
              <a:rPr lang="cs-CZ" dirty="0" smtClean="0"/>
              <a:t>rový p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tlík</a:t>
            </a:r>
          </a:p>
          <a:p>
            <a:pPr>
              <a:buNone/>
            </a:pPr>
            <a:r>
              <a:rPr lang="cs-CZ" dirty="0" smtClean="0"/>
              <a:t>v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strašený pes            lesní m</a:t>
            </a:r>
            <a:r>
              <a:rPr lang="cs-CZ" dirty="0" smtClean="0">
                <a:solidFill>
                  <a:srgbClr val="FF0000"/>
                </a:solidFill>
              </a:rPr>
              <a:t>ý</a:t>
            </a:r>
            <a:r>
              <a:rPr lang="cs-CZ" dirty="0" smtClean="0"/>
              <a:t>tina</a:t>
            </a:r>
          </a:p>
          <a:p>
            <a:pPr>
              <a:buNone/>
            </a:pPr>
            <a:r>
              <a:rPr lang="cs-CZ" dirty="0" smtClean="0"/>
              <a:t>v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soký panelák           L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tom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šl</a:t>
            </a:r>
          </a:p>
          <a:p>
            <a:pPr>
              <a:buNone/>
            </a:pPr>
            <a:r>
              <a:rPr lang="cs-CZ" dirty="0" smtClean="0"/>
              <a:t>hroznové v</a:t>
            </a:r>
            <a:r>
              <a:rPr lang="cs-CZ" dirty="0" smtClean="0">
                <a:solidFill>
                  <a:srgbClr val="FF0000"/>
                </a:solidFill>
              </a:rPr>
              <a:t>í</a:t>
            </a:r>
            <a:r>
              <a:rPr lang="cs-CZ" dirty="0" smtClean="0"/>
              <a:t>no             třp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tit se  </a:t>
            </a:r>
          </a:p>
          <a:p>
            <a:pPr>
              <a:buNone/>
            </a:pPr>
            <a:r>
              <a:rPr lang="cs-CZ" dirty="0" smtClean="0"/>
              <a:t>v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sutá hrazda              s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tý v</a:t>
            </a:r>
            <a:r>
              <a:rPr lang="cs-CZ" dirty="0" smtClean="0">
                <a:solidFill>
                  <a:srgbClr val="FF0000"/>
                </a:solidFill>
              </a:rPr>
              <a:t>ý</a:t>
            </a:r>
            <a:r>
              <a:rPr lang="cs-CZ" dirty="0" smtClean="0"/>
              <a:t>r</a:t>
            </a:r>
          </a:p>
          <a:p>
            <a:pPr>
              <a:buNone/>
            </a:pPr>
            <a:r>
              <a:rPr lang="cs-CZ" dirty="0" smtClean="0"/>
              <a:t>p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šný s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n                    hb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tý jaz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k</a:t>
            </a:r>
          </a:p>
          <a:p>
            <a:pPr>
              <a:buNone/>
            </a:pPr>
            <a:r>
              <a:rPr lang="cs-CZ" dirty="0" smtClean="0"/>
              <a:t>vojenský v</a:t>
            </a:r>
            <a:r>
              <a:rPr lang="cs-CZ" dirty="0" smtClean="0">
                <a:solidFill>
                  <a:srgbClr val="FF0000"/>
                </a:solidFill>
              </a:rPr>
              <a:t>ý</a:t>
            </a:r>
            <a:r>
              <a:rPr lang="cs-CZ" dirty="0" smtClean="0"/>
              <a:t>cv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k          šedá m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š 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Vytvoř věty s použitím vyjmenovaných slov: </a:t>
            </a:r>
            <a:endParaRPr lang="cs-CZ" dirty="0"/>
          </a:p>
        </p:txBody>
      </p:sp>
      <p:pic>
        <p:nvPicPr>
          <p:cNvPr id="1027" name="Picture 3" descr="C:\Documents and Settings\u\Local Settings\Temporary Internet Files\Content.IE5\5ARL1PEQ\MC90032965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73555" y="5503881"/>
            <a:ext cx="1798638" cy="855663"/>
          </a:xfrm>
          <a:prstGeom prst="rect">
            <a:avLst/>
          </a:prstGeom>
          <a:noFill/>
        </p:spPr>
      </p:pic>
      <p:pic>
        <p:nvPicPr>
          <p:cNvPr id="1028" name="Picture 4" descr="C:\Documents and Settings\u\Local Settings\Temporary Internet Files\Content.IE5\8F482T1R\MC90035218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571604" y="2357430"/>
            <a:ext cx="1436687" cy="1782763"/>
          </a:xfrm>
          <a:prstGeom prst="rect">
            <a:avLst/>
          </a:prstGeom>
          <a:noFill/>
        </p:spPr>
      </p:pic>
      <p:pic>
        <p:nvPicPr>
          <p:cNvPr id="1029" name="Picture 5" descr="C:\Documents and Settings\u\Local Settings\Temporary Internet Files\Content.IE5\8F482T1R\MC900089458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643042" y="4286256"/>
            <a:ext cx="2643206" cy="2010424"/>
          </a:xfrm>
          <a:prstGeom prst="rect">
            <a:avLst/>
          </a:prstGeom>
          <a:noFill/>
        </p:spPr>
      </p:pic>
      <p:pic>
        <p:nvPicPr>
          <p:cNvPr id="1030" name="Picture 6" descr="C:\Documents and Settings\u\Local Settings\Temporary Internet Files\Content.IE5\5ARL1PEQ\MC900190997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214678" y="2357430"/>
            <a:ext cx="2329552" cy="1714512"/>
          </a:xfrm>
          <a:prstGeom prst="rect">
            <a:avLst/>
          </a:prstGeom>
          <a:noFill/>
        </p:spPr>
      </p:pic>
      <p:pic>
        <p:nvPicPr>
          <p:cNvPr id="1031" name="Picture 7" descr="C:\Documents and Settings\u\Local Settings\Temporary Internet Files\Content.IE5\8F482T1R\MC900084654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223153" y="3783006"/>
            <a:ext cx="1357322" cy="2435616"/>
          </a:xfrm>
          <a:prstGeom prst="rect">
            <a:avLst/>
          </a:prstGeom>
          <a:noFill/>
        </p:spPr>
      </p:pic>
      <p:pic>
        <p:nvPicPr>
          <p:cNvPr id="1032" name="Picture 8" descr="C:\Documents and Settings\u\Local Settings\Temporary Internet Files\Content.IE5\1V9C587A\MC900030127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643570" y="3429000"/>
            <a:ext cx="1214446" cy="2148947"/>
          </a:xfrm>
          <a:prstGeom prst="rect">
            <a:avLst/>
          </a:prstGeom>
          <a:noFill/>
        </p:spPr>
      </p:pic>
      <p:pic>
        <p:nvPicPr>
          <p:cNvPr id="1033" name="Picture 9" descr="C:\Documents and Settings\u\Local Settings\Temporary Internet Files\Content.IE5\B4HQBWW8\MC900325574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358082" y="2786058"/>
            <a:ext cx="1471635" cy="1093835"/>
          </a:xfrm>
          <a:prstGeom prst="rect">
            <a:avLst/>
          </a:prstGeom>
          <a:noFill/>
        </p:spPr>
      </p:pic>
      <p:pic>
        <p:nvPicPr>
          <p:cNvPr id="1035" name="Picture 11" descr="C:\Documents and Settings\u\Local Settings\Temporary Internet Files\Content.IE5\5ARL1PEQ\MC900057213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5627688" y="1563688"/>
            <a:ext cx="1824037" cy="161131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1115616" y="1340768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65760" marR="0" lvl="0" indent="-283464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tabLst/>
              <a:defRPr/>
            </a:pP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979712" y="1628800"/>
            <a:ext cx="56166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259632" y="1556792"/>
            <a:ext cx="59766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Obrázky dostupné </a:t>
            </a:r>
            <a:r>
              <a:rPr lang="cs-CZ" dirty="0" smtClean="0"/>
              <a:t>na </a:t>
            </a:r>
            <a:r>
              <a:rPr lang="cs-CZ" dirty="0" err="1" smtClean="0"/>
              <a:t>clipart</a:t>
            </a:r>
            <a:r>
              <a:rPr lang="cs-CZ" dirty="0" smtClean="0"/>
              <a:t> </a:t>
            </a:r>
            <a:r>
              <a:rPr lang="cs-CZ" smtClean="0"/>
              <a:t>MS Office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1428728" y="2071678"/>
            <a:ext cx="198002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 smtClean="0"/>
              <a:t>[cit. 20</a:t>
            </a:r>
            <a:r>
              <a:rPr lang="cs-CZ" dirty="0" smtClean="0"/>
              <a:t>12</a:t>
            </a:r>
            <a:r>
              <a:rPr lang="en-US" dirty="0" smtClean="0"/>
              <a:t>-</a:t>
            </a:r>
            <a:r>
              <a:rPr lang="cs-CZ" dirty="0" smtClean="0"/>
              <a:t>05</a:t>
            </a:r>
            <a:r>
              <a:rPr lang="en-US" dirty="0" smtClean="0"/>
              <a:t>-</a:t>
            </a:r>
            <a:r>
              <a:rPr lang="cs-CZ" dirty="0" smtClean="0"/>
              <a:t>24</a:t>
            </a:r>
            <a:r>
              <a:rPr lang="en-US" dirty="0" smtClean="0"/>
              <a:t>]. </a:t>
            </a: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988</TotalTime>
  <Words>258</Words>
  <Application>Microsoft Office PowerPoint</Application>
  <PresentationFormat>Předvádění na obrazovce (4:3)</PresentationFormat>
  <Paragraphs>94</Paragraphs>
  <Slides>8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Slunovrat</vt:lpstr>
      <vt:lpstr>Prezentace aplikace PowerPoint</vt:lpstr>
      <vt:lpstr>Anotace</vt:lpstr>
      <vt:lpstr>Zakroužkuj vyjmenovaná slova a podtrhni slova odvozená.</vt:lpstr>
      <vt:lpstr>KONTROLA</vt:lpstr>
      <vt:lpstr>Doplň správně i/í/y/ý.</vt:lpstr>
      <vt:lpstr>KONTROLA</vt:lpstr>
      <vt:lpstr>Vytvoř věty s použitím vyjmenovaných slov: 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Procvičování pravopisu</dc:title>
  <dc:creator>Věra</dc:creator>
  <cp:lastModifiedBy>Martin a Lída</cp:lastModifiedBy>
  <cp:revision>138</cp:revision>
  <dcterms:created xsi:type="dcterms:W3CDTF">2012-02-19T16:50:14Z</dcterms:created>
  <dcterms:modified xsi:type="dcterms:W3CDTF">2012-10-23T19:15:02Z</dcterms:modified>
</cp:coreProperties>
</file>