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722376" y="2688336"/>
            <a:ext cx="7772400" cy="3108960"/>
          </a:xfrm>
        </p:spPr>
        <p:txBody>
          <a:bodyPr anchor="t" anchorCtr="0">
            <a:noAutofit/>
          </a:bodyPr>
          <a:lstStyle>
            <a:lvl1pPr algn="ctr">
              <a:defRPr lang="en-US" sz="6200" b="1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722376" y="1133856"/>
            <a:ext cx="7772400" cy="1508760"/>
          </a:xfrm>
        </p:spPr>
        <p:txBody>
          <a:bodyPr anchor="b">
            <a:normAutofit/>
          </a:bodyPr>
          <a:lstStyle>
            <a:lvl1pPr marL="0" indent="0" algn="ctr"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4C3E5A6B-8920-480A-A7DD-A4A68AB964D6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25A50963-69A8-489F-8288-C8723FC886F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  <p:sndAc>
          <p:stSnd>
            <p:snd r:embed="rId3" name="coin.wav"/>
          </p:stSnd>
        </p:sndAc>
      </p:transition>
    </mc:Choice>
    <mc:Fallback>
      <p:transition spd="slow">
        <p:fade/>
        <p:sndAc>
          <p:stSnd>
            <p:snd r:embed="rId1" name="coin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E5A6B-8920-480A-A7DD-A4A68AB964D6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50963-69A8-489F-8288-C8723FC886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  <p:sndAc>
          <p:stSnd>
            <p:snd r:embed="rId3" name="coin.wav"/>
          </p:stSnd>
        </p:sndAc>
      </p:transition>
    </mc:Choice>
    <mc:Fallback>
      <p:transition spd="slow">
        <p:fade/>
        <p:sndAc>
          <p:stSnd>
            <p:snd r:embed="rId1" name="coin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690563" y="491696"/>
            <a:ext cx="7762875" cy="5874608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77240" y="795996"/>
            <a:ext cx="7589520" cy="3112843"/>
          </a:xfrm>
        </p:spPr>
        <p:txBody>
          <a:bodyPr anchor="b">
            <a:normAutofit/>
          </a:bodyPr>
          <a:lstStyle>
            <a:lvl1pPr algn="ctr">
              <a:buNone/>
              <a:defRPr lang="en-US" sz="6200" b="1" cap="none" spc="0" dirty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77240" y="3948552"/>
            <a:ext cx="7589520" cy="1509712"/>
          </a:xfrm>
        </p:spPr>
        <p:txBody>
          <a:bodyPr anchor="t">
            <a:normAutofit/>
          </a:bodyPr>
          <a:lstStyle>
            <a:lvl1pPr indent="0" algn="ctr">
              <a:buNone/>
              <a:defRPr lang="en-US" sz="22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xfrm>
            <a:off x="762000" y="5958840"/>
            <a:ext cx="2133600" cy="365760"/>
          </a:xfrm>
        </p:spPr>
        <p:txBody>
          <a:bodyPr/>
          <a:lstStyle/>
          <a:p>
            <a:fld id="{4C3E5A6B-8920-480A-A7DD-A4A68AB964D6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xfrm>
            <a:off x="3124200" y="5958840"/>
            <a:ext cx="28956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xfrm>
            <a:off x="6248400" y="5958840"/>
            <a:ext cx="2133600" cy="365760"/>
          </a:xfrm>
        </p:spPr>
        <p:txBody>
          <a:bodyPr/>
          <a:lstStyle/>
          <a:p>
            <a:fld id="{25A50963-69A8-489F-8288-C8723FC886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  <p:sndAc>
          <p:stSnd>
            <p:snd r:embed="rId3" name="coin.wav"/>
          </p:stSnd>
        </p:sndAc>
      </p:transition>
    </mc:Choice>
    <mc:Fallback>
      <p:transition spd="slow">
        <p:fade/>
        <p:sndAc>
          <p:stSnd>
            <p:snd r:embed="rId1" name="coin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E5A6B-8920-480A-A7DD-A4A68AB964D6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50963-69A8-489F-8288-C8723FC886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  <p:sndAc>
          <p:stSnd>
            <p:snd r:embed="rId3" name="coin.wav"/>
          </p:stSnd>
        </p:sndAc>
      </p:transition>
    </mc:Choice>
    <mc:Fallback>
      <p:transition spd="slow">
        <p:fade/>
        <p:sndAc>
          <p:stSnd>
            <p:snd r:embed="rId1" name="coin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965960" y="2785402"/>
            <a:ext cx="5760720" cy="914400"/>
          </a:xfrm>
        </p:spPr>
        <p:txBody>
          <a:bodyPr lIns="91440" rIns="91440" anchor="ctr">
            <a:noAutofit/>
          </a:bodyPr>
          <a:lstStyle>
            <a:lvl1pPr algn="ctr">
              <a:defRPr sz="3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1600200" y="547468"/>
            <a:ext cx="3383280" cy="639762"/>
          </a:xfrm>
          <a:prstGeom prst="roundRect">
            <a:avLst>
              <a:gd name="adj" fmla="val 6772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1600200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5128846" y="547468"/>
            <a:ext cx="3383280" cy="639762"/>
          </a:xfrm>
          <a:prstGeom prst="roundRect">
            <a:avLst>
              <a:gd name="adj" fmla="val 5673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5128846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E5A6B-8920-480A-A7DD-A4A68AB964D6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25A50963-69A8-489F-8288-C8723FC886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  <p:sndAc>
          <p:stSnd>
            <p:snd r:embed="rId3" name="coin.wav"/>
          </p:stSnd>
        </p:sndAc>
      </p:transition>
    </mc:Choice>
    <mc:Fallback>
      <p:transition spd="slow">
        <p:fade/>
        <p:sndAc>
          <p:stSnd>
            <p:snd r:embed="rId1" name="coin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E5A6B-8920-480A-A7DD-A4A68AB964D6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50963-69A8-489F-8288-C8723FC886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  <p:sndAc>
          <p:stSnd>
            <p:snd r:embed="rId3" name="coin.wav"/>
          </p:stSnd>
        </p:sndAc>
      </p:transition>
    </mc:Choice>
    <mc:Fallback>
      <p:transition spd="slow">
        <p:fade/>
        <p:sndAc>
          <p:stSnd>
            <p:snd r:embed="rId1" name="coin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E5A6B-8920-480A-A7DD-A4A68AB964D6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50963-69A8-489F-8288-C8723FC886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  <p:sndAc>
          <p:stSnd>
            <p:snd r:embed="rId3" name="coin.wav"/>
          </p:stSnd>
        </p:sndAc>
      </p:transition>
    </mc:Choice>
    <mc:Fallback>
      <p:transition spd="slow">
        <p:fade/>
        <p:sndAc>
          <p:stSnd>
            <p:snd r:embed="rId1" name="coin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828801" y="2888565"/>
            <a:ext cx="5486400" cy="914400"/>
          </a:xfrm>
        </p:spPr>
        <p:txBody>
          <a:bodyPr anchor="b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l">
              <a:defRPr sz="28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590800" y="602566"/>
            <a:ext cx="5943600" cy="5486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 rot="16200000">
            <a:off x="-859303" y="2888566"/>
            <a:ext cx="5486400" cy="914400"/>
          </a:xfrm>
        </p:spPr>
        <p:txBody>
          <a:bodyPr lIns="91440" rIns="91440"/>
          <a:lstStyle>
            <a:lvl1pPr marL="0" indent="0" algn="l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E5A6B-8920-480A-A7DD-A4A68AB964D6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25A50963-69A8-489F-8288-C8723FC886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  <p:sndAc>
          <p:stSnd>
            <p:snd r:embed="rId3" name="coin.wav"/>
          </p:stSnd>
        </p:sndAc>
      </p:transition>
    </mc:Choice>
    <mc:Fallback>
      <p:transition spd="slow">
        <p:fade/>
        <p:sndAc>
          <p:stSnd>
            <p:snd r:embed="rId1" name="coin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740812" y="794822"/>
            <a:ext cx="3960051" cy="5294376"/>
          </a:xfrm>
          <a:prstGeom prst="roundRect">
            <a:avLst>
              <a:gd name="adj" fmla="val 3541"/>
            </a:avLst>
          </a:prstGeom>
          <a:solidFill>
            <a:srgbClr val="FFFFFF">
              <a:alpha val="40000"/>
            </a:srgbClr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277728" y="3501743"/>
            <a:ext cx="3200400" cy="1143000"/>
          </a:xfrm>
        </p:spPr>
        <p:txBody>
          <a:bodyPr anchor="t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ctr">
              <a:buNone/>
              <a:defRPr sz="26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527537" y="821202"/>
            <a:ext cx="4550899" cy="5215597"/>
          </a:xfrm>
          <a:prstGeom prst="roundRect">
            <a:avLst>
              <a:gd name="adj" fmla="val 622"/>
            </a:avLst>
          </a:prstGeom>
          <a:solidFill>
            <a:schemeClr val="bg1">
              <a:lumMod val="85000"/>
            </a:schemeClr>
          </a:solidFill>
          <a:ln w="101600">
            <a:solidFill>
              <a:srgbClr val="FFFFFF"/>
            </a:solidFill>
            <a:miter lim="800000"/>
          </a:ln>
          <a:effectLst>
            <a:outerShdw blurRad="65000" dist="25000" dir="5400000" algn="t" rotWithShape="0">
              <a:schemeClr val="bg2">
                <a:shade val="30000"/>
                <a:satMod val="250000"/>
                <a:alpha val="85000"/>
              </a:schemeClr>
            </a:outerShdw>
          </a:effectLst>
          <a:scene3d>
            <a:camera prst="orthographicFront"/>
            <a:lightRig rig="soft" dir="t">
              <a:rot lat="0" lon="0" rev="20100000"/>
            </a:lightRig>
          </a:scene3d>
          <a:sp3d contourW="3810">
            <a:bevelT w="95250" h="25400"/>
            <a:contourClr>
              <a:schemeClr val="bg2">
                <a:shade val="45000"/>
                <a:satMod val="145000"/>
              </a:schemeClr>
            </a:contourClr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>
                <a:solidFill>
                  <a:schemeClr val="tx1"/>
                </a:solidFill>
              </a:defRPr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277728" y="1600200"/>
            <a:ext cx="3200400" cy="1825343"/>
          </a:xfrm>
        </p:spPr>
        <p:txBody>
          <a:bodyPr bIns="0" anchor="b">
            <a:normAutofit/>
          </a:bodyPr>
          <a:lstStyle>
            <a:lvl1pPr marL="0" marR="0" indent="0" algn="ctr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E5A6B-8920-480A-A7DD-A4A68AB964D6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50963-69A8-489F-8288-C8723FC886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  <p:sndAc>
          <p:stSnd>
            <p:snd r:embed="rId3" name="coin.wav"/>
          </p:stSnd>
        </p:sndAc>
      </p:transition>
    </mc:Choice>
    <mc:Fallback>
      <p:transition spd="slow">
        <p:fade/>
        <p:sndAc>
          <p:stSnd>
            <p:snd r:embed="rId1" name="coin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E5A6B-8920-480A-A7DD-A4A68AB964D6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50963-69A8-489F-8288-C8723FC886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  <p:sndAc>
          <p:stSnd>
            <p:snd r:embed="rId3" name="coin.wav"/>
          </p:stSnd>
        </p:sndAc>
      </p:transition>
    </mc:Choice>
    <mc:Fallback>
      <p:transition spd="slow">
        <p:fade/>
        <p:sndAc>
          <p:stSnd>
            <p:snd r:embed="rId1" name="coin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E5A6B-8920-480A-A7DD-A4A68AB964D6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50963-69A8-489F-8288-C8723FC886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  <p:sndAc>
          <p:stSnd>
            <p:snd r:embed="rId3" name="coin.wav"/>
          </p:stSnd>
        </p:sndAc>
      </p:transition>
    </mc:Choice>
    <mc:Fallback>
      <p:transition spd="slow">
        <p:fade/>
        <p:sndAc>
          <p:stSnd>
            <p:snd r:embed="rId1" name="coin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342900" y="228600"/>
            <a:ext cx="8458200" cy="6400800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4C3E5A6B-8920-480A-A7DD-A4A68AB964D6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14404"/>
            <a:ext cx="2895600" cy="36576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25A50963-69A8-489F-8288-C8723FC886F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  <p:sndAc>
          <p:stSnd>
            <p:snd r:embed="rId14" name="coin.wav"/>
          </p:stSnd>
        </p:sndAc>
      </p:transition>
    </mc:Choice>
    <mc:Fallback>
      <p:transition spd="slow">
        <p:fade/>
        <p:sndAc>
          <p:stSnd>
            <p:snd r:embed="rId13" name="coin.wav"/>
          </p:stSnd>
        </p:sndAc>
      </p:transition>
    </mc:Fallback>
  </mc:AlternateContent>
  <p:txStyles>
    <p:titleStyle>
      <a:defPPr>
        <a:defRPr sz="4400">
          <a:solidFill>
            <a:schemeClr val="tx2">
              <a:shade val="80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53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/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457200" indent="-274320" algn="l" eaLnBrk="1" hangingPunct="1">
        <a:buClr>
          <a:schemeClr val="accent1"/>
        </a:buClr>
        <a:buSzPct val="80000"/>
        <a:buFont typeface="Wingdings 2" pitchFamily="18" charset="2"/>
        <a:buChar char="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758952" indent="-228600" algn="l" eaLnBrk="1" hangingPunct="1">
        <a:buClr>
          <a:schemeClr val="accent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1033272" indent="-228600" algn="l" eaLnBrk="1" hangingPunct="1">
        <a:buClr>
          <a:schemeClr val="accent3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298448" indent="-228600" algn="l" eaLnBrk="1" hangingPunct="1">
        <a:buClr>
          <a:schemeClr val="accent4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554480" indent="-228600" algn="l" eaLnBrk="1" hangingPunct="1">
        <a:buClr>
          <a:schemeClr val="accent5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810512" indent="-228600" algn="l" eaLnBrk="1" hangingPunct="1">
        <a:buClr>
          <a:schemeClr val="accent6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207568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340864" indent="-228600" algn="l" eaLnBrk="1" hangingPunct="1">
        <a:buClr>
          <a:schemeClr val="accent2"/>
        </a:buClr>
        <a:buFont typeface="Wingdings 2" pitchFamily="18" charset="2"/>
        <a:buChar char=""/>
        <a:defRPr sz="1600" baseline="0">
          <a:latin typeface="+mn-lt"/>
        </a:defRPr>
      </a:lvl8pPr>
      <a:lvl9pPr marL="2596896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audio" Target="../media/audio3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1.wav"/><Relationship Id="rId5" Type="http://schemas.openxmlformats.org/officeDocument/2006/relationships/image" Target="../media/image5.png"/><Relationship Id="rId4" Type="http://schemas.openxmlformats.org/officeDocument/2006/relationships/audio" Target="../media/audio4.wav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audio" Target="../media/audio11.wav"/><Relationship Id="rId3" Type="http://schemas.openxmlformats.org/officeDocument/2006/relationships/audio" Target="../media/audio2.wav"/><Relationship Id="rId7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audio" Target="../media/audio3.wav"/><Relationship Id="rId4" Type="http://schemas.openxmlformats.org/officeDocument/2006/relationships/audio" Target="../media/audio5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1916832"/>
            <a:ext cx="7848872" cy="2232248"/>
          </a:xfrm>
          <a:solidFill>
            <a:schemeClr val="accent5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sz="8000" dirty="0" smtClean="0"/>
              <a:t>PLYNY</a:t>
            </a:r>
            <a:r>
              <a:rPr lang="cs-CZ" sz="6600" dirty="0" smtClean="0"/>
              <a:t> –</a:t>
            </a:r>
            <a:br>
              <a:rPr lang="cs-CZ" sz="6600" dirty="0" smtClean="0"/>
            </a:br>
            <a:r>
              <a:rPr lang="cs-CZ" sz="6600" dirty="0" smtClean="0"/>
              <a:t>KYSLÍK</a:t>
            </a:r>
            <a:endParaRPr lang="cs-CZ" sz="6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22574" y="1052736"/>
            <a:ext cx="7632848" cy="648072"/>
          </a:xfrm>
        </p:spPr>
        <p:txBody>
          <a:bodyPr>
            <a:normAutofit fontScale="25000" lnSpcReduction="20000"/>
          </a:bodyPr>
          <a:lstStyle/>
          <a:p>
            <a:endParaRPr lang="cs-CZ" sz="5600" dirty="0">
              <a:solidFill>
                <a:schemeClr val="tx1"/>
              </a:solidFill>
            </a:endParaRPr>
          </a:p>
          <a:p>
            <a:r>
              <a:rPr lang="cs-CZ" sz="7200" dirty="0">
                <a:solidFill>
                  <a:schemeClr val="tx1"/>
                </a:solidFill>
              </a:rPr>
              <a:t>CZ.1.07/1.1.05/04.0031</a:t>
            </a:r>
          </a:p>
          <a:p>
            <a:r>
              <a:rPr lang="cs-CZ" sz="7200" dirty="0">
                <a:solidFill>
                  <a:schemeClr val="tx1"/>
                </a:solidFill>
              </a:rPr>
              <a:t>Rozvoj interaktivních způsobů výuky ve škole</a:t>
            </a:r>
          </a:p>
          <a:p>
            <a:r>
              <a:rPr lang="cs-CZ" sz="7200" dirty="0">
                <a:solidFill>
                  <a:schemeClr val="tx1"/>
                </a:solidFill>
              </a:rPr>
              <a:t>Základní škola a Mateřská škola, Chvalkovice, okres Náchod</a:t>
            </a:r>
          </a:p>
          <a:p>
            <a:r>
              <a:rPr lang="cs-CZ" sz="7200" dirty="0">
                <a:solidFill>
                  <a:schemeClr val="tx1"/>
                </a:solidFill>
              </a:rPr>
              <a:t>Mgr. Markéta Ulrychová</a:t>
            </a:r>
            <a:br>
              <a:rPr lang="cs-CZ" sz="7200" dirty="0">
                <a:solidFill>
                  <a:schemeClr val="tx1"/>
                </a:solidFill>
              </a:rPr>
            </a:br>
            <a:endParaRPr lang="cs-CZ" sz="7200" dirty="0">
              <a:solidFill>
                <a:schemeClr val="tx1"/>
              </a:solidFill>
            </a:endParaRPr>
          </a:p>
          <a:p>
            <a:endParaRPr lang="cs-CZ" sz="28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00692" y="4149080"/>
            <a:ext cx="7128792" cy="2087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013300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  <p:sndAc>
          <p:stSnd>
            <p:snd r:embed="rId4" name="coin.wav"/>
          </p:stSnd>
        </p:sndAc>
      </p:transition>
    </mc:Choice>
    <mc:Fallback>
      <p:transition spd="slow">
        <p:fade/>
        <p:sndAc>
          <p:stSnd>
            <p:snd r:embed="rId2" name="coi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dirty="0" smtClean="0"/>
              <a:t>Kyslík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Nejrozšířenější prvek na Zemi</a:t>
            </a:r>
          </a:p>
          <a:p>
            <a:r>
              <a:rPr lang="cs-CZ" dirty="0" smtClean="0"/>
              <a:t>Plyn bez barvy, chuti a zápachu</a:t>
            </a:r>
          </a:p>
          <a:p>
            <a:r>
              <a:rPr lang="cs-CZ" dirty="0" smtClean="0"/>
              <a:t>V PSP je ve 2. periodě a v VI.A skupině</a:t>
            </a:r>
          </a:p>
          <a:p>
            <a:r>
              <a:rPr lang="cs-CZ" dirty="0" smtClean="0"/>
              <a:t>Vyskytuje se jako molekula O</a:t>
            </a:r>
            <a:r>
              <a:rPr lang="cs-CZ" sz="1800" baseline="-25000" dirty="0" smtClean="0"/>
              <a:t>2</a:t>
            </a:r>
          </a:p>
          <a:p>
            <a:r>
              <a:rPr lang="cs-CZ" dirty="0" smtClean="0"/>
              <a:t>Tvoří sloučeniny: OXIDY</a:t>
            </a:r>
          </a:p>
          <a:p>
            <a:r>
              <a:rPr lang="cs-CZ" dirty="0" smtClean="0"/>
              <a:t>Slučuje se s většinou prvků - hoření</a:t>
            </a:r>
          </a:p>
          <a:p>
            <a:r>
              <a:rPr lang="cs-CZ" dirty="0" smtClean="0"/>
              <a:t>Výskyt: voda, vzduch(21%), nerosty, živočichové, rostliny</a:t>
            </a:r>
            <a:endParaRPr lang="cs-CZ" dirty="0"/>
          </a:p>
        </p:txBody>
      </p:sp>
      <p:pic>
        <p:nvPicPr>
          <p:cNvPr id="1026" name="Picture 2" descr="C:\Users\ucitel\AppData\Local\Microsoft\Windows\Temporary Internet Files\Content.IE5\5JVF1K2A\MP90043877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92280" y="260648"/>
            <a:ext cx="1440160" cy="21602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28" name="Picture 4" descr="C:\Users\ucitel\AppData\Local\Microsoft\Windows\Temporary Internet Files\Content.IE5\R6CFCQOJ\MP900444791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62903" y="4725144"/>
            <a:ext cx="1421538" cy="184084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1483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  <p:sndAc>
          <p:stSnd>
            <p:snd r:embed="rId7" name="coin.wav"/>
          </p:stSnd>
        </p:sndAc>
      </p:transition>
    </mc:Choice>
    <mc:Fallback>
      <p:transition spd="slow">
        <p:fade/>
        <p:sndAc>
          <p:stSnd>
            <p:snd r:embed="rId2" name="coi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dirty="0" smtClean="0"/>
              <a:t>Výroba kyslíku</a:t>
            </a:r>
            <a:endParaRPr lang="cs-CZ" sz="6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1) </a:t>
            </a:r>
            <a:r>
              <a:rPr lang="cs-CZ" sz="3200" dirty="0" smtClean="0"/>
              <a:t>elektrolýzou vody (málo): </a:t>
            </a:r>
          </a:p>
          <a:p>
            <a:r>
              <a:rPr lang="cs-CZ" dirty="0" smtClean="0"/>
              <a:t>    voda + el. energie </a:t>
            </a:r>
            <a:r>
              <a:rPr lang="cs-CZ" dirty="0" smtClean="0">
                <a:latin typeface="Calibri"/>
                <a:cs typeface="Calibri"/>
              </a:rPr>
              <a:t>→ 2 H</a:t>
            </a:r>
            <a:r>
              <a:rPr lang="cs-CZ" sz="1800" baseline="-25000" dirty="0" smtClean="0">
                <a:latin typeface="Calibri"/>
                <a:cs typeface="Calibri"/>
              </a:rPr>
              <a:t>2</a:t>
            </a:r>
            <a:r>
              <a:rPr lang="cs-CZ" dirty="0" smtClean="0">
                <a:latin typeface="Calibri"/>
                <a:cs typeface="Calibri"/>
              </a:rPr>
              <a:t> + O</a:t>
            </a:r>
            <a:r>
              <a:rPr lang="cs-CZ" sz="2000" baseline="-25000" dirty="0" smtClean="0">
                <a:latin typeface="Calibri"/>
                <a:cs typeface="Calibri"/>
              </a:rPr>
              <a:t>2</a:t>
            </a:r>
          </a:p>
          <a:p>
            <a:r>
              <a:rPr lang="cs-CZ" sz="3600" dirty="0" smtClean="0">
                <a:latin typeface="Calibri"/>
                <a:cs typeface="Calibri"/>
              </a:rPr>
              <a:t>2) destilací zkapalněného vzduchu</a:t>
            </a:r>
            <a:endParaRPr lang="cs-CZ" sz="36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4361677" y="3194818"/>
            <a:ext cx="2934040" cy="3103230"/>
          </a:xfrm>
          <a:prstGeom prst="ellipse">
            <a:avLst/>
          </a:prstGeom>
        </p:spPr>
      </p:pic>
      <p:sp>
        <p:nvSpPr>
          <p:cNvPr id="5" name="Obláček 4"/>
          <p:cNvSpPr/>
          <p:nvPr/>
        </p:nvSpPr>
        <p:spPr>
          <a:xfrm>
            <a:off x="1259632" y="3140969"/>
            <a:ext cx="2474849" cy="1368152"/>
          </a:xfrm>
          <a:prstGeom prst="cloudCallout">
            <a:avLst>
              <a:gd name="adj1" fmla="val 85918"/>
              <a:gd name="adj2" fmla="val 47164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Tomu opravdu nerozumím!</a:t>
            </a:r>
            <a:endParaRPr lang="cs-CZ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35204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  <p:sndAc>
          <p:stSnd>
            <p:snd r:embed="rId6" name="coin.wav"/>
          </p:stSnd>
        </p:sndAc>
      </p:transition>
    </mc:Choice>
    <mc:Fallback>
      <p:transition spd="slow">
        <p:fade/>
        <p:sndAc>
          <p:stSnd>
            <p:snd r:embed="rId2" name="coi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dirty="0" smtClean="0"/>
              <a:t>Použití kyslíku</a:t>
            </a:r>
            <a:endParaRPr lang="cs-CZ" sz="6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Ve zdravotnictví (dýchací přístroje)</a:t>
            </a:r>
          </a:p>
          <a:p>
            <a:r>
              <a:rPr lang="cs-CZ" dirty="0" smtClean="0"/>
              <a:t>Ke sváření kovů (autogen)</a:t>
            </a:r>
          </a:p>
          <a:p>
            <a:r>
              <a:rPr lang="cs-CZ" dirty="0" smtClean="0"/>
              <a:t>Při zpracování železa</a:t>
            </a:r>
          </a:p>
          <a:p>
            <a:r>
              <a:rPr lang="cs-CZ" dirty="0" smtClean="0"/>
              <a:t>Zkapalněný – LOX(</a:t>
            </a:r>
            <a:r>
              <a:rPr lang="cs-CZ" dirty="0" err="1" smtClean="0"/>
              <a:t>liquid</a:t>
            </a:r>
            <a:r>
              <a:rPr lang="cs-CZ" dirty="0" smtClean="0"/>
              <a:t> oxygen) – palivo do raket</a:t>
            </a:r>
            <a:endParaRPr lang="cs-CZ" dirty="0"/>
          </a:p>
        </p:txBody>
      </p:sp>
      <p:pic>
        <p:nvPicPr>
          <p:cNvPr id="2050" name="Picture 2" descr="C:\Users\ucitel\AppData\Local\Microsoft\Windows\Temporary Internet Files\Content.IE5\5JVF1K2A\MC90041084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576803"/>
            <a:ext cx="3132764" cy="279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citel\AppData\Local\Microsoft\Windows\Temporary Internet Files\Content.IE5\R6CFCQOJ\MP900422429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029069"/>
            <a:ext cx="1813123" cy="2261435"/>
          </a:xfrm>
          <a:prstGeom prst="upArrow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8362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  <p:sndAc>
          <p:stSnd>
            <p:snd r:embed="rId8" name="coin.wav"/>
          </p:stSnd>
        </p:sndAc>
      </p:transition>
    </mc:Choice>
    <mc:Fallback>
      <p:transition spd="slow">
        <p:fade/>
        <p:sndAc>
          <p:stSnd>
            <p:snd r:embed="rId2" name="coi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dirty="0" smtClean="0"/>
              <a:t>CITACE</a:t>
            </a:r>
            <a:endParaRPr lang="cs-CZ" sz="6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Použity obrázky z vlastní galerie</a:t>
            </a:r>
          </a:p>
          <a:p>
            <a:r>
              <a:rPr lang="cs-CZ" dirty="0"/>
              <a:t>Použity obrázky z otevřené galerie </a:t>
            </a:r>
            <a:r>
              <a:rPr lang="cs-CZ" dirty="0" smtClean="0"/>
              <a:t>www.office.</a:t>
            </a:r>
            <a:r>
              <a:rPr lang="cs-CZ" smtClean="0"/>
              <a:t>microsoft</a:t>
            </a:r>
            <a:r>
              <a:rPr lang="cs-CZ" dirty="0"/>
              <a:t>. </a:t>
            </a:r>
            <a:r>
              <a:rPr lang="cs-CZ" dirty="0" err="1"/>
              <a:t>com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28779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  <p:sndAc>
          <p:stSnd>
            <p:snd r:embed="rId3" name="coin.wav"/>
          </p:stSnd>
        </p:sndAc>
      </p:transition>
    </mc:Choice>
    <mc:Fallback>
      <p:transition spd="slow">
        <p:fade/>
        <p:sndAc>
          <p:stSnd>
            <p:snd r:embed="rId2" name="coin.wav"/>
          </p:stSnd>
        </p:sndAc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rnival">
  <a:themeElements>
    <a:clrScheme name="Carnival">
      <a:dk1>
        <a:sysClr val="windowText" lastClr="000000"/>
      </a:dk1>
      <a:lt1>
        <a:sysClr val="window" lastClr="FFFFFF"/>
      </a:lt1>
      <a:dk2>
        <a:srgbClr val="2A2D6C"/>
      </a:dk2>
      <a:lt2>
        <a:srgbClr val="FCED90"/>
      </a:lt2>
      <a:accent1>
        <a:srgbClr val="E0B602"/>
      </a:accent1>
      <a:accent2>
        <a:srgbClr val="C77D00"/>
      </a:accent2>
      <a:accent3>
        <a:srgbClr val="C43D1F"/>
      </a:accent3>
      <a:accent4>
        <a:srgbClr val="B42469"/>
      </a:accent4>
      <a:accent5>
        <a:srgbClr val="7B309B"/>
      </a:accent5>
      <a:accent6>
        <a:srgbClr val="4560AD"/>
      </a:accent6>
      <a:hlink>
        <a:srgbClr val="118FBF"/>
      </a:hlink>
      <a:folHlink>
        <a:srgbClr val="0CA15F"/>
      </a:folHlink>
    </a:clrScheme>
    <a:fontScheme name="Carnival">
      <a:majorFont>
        <a:latin typeface="Bodoni MT"/>
        <a:ea typeface=""/>
        <a:cs typeface=""/>
        <a:font script="Cyrl" typeface="Times New Roman"/>
        <a:font script="Grek" typeface="Times New Roman"/>
        <a:font script="Jpan" typeface="HG明朝E"/>
        <a:font script="Hang" typeface="HY목각파임B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Verdana"/>
        <a:ea typeface=""/>
        <a:cs typeface=""/>
        <a:font script="Jpan" typeface="ＭＳ Ｐゴシック"/>
        <a:font script="Hang" typeface="맑은 고딕"/>
        <a:font script="Hans" typeface="华文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arnival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75000"/>
                <a:satMod val="170000"/>
              </a:schemeClr>
            </a:gs>
            <a:gs pos="37000">
              <a:schemeClr val="phClr">
                <a:tint val="50000"/>
                <a:satMod val="180000"/>
              </a:schemeClr>
            </a:gs>
            <a:gs pos="50000">
              <a:schemeClr val="phClr">
                <a:tint val="46000"/>
                <a:satMod val="180000"/>
              </a:schemeClr>
            </a:gs>
            <a:gs pos="64000">
              <a:schemeClr val="phClr">
                <a:tint val="50000"/>
                <a:satMod val="180000"/>
              </a:schemeClr>
            </a:gs>
            <a:gs pos="100000">
              <a:schemeClr val="phClr">
                <a:tint val="75000"/>
                <a:satMod val="17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35000"/>
                <a:satMod val="190000"/>
              </a:schemeClr>
            </a:gs>
            <a:gs pos="30000">
              <a:schemeClr val="phClr">
                <a:shade val="64000"/>
                <a:satMod val="165000"/>
              </a:schemeClr>
            </a:gs>
            <a:gs pos="46000">
              <a:schemeClr val="phClr">
                <a:shade val="74000"/>
                <a:satMod val="165000"/>
              </a:schemeClr>
            </a:gs>
            <a:gs pos="56000">
              <a:schemeClr val="phClr">
                <a:shade val="74000"/>
                <a:satMod val="165000"/>
              </a:schemeClr>
            </a:gs>
            <a:gs pos="70000">
              <a:schemeClr val="phClr">
                <a:shade val="64000"/>
                <a:satMod val="165000"/>
              </a:schemeClr>
            </a:gs>
            <a:gs pos="100000">
              <a:schemeClr val="phClr">
                <a:shade val="35000"/>
                <a:satMod val="190000"/>
              </a:schemeClr>
            </a:gs>
          </a:gsLst>
          <a:lin ang="5400000" scaled="0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54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000" dir="54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000" dir="540000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contrasting" dir="tr">
              <a:rot lat="0" lon="0" rev="7000000"/>
            </a:lightRig>
          </a:scene3d>
          <a:sp3d prstMaterial="powder">
            <a:bevelT w="110000" h="50000"/>
          </a:sp3d>
        </a:effectStyle>
      </a:effectStyleLst>
      <a:bg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shade val="68000"/>
                <a:satMod val="150000"/>
              </a:schemeClr>
            </a:gs>
            <a:gs pos="40000">
              <a:schemeClr val="phClr">
                <a:tint val="90000"/>
                <a:satMod val="220000"/>
              </a:schemeClr>
            </a:gs>
            <a:gs pos="50000">
              <a:schemeClr val="phClr">
                <a:tint val="86500"/>
                <a:satMod val="255000"/>
              </a:schemeClr>
            </a:gs>
            <a:gs pos="53000">
              <a:schemeClr val="phClr">
                <a:tint val="86500"/>
                <a:satMod val="255000"/>
              </a:schemeClr>
            </a:gs>
            <a:gs pos="62000">
              <a:schemeClr val="phClr">
                <a:tint val="90000"/>
                <a:satMod val="220000"/>
              </a:schemeClr>
            </a:gs>
            <a:gs pos="100000">
              <a:schemeClr val="phClr">
                <a:shade val="68000"/>
                <a:satMod val="15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190000"/>
              </a:schemeClr>
              <a:schemeClr val="phClr">
                <a:shade val="78000"/>
                <a:satMod val="18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TC010205351[[fn=Karnevalový motiv]]</Template>
  <TotalTime>41</TotalTime>
  <Words>142</Words>
  <Application>Microsoft Office PowerPoint</Application>
  <PresentationFormat>Předvádění na obrazovce (4:3)</PresentationFormat>
  <Paragraphs>27</Paragraphs>
  <Slides>5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Carnival</vt:lpstr>
      <vt:lpstr>PLYNY – KYSLÍK</vt:lpstr>
      <vt:lpstr>Kyslík</vt:lpstr>
      <vt:lpstr>Výroba kyslíku</vt:lpstr>
      <vt:lpstr>Použití kyslíku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PLYNY – KYSLÍK</dc:title>
  <dc:creator>Ulrychová Markéta</dc:creator>
  <cp:lastModifiedBy>Dum</cp:lastModifiedBy>
  <cp:revision>9</cp:revision>
  <dcterms:created xsi:type="dcterms:W3CDTF">2011-10-27T13:23:06Z</dcterms:created>
  <dcterms:modified xsi:type="dcterms:W3CDTF">2012-10-23T19:21:24Z</dcterms:modified>
</cp:coreProperties>
</file>