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5AEBE4-01D9-4B1A-81DA-0BADD484BE42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62BDF1-100F-452E-9B78-31766F72484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62BDF1-100F-452E-9B78-31766F72484D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28736"/>
            <a:ext cx="7772400" cy="1928826"/>
          </a:xfrm>
        </p:spPr>
        <p:txBody>
          <a:bodyPr/>
          <a:lstStyle>
            <a:lvl1pPr algn="ctr">
              <a:defRPr sz="48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390912"/>
            <a:ext cx="6400800" cy="1752600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7608B-058D-4E63-9974-518AF6661785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673C5-274F-409D-99F3-97A046F6B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3" name="hammer.wav"/>
          </p:stSnd>
        </p:sndAc>
      </p:transition>
    </mc:Choice>
    <mc:Fallback>
      <p:transition spd="slow">
        <p:fade/>
        <p:sndAc>
          <p:stSnd>
            <p:snd r:embed="rId1" name="hammer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7608B-058D-4E63-9974-518AF6661785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673C5-274F-409D-99F3-97A046F6B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3" name="hammer.wav"/>
          </p:stSnd>
        </p:sndAc>
      </p:transition>
    </mc:Choice>
    <mc:Fallback>
      <p:transition spd="slow">
        <p:fade/>
        <p:sndAc>
          <p:stSnd>
            <p:snd r:embed="rId1" name="hammer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14676"/>
            <a:ext cx="7772400" cy="1500209"/>
          </a:xfrm>
        </p:spPr>
        <p:txBody>
          <a:bodyPr anchor="t"/>
          <a:lstStyle>
            <a:lvl1pPr algn="ctr">
              <a:defRPr sz="4000" b="1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14488"/>
            <a:ext cx="7772400" cy="1500187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7608B-058D-4E63-9974-518AF6661785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673C5-274F-409D-99F3-97A046F6B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3" name="hammer.wav"/>
          </p:stSnd>
        </p:sndAc>
      </p:transition>
    </mc:Choice>
    <mc:Fallback>
      <p:transition spd="slow">
        <p:fade/>
        <p:sndAc>
          <p:stSnd>
            <p:snd r:embed="rId1" name="hammer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>
                <a:effectLst/>
              </a:defRPr>
            </a:lvl1pPr>
            <a:lvl2pPr algn="l">
              <a:defRPr sz="2400">
                <a:effectLst/>
              </a:defRPr>
            </a:lvl2pPr>
            <a:lvl3pPr algn="l">
              <a:defRPr sz="2000">
                <a:effectLst/>
              </a:defRPr>
            </a:lvl3pPr>
            <a:lvl4pPr algn="l">
              <a:defRPr sz="1800">
                <a:effectLst/>
              </a:defRPr>
            </a:lvl4pPr>
            <a:lvl5pPr algn="l">
              <a:defRPr sz="1800">
                <a:effectLst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7608B-058D-4E63-9974-518AF6661785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673C5-274F-409D-99F3-97A046F6B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3" name="hammer.wav"/>
          </p:stSnd>
        </p:sndAc>
      </p:transition>
    </mc:Choice>
    <mc:Fallback>
      <p:transition spd="slow">
        <p:fade/>
        <p:sndAc>
          <p:stSnd>
            <p:snd r:embed="rId1" name="hammer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1pPr>
            <a:lvl2pPr marL="457200" indent="0" algn="ctr">
              <a:buNone/>
              <a:defRPr lang="zh-CN" altLang="en-US" sz="24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2pPr>
            <a:lvl3pPr marL="914400" indent="0" algn="ctr">
              <a:buNone/>
              <a:defRPr lang="zh-CN" altLang="en-US" sz="20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3pPr>
            <a:lvl4pPr marL="1371600" indent="0" algn="ctr">
              <a:buNone/>
              <a:defRPr lang="zh-CN" altLang="en-US" sz="1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4pPr>
            <a:lvl5pPr marL="1828800" indent="0" algn="ctr">
              <a:buNone/>
              <a:defRPr lang="zh-CN" altLang="en-US" sz="16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/>
                <a:solidFill>
                  <a:schemeClr val="accent1"/>
                </a:solidFill>
                <a:effectLst/>
              </a:defRPr>
            </a:lvl1pPr>
            <a:lvl2pPr marL="457200" indent="0" algn="ctr">
              <a:buNone/>
              <a:defRPr lang="zh-CN" altLang="en-US" sz="2400" b="1" dirty="0" smtClean="0">
                <a:ln/>
                <a:solidFill>
                  <a:schemeClr val="accent1"/>
                </a:solidFill>
                <a:effectLst/>
              </a:defRPr>
            </a:lvl2pPr>
            <a:lvl3pPr marL="914400" indent="0" algn="ctr">
              <a:buNone/>
              <a:defRPr lang="zh-CN" altLang="en-US" sz="2000" b="1" dirty="0" smtClean="0">
                <a:ln/>
                <a:solidFill>
                  <a:schemeClr val="accent1"/>
                </a:solidFill>
                <a:effectLst/>
              </a:defRPr>
            </a:lvl3pPr>
            <a:lvl4pPr marL="1371600" indent="0" algn="ctr">
              <a:buNone/>
              <a:defRPr lang="zh-CN" altLang="en-US" sz="1800" b="1" dirty="0" smtClean="0">
                <a:ln/>
                <a:solidFill>
                  <a:schemeClr val="accent1"/>
                </a:solidFill>
                <a:effectLst/>
              </a:defRPr>
            </a:lvl4pPr>
            <a:lvl5pPr marL="1828800" indent="0" algn="ctr">
              <a:buNone/>
              <a:defRPr lang="zh-CN" altLang="en-US" sz="1600" b="1" dirty="0" smtClean="0">
                <a:ln/>
                <a:solidFill>
                  <a:schemeClr val="accent1"/>
                </a:solidFill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010400" y="6492875"/>
            <a:ext cx="2133600" cy="365125"/>
          </a:xfrm>
        </p:spPr>
        <p:txBody>
          <a:bodyPr/>
          <a:lstStyle/>
          <a:p>
            <a:fld id="{BAE7608B-058D-4E63-9974-518AF6661785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673C5-274F-409D-99F3-97A046F6B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3" name="hammer.wav"/>
          </p:stSnd>
        </p:sndAc>
      </p:transition>
    </mc:Choice>
    <mc:Fallback>
      <p:transition spd="slow">
        <p:fade/>
        <p:sndAc>
          <p:stSnd>
            <p:snd r:embed="rId1" name="hammer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7608B-058D-4E63-9974-518AF6661785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673C5-274F-409D-99F3-97A046F6B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3" name="hammer.wav"/>
          </p:stSnd>
        </p:sndAc>
      </p:transition>
    </mc:Choice>
    <mc:Fallback>
      <p:transition spd="slow">
        <p:fade/>
        <p:sndAc>
          <p:stSnd>
            <p:snd r:embed="rId1" name="hammer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7608B-058D-4E63-9974-518AF6661785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673C5-274F-409D-99F3-97A046F6B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3" name="hammer.wav"/>
          </p:stSnd>
        </p:sndAc>
      </p:transition>
    </mc:Choice>
    <mc:Fallback>
      <p:transition spd="slow">
        <p:fade/>
        <p:sndAc>
          <p:stSnd>
            <p:snd r:embed="rId1" name="hammer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108" y="5500702"/>
            <a:ext cx="8228639" cy="857256"/>
          </a:xfrm>
        </p:spPr>
        <p:txBody>
          <a:bodyPr anchor="ctr"/>
          <a:lstStyle>
            <a:lvl1pPr algn="ctr">
              <a:spcAft>
                <a:spcPts val="0"/>
              </a:spcAft>
              <a:defRPr sz="3200" b="1">
                <a:ln w="6350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357166"/>
            <a:ext cx="5111750" cy="507209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11" y="1714488"/>
            <a:ext cx="3008313" cy="3714776"/>
          </a:xfrm>
        </p:spPr>
        <p:txBody>
          <a:bodyPr anchor="t"/>
          <a:lstStyle>
            <a:lvl1pPr marL="0" indent="0">
              <a:spcAft>
                <a:spcPts val="600"/>
              </a:spcAft>
              <a:buNone/>
              <a:defRPr sz="1400"/>
            </a:lvl1pPr>
            <a:lvl2pPr marL="457200" indent="0">
              <a:spcAft>
                <a:spcPts val="600"/>
              </a:spcAft>
              <a:buNone/>
              <a:defRPr sz="1200"/>
            </a:lvl2pPr>
            <a:lvl3pPr marL="914400" indent="0">
              <a:spcAft>
                <a:spcPts val="600"/>
              </a:spcAft>
              <a:buNone/>
              <a:defRPr sz="1000"/>
            </a:lvl3pPr>
            <a:lvl4pPr marL="1371600" indent="0">
              <a:spcAft>
                <a:spcPts val="600"/>
              </a:spcAft>
              <a:buNone/>
              <a:defRPr sz="900"/>
            </a:lvl4pPr>
            <a:lvl5pPr marL="1828800" indent="0">
              <a:spcAft>
                <a:spcPts val="60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7608B-058D-4E63-9974-518AF6661785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673C5-274F-409D-99F3-97A046F6B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3" name="hammer.wav"/>
          </p:stSnd>
        </p:sndAc>
      </p:transition>
    </mc:Choice>
    <mc:Fallback>
      <p:transition spd="slow">
        <p:fade/>
        <p:sndAc>
          <p:stSnd>
            <p:snd r:embed="rId1" name="hammer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888" y="428604"/>
            <a:ext cx="6172224" cy="566738"/>
          </a:xfrm>
        </p:spPr>
        <p:txBody>
          <a:bodyPr anchor="ctr"/>
          <a:lstStyle>
            <a:lvl1pPr algn="ctr">
              <a:defRPr sz="2800" b="1">
                <a:ln w="9525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86000" y="1151862"/>
            <a:ext cx="8172000" cy="4420278"/>
          </a:xfrm>
          <a:prstGeom prst="ellipse">
            <a:avLst/>
          </a:prstGeom>
          <a:ln w="25400" cap="flat" cmpd="sng" algn="ctr">
            <a:solidFill>
              <a:schemeClr val="accent5">
                <a:shade val="75000"/>
              </a:schemeClr>
            </a:solidFill>
            <a:prstDash val="solid"/>
          </a:ln>
          <a:effectLst>
            <a:glow rad="152400">
              <a:schemeClr val="accent5">
                <a:alpha val="75000"/>
              </a:schemeClr>
            </a:glow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5695972"/>
            <a:ext cx="5486400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7608B-058D-4E63-9974-518AF6661785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673C5-274F-409D-99F3-97A046F6B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3" name="hammer.wav"/>
          </p:stSnd>
        </p:sndAc>
      </p:transition>
    </mc:Choice>
    <mc:Fallback>
      <p:transition spd="slow">
        <p:fade/>
        <p:sndAc>
          <p:stSnd>
            <p:snd r:embed="rId1" name="hammer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00174"/>
            <a:ext cx="8229600" cy="485778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7608B-058D-4E63-9974-518AF6661785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673C5-274F-409D-99F3-97A046F6B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3" name="hammer.wav"/>
          </p:stSnd>
        </p:sndAc>
      </p:transition>
    </mc:Choice>
    <mc:Fallback>
      <p:transition spd="slow">
        <p:fade/>
        <p:sndAc>
          <p:stSnd>
            <p:snd r:embed="rId1" name="hammer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2330" y="274638"/>
            <a:ext cx="1614470" cy="608332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543692" cy="608332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7608B-058D-4E63-9974-518AF6661785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673C5-274F-409D-99F3-97A046F6B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3" name="hammer.wav"/>
          </p:stSnd>
        </p:sndAc>
      </p:transition>
    </mc:Choice>
    <mc:Fallback>
      <p:transition spd="slow">
        <p:fade/>
        <p:sndAc>
          <p:stSnd>
            <p:snd r:embed="rId1" name="hammer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57758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492875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7608B-058D-4E63-9974-518AF6661785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492875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492875"/>
            <a:ext cx="571472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73C5-274F-409D-99F3-97A046F6B5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14" name="hammer.wav"/>
          </p:stSnd>
        </p:sndAc>
      </p:transition>
    </mc:Choice>
    <mc:Fallback>
      <p:transition spd="slow">
        <p:fade/>
        <p:sndAc>
          <p:stSnd>
            <p:snd r:embed="rId13" name="hammer.wav"/>
          </p:stSnd>
        </p:sndAc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9050">
            <a:solidFill>
              <a:schemeClr val="tx2">
                <a:tint val="5000"/>
              </a:schemeClr>
            </a:solidFill>
            <a:prstDash val="solid"/>
          </a:ln>
          <a:solidFill>
            <a:schemeClr val="accent3"/>
          </a:solidFill>
          <a:effectLst>
            <a:outerShdw blurRad="50800" dist="50800" dir="7500000" algn="tl">
              <a:srgbClr val="000000">
                <a:shade val="5000"/>
                <a:alpha val="35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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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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audio" Target="../media/audio3.wav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2.wav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audio" Target="../media/audio3.wav"/><Relationship Id="rId4" Type="http://schemas.openxmlformats.org/officeDocument/2006/relationships/audio" Target="../media/audio4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audio" Target="../media/audio5.wav"/><Relationship Id="rId4" Type="http://schemas.openxmlformats.org/officeDocument/2006/relationships/audio" Target="../media/audio3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audio" Target="../media/audio2.wav"/><Relationship Id="rId7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7.wav"/><Relationship Id="rId5" Type="http://schemas.openxmlformats.org/officeDocument/2006/relationships/audio" Target="../media/audio6.wav"/><Relationship Id="rId10" Type="http://schemas.openxmlformats.org/officeDocument/2006/relationships/audio" Target="../media/audio11.wav"/><Relationship Id="rId4" Type="http://schemas.openxmlformats.org/officeDocument/2006/relationships/audio" Target="../media/audio3.wav"/><Relationship Id="rId9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99004" y="1412776"/>
            <a:ext cx="7772400" cy="2115666"/>
          </a:xfrm>
        </p:spPr>
        <p:txBody>
          <a:bodyPr>
            <a:normAutofit/>
          </a:bodyPr>
          <a:lstStyle/>
          <a:p>
            <a:r>
              <a:rPr lang="cs-CZ" sz="8800" i="1" dirty="0" smtClean="0"/>
              <a:t>PLYNY - OZÓN</a:t>
            </a:r>
            <a:endParaRPr lang="cs-CZ" sz="8800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09569" y="116632"/>
            <a:ext cx="842493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>
              <a:solidFill>
                <a:schemeClr val="bg1"/>
              </a:solidFill>
            </a:endParaRPr>
          </a:p>
          <a:p>
            <a:pPr algn="ctr"/>
            <a:r>
              <a:rPr lang="cs-CZ" dirty="0"/>
              <a:t>CZ.1.07/1.1.05/04.0031</a:t>
            </a:r>
          </a:p>
          <a:p>
            <a:pPr algn="ctr"/>
            <a:r>
              <a:rPr lang="cs-CZ" dirty="0"/>
              <a:t>Rozvoj interaktivních způsobů výuky ve škole</a:t>
            </a:r>
          </a:p>
          <a:p>
            <a:pPr algn="ctr"/>
            <a:r>
              <a:rPr lang="cs-CZ" dirty="0"/>
              <a:t>Základní škola a Mateřská škola, Chvalkovice, okres Náchod</a:t>
            </a:r>
          </a:p>
          <a:p>
            <a:pPr algn="ctr"/>
            <a:r>
              <a:rPr lang="cs-CZ" dirty="0"/>
              <a:t>Mgr. Markéta Ulrychová</a:t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2612" y="3861048"/>
            <a:ext cx="7128792" cy="2087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96388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5" name="hammer.wav"/>
          </p:stSnd>
        </p:sndAc>
      </p:transition>
    </mc:Choice>
    <mc:Fallback>
      <p:transition spd="slow">
        <p:fade/>
        <p:sndAc>
          <p:stSnd>
            <p:snd r:embed="rId3" name="hamm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800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Ozón</a:t>
            </a:r>
            <a:endParaRPr lang="cs-CZ" sz="800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003232" cy="3937070"/>
          </a:xfrm>
        </p:spPr>
        <p:txBody>
          <a:bodyPr/>
          <a:lstStyle/>
          <a:p>
            <a:r>
              <a:rPr lang="cs-CZ" dirty="0" smtClean="0"/>
              <a:t>Je tříatomová molekula kyslíku O</a:t>
            </a:r>
            <a:r>
              <a:rPr lang="cs-CZ" sz="1800" baseline="-25000" dirty="0" smtClean="0"/>
              <a:t>3</a:t>
            </a:r>
          </a:p>
          <a:p>
            <a:r>
              <a:rPr lang="cs-CZ" dirty="0" smtClean="0"/>
              <a:t>Je to nestálý plyn, snadno se rozkládá:          O</a:t>
            </a:r>
            <a:r>
              <a:rPr lang="cs-CZ" sz="2000" baseline="-25000" dirty="0" smtClean="0"/>
              <a:t>3</a:t>
            </a:r>
            <a:r>
              <a:rPr lang="cs-CZ" dirty="0" smtClean="0"/>
              <a:t> </a:t>
            </a:r>
            <a:r>
              <a:rPr lang="cs-CZ" dirty="0" smtClean="0">
                <a:latin typeface="Calibri"/>
                <a:cs typeface="Calibri"/>
              </a:rPr>
              <a:t>→ O</a:t>
            </a:r>
            <a:r>
              <a:rPr lang="cs-CZ" sz="2000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 + O</a:t>
            </a:r>
          </a:p>
          <a:p>
            <a:r>
              <a:rPr lang="cs-CZ" dirty="0" smtClean="0">
                <a:latin typeface="Calibri"/>
                <a:cs typeface="Calibri"/>
              </a:rPr>
              <a:t>Velmi reaktivní</a:t>
            </a:r>
          </a:p>
          <a:p>
            <a:r>
              <a:rPr lang="cs-CZ" dirty="0" smtClean="0">
                <a:latin typeface="Calibri"/>
                <a:cs typeface="Calibri"/>
              </a:rPr>
              <a:t>Usmrcuje mikroorganismy</a:t>
            </a:r>
          </a:p>
          <a:p>
            <a:r>
              <a:rPr lang="cs-CZ" dirty="0" smtClean="0">
                <a:latin typeface="Calibri"/>
                <a:cs typeface="Calibri"/>
              </a:rPr>
              <a:t>Ve vyšší koncentraci působí jako nervový jed</a:t>
            </a:r>
            <a:endParaRPr lang="cs-CZ" dirty="0"/>
          </a:p>
        </p:txBody>
      </p:sp>
      <p:pic>
        <p:nvPicPr>
          <p:cNvPr id="1030" name="Picture 6" descr="C:\Users\ucitel\AppData\Local\Microsoft\Windows\Temporary Internet Files\Content.IE5\0B9A1V6S\MP9004007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501008"/>
            <a:ext cx="2712844" cy="1807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5JVF1K2A\MP90040108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827599"/>
            <a:ext cx="2232248" cy="148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82204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7" name="hammer.wav"/>
          </p:stSnd>
        </p:sndAc>
      </p:transition>
    </mc:Choice>
    <mc:Fallback>
      <p:transition spd="slow">
        <p:fade/>
        <p:sndAc>
          <p:stSnd>
            <p:snd r:embed="rId2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8000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</a:t>
            </a:r>
            <a:r>
              <a:rPr lang="cs-CZ" sz="8000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zón</a:t>
            </a:r>
            <a:endParaRPr lang="cs-CZ" sz="8000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Vzniká působením ultrafialového záření nebo účinkem blesků na molekuly kyslíku</a:t>
            </a:r>
          </a:p>
          <a:p>
            <a:r>
              <a:rPr lang="cs-CZ" dirty="0" smtClean="0"/>
              <a:t>Použití: </a:t>
            </a:r>
          </a:p>
          <a:p>
            <a:r>
              <a:rPr lang="cs-CZ" dirty="0" smtClean="0"/>
              <a:t>1) k dezinfekci vody (ozonizace)</a:t>
            </a:r>
          </a:p>
          <a:p>
            <a:r>
              <a:rPr lang="cs-CZ" dirty="0" smtClean="0"/>
              <a:t>2) jako součást raketových paliv</a:t>
            </a:r>
          </a:p>
        </p:txBody>
      </p:sp>
      <p:pic>
        <p:nvPicPr>
          <p:cNvPr id="2050" name="Picture 2" descr="C:\Users\ucitel\AppData\Local\Microsoft\Windows\Temporary Internet Files\Content.IE5\5JVF1K2A\MC9003397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5" y="404664"/>
            <a:ext cx="1487721" cy="1196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R6CFCQOJ\MP90040756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85817" y="4653136"/>
            <a:ext cx="2893577" cy="192829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47825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8" name="hammer.wav"/>
          </p:stSnd>
        </p:sndAc>
      </p:transition>
    </mc:Choice>
    <mc:Fallback>
      <p:transition spd="slow">
        <p:fade/>
        <p:sndAc>
          <p:stSnd>
            <p:snd r:embed="rId2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1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Ozonosféra</a:t>
            </a:r>
            <a:endParaRPr lang="cs-CZ" sz="800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vysokých vrstvách atmosféry je ozónu více, nejvíc ho je v ozonosféře</a:t>
            </a:r>
          </a:p>
          <a:p>
            <a:r>
              <a:rPr lang="cs-CZ" dirty="0" smtClean="0"/>
              <a:t>Je ve výšce 25 km nad Zemí</a:t>
            </a:r>
          </a:p>
          <a:p>
            <a:r>
              <a:rPr lang="cs-CZ" dirty="0" smtClean="0"/>
              <a:t>Chrání život na Zemi před škodlivým ultrafialovým zářením ze Slunce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833407" y="4295385"/>
            <a:ext cx="2418103" cy="2557542"/>
          </a:xfrm>
          <a:prstGeom prst="ellipse">
            <a:avLst/>
          </a:prstGeom>
        </p:spPr>
      </p:pic>
      <p:sp>
        <p:nvSpPr>
          <p:cNvPr id="5" name="Oválný popisek 4"/>
          <p:cNvSpPr/>
          <p:nvPr/>
        </p:nvSpPr>
        <p:spPr>
          <a:xfrm>
            <a:off x="5724128" y="4365104"/>
            <a:ext cx="3240360" cy="1260720"/>
          </a:xfrm>
          <a:prstGeom prst="wedgeEllipseCallout">
            <a:avLst>
              <a:gd name="adj1" fmla="val -91381"/>
              <a:gd name="adj2" fmla="val 41620"/>
            </a:avLst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Ať se nespálíš!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5112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7" name="hammer.wav"/>
          </p:stSnd>
        </p:sndAc>
      </p:transition>
    </mc:Choice>
    <mc:Fallback>
      <p:transition spd="slow">
        <p:fade/>
        <p:sndAc>
          <p:stSnd>
            <p:snd r:embed="rId2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800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Ozónová díra</a:t>
            </a:r>
            <a:endParaRPr lang="cs-CZ" sz="800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Vznikla úbytkem ozónu v atmosféře</a:t>
            </a:r>
          </a:p>
          <a:p>
            <a:r>
              <a:rPr lang="cs-CZ" dirty="0" smtClean="0"/>
              <a:t>Dochází k tomu účinkem látek obsahujících molekuly fluoru a chloru - nejznámější je plyn FREON (chladící kapaliny do lednic, hnací plyny ve sprejích)</a:t>
            </a:r>
          </a:p>
          <a:p>
            <a:r>
              <a:rPr lang="cs-CZ" dirty="0" smtClean="0"/>
              <a:t>!!! KATASTROFA – nutnost omezit užívání freonů – dnes již výrobky mají označení „bez freonů“</a:t>
            </a:r>
          </a:p>
          <a:p>
            <a:endParaRPr lang="cs-CZ" dirty="0"/>
          </a:p>
        </p:txBody>
      </p:sp>
      <p:pic>
        <p:nvPicPr>
          <p:cNvPr id="3074" name="Picture 2" descr="C:\Users\ucitel\AppData\Local\Microsoft\Windows\Temporary Internet Files\Content.IE5\5JVF1K2A\MC90043722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60647"/>
            <a:ext cx="1944216" cy="1942367"/>
          </a:xfrm>
          <a:prstGeom prst="hexagon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5JVF1K2A\MC90035358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289790"/>
            <a:ext cx="1148945" cy="1527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R6CFCQOJ\MC90035124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301208"/>
            <a:ext cx="1786550" cy="1287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31256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10" name="hammer.wav"/>
          </p:stSnd>
        </p:sndAc>
      </p:transition>
    </mc:Choice>
    <mc:Fallback>
      <p:transition spd="slow">
        <p:fade/>
        <p:sndAc>
          <p:stSnd>
            <p:snd r:embed="rId2" name="hamm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Citace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Použity obrázky z vlastní galerie</a:t>
            </a:r>
          </a:p>
          <a:p>
            <a:r>
              <a:rPr lang="cs-CZ" dirty="0"/>
              <a:t>Použity obrázky z otevřené galerie </a:t>
            </a:r>
            <a:r>
              <a:rPr lang="cs-CZ" dirty="0" smtClean="0"/>
              <a:t>www.</a:t>
            </a:r>
            <a:r>
              <a:rPr lang="cs-CZ" dirty="0" smtClean="0"/>
              <a:t>office.</a:t>
            </a:r>
            <a:r>
              <a:rPr lang="cs-CZ" smtClean="0"/>
              <a:t>m</a:t>
            </a:r>
            <a:r>
              <a:rPr lang="cs-CZ" smtClean="0"/>
              <a:t>icrosoft</a:t>
            </a:r>
            <a:r>
              <a:rPr lang="cs-CZ" dirty="0"/>
              <a:t>. </a:t>
            </a:r>
            <a:r>
              <a:rPr lang="cs-CZ" dirty="0" err="1"/>
              <a:t>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2963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  <p:sndAc>
          <p:stSnd>
            <p:snd r:embed="rId3" name="hammer.wav"/>
          </p:stSnd>
        </p:sndAc>
      </p:transition>
    </mc:Choice>
    <mc:Fallback>
      <p:transition spd="slow">
        <p:fade/>
        <p:sndAc>
          <p:stSnd>
            <p:snd r:embed="rId2" name="hammer.wav"/>
          </p:stSnd>
        </p:sndAc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antern">
  <a:themeElements>
    <a:clrScheme name="Lantern">
      <a:dk1>
        <a:sysClr val="windowText" lastClr="000000"/>
      </a:dk1>
      <a:lt1>
        <a:sysClr val="window" lastClr="FFFFFF"/>
      </a:lt1>
      <a:dk2>
        <a:srgbClr val="430000"/>
      </a:dk2>
      <a:lt2>
        <a:srgbClr val="FFE8E8"/>
      </a:lt2>
      <a:accent1>
        <a:srgbClr val="E91201"/>
      </a:accent1>
      <a:accent2>
        <a:srgbClr val="FF6262"/>
      </a:accent2>
      <a:accent3>
        <a:srgbClr val="FF8000"/>
      </a:accent3>
      <a:accent4>
        <a:srgbClr val="EEA451"/>
      </a:accent4>
      <a:accent5>
        <a:srgbClr val="EA44C9"/>
      </a:accent5>
      <a:accent6>
        <a:srgbClr val="D21578"/>
      </a:accent6>
      <a:hlink>
        <a:srgbClr val="00B5CE"/>
      </a:hlink>
      <a:folHlink>
        <a:srgbClr val="E17100"/>
      </a:folHlink>
    </a:clrScheme>
    <a:fontScheme name="Lantern">
      <a:majorFont>
        <a:latin typeface="Tw Cen MT"/>
        <a:ea typeface=""/>
        <a:cs typeface=""/>
        <a:font script="Cyrl" typeface="Tahoma"/>
        <a:font script="Grek" typeface="Tahoma"/>
        <a:font script="Jpan" typeface="HG丸ｺﾞｼｯｸM-PRO"/>
        <a:font script="Hang" typeface="HY엽서L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HG丸ｺﾞｼｯｸM-PRO"/>
        <a:font script="Hang" typeface="맑은 고딕"/>
        <a:font script="Hans" typeface="幼圆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nter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"/>
              </a:schemeClr>
            </a:gs>
            <a:gs pos="10000">
              <a:schemeClr val="phClr">
                <a:tint val="30000"/>
                <a:shade val="100000"/>
                <a:hueMod val="100000"/>
                <a:satMod val="100000"/>
              </a:schemeClr>
            </a:gs>
            <a:gs pos="30000">
              <a:schemeClr val="phClr">
                <a:tint val="8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">
              <a:schemeClr val="phClr">
                <a:tint val="90000"/>
                <a:shade val="80000"/>
                <a:hueMod val="100000"/>
                <a:satMod val="100000"/>
              </a:schemeClr>
            </a:gs>
            <a:gs pos="30000">
              <a:schemeClr val="phClr">
                <a:tint val="100000"/>
                <a:shade val="5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2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chilly" dir="tl">
              <a:rot lat="0" lon="0" rev="2700000"/>
            </a:lightRig>
          </a:scene3d>
          <a:sp3d prstMaterial="matte">
            <a:bevelT/>
            <a:contourClr>
              <a:schemeClr val="bg2">
                <a:tint val="1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twoPt" dir="t">
              <a:rot lat="0" lon="0" rev="8100000"/>
            </a:lightRig>
          </a:scene3d>
          <a:sp3d prstMaterial="matte">
            <a:bevelT/>
            <a:bevelB w="0" h="0"/>
            <a:extrusionClr>
              <a:schemeClr val="bg1"/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  <a:lum val="90000"/>
              </a:schemeClr>
            </a:gs>
            <a:gs pos="5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TC010219411[[fn=Motiv lampy]]</Template>
  <TotalTime>646</TotalTime>
  <Words>182</Words>
  <Application>Microsoft Office PowerPoint</Application>
  <PresentationFormat>Předvádění na obrazovce (4:3)</PresentationFormat>
  <Paragraphs>30</Paragraphs>
  <Slides>6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Lantern</vt:lpstr>
      <vt:lpstr>PLYNY - OZÓN</vt:lpstr>
      <vt:lpstr>Ozón</vt:lpstr>
      <vt:lpstr>Ozón</vt:lpstr>
      <vt:lpstr>Ozonosféra</vt:lpstr>
      <vt:lpstr>Ozónová díra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PLYNY - OZÓN</dc:title>
  <dc:creator>Ulrychová Markéta</dc:creator>
  <cp:lastModifiedBy>expert</cp:lastModifiedBy>
  <cp:revision>11</cp:revision>
  <dcterms:created xsi:type="dcterms:W3CDTF">2011-10-27T21:51:01Z</dcterms:created>
  <dcterms:modified xsi:type="dcterms:W3CDTF">2012-10-23T19:52:52Z</dcterms:modified>
</cp:coreProperties>
</file>