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69" r:id="rId4"/>
    <p:sldId id="270" r:id="rId5"/>
    <p:sldId id="266" r:id="rId6"/>
    <p:sldId id="271" r:id="rId7"/>
    <p:sldId id="258" r:id="rId8"/>
    <p:sldId id="259" r:id="rId9"/>
    <p:sldId id="261" r:id="rId10"/>
    <p:sldId id="263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3D6AC7-1022-497E-891C-434AAC038C23}">
          <p14:sldIdLst>
            <p14:sldId id="256"/>
          </p14:sldIdLst>
        </p14:section>
        <p14:section name="Oddíl bez názvu" id="{D3233160-52BF-43E2-830E-A969A8B6012A}">
          <p14:sldIdLst>
            <p14:sldId id="257"/>
            <p14:sldId id="269"/>
            <p14:sldId id="270"/>
            <p14:sldId id="266"/>
            <p14:sldId id="271"/>
            <p14:sldId id="258"/>
            <p14:sldId id="259"/>
            <p14:sldId id="261"/>
            <p14:sldId id="263"/>
            <p14:sldId id="260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9" d="100"/>
          <a:sy n="89" d="100"/>
        </p:scale>
        <p:origin x="-84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DC2906-88C8-4D2F-B2D2-3F07141B4D85}" type="datetimeFigureOut">
              <a:rPr lang="cs-CZ" smtClean="0"/>
              <a:t>8.7.2012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E423E-FD0B-478B-922B-812AA44E4D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16612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5067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41949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3735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70190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8.7.2012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85569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8.7.2012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933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8.7.2012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68950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57719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8839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5429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3709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C323C6-24F6-4E56-8498-F1384526CFF2}" type="datetimeFigureOut">
              <a:rPr lang="cs-CZ" smtClean="0"/>
              <a:t>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83765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Lstibo%C5%99,_detail_dve%C5%99%C3%AD_fary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548680"/>
            <a:ext cx="7772400" cy="1470025"/>
          </a:xfrm>
        </p:spPr>
        <p:txBody>
          <a:bodyPr>
            <a:noAutofit/>
          </a:bodyPr>
          <a:lstStyle/>
          <a:p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Základní škola a Mateřská škola, Chvalkovice, okres Náchod</a:t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 CZ.1.07/1.1.05/04.0031 „Rozvoj </a:t>
            </a:r>
            <a:r>
              <a:rPr lang="cs-CZ" sz="1600" b="1" dirty="0">
                <a:latin typeface="Times New Roman" pitchFamily="18" charset="0"/>
                <a:cs typeface="Times New Roman" pitchFamily="18" charset="0"/>
              </a:rPr>
              <a:t>interaktivních způsobů výuky ve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škole“ </a:t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Mgr. Marie Šimková</a:t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VOZ6_01</a:t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1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40643" y="1934598"/>
            <a:ext cx="6400800" cy="936104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VÁNOCE</a:t>
            </a:r>
            <a:endParaRPr lang="cs-CZ" sz="6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8906" y="5301208"/>
            <a:ext cx="3766185" cy="1327785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pic>
        <p:nvPicPr>
          <p:cNvPr id="1026" name="Picture 2" descr="C:\Users\ucitel\AppData\Local\Microsoft\Windows\Temporary Internet Files\Content.IE5\HX5IK2QS\MP90031379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733" y="2852936"/>
            <a:ext cx="2468880" cy="2404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DR4D2LEH\MP90040937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852936"/>
            <a:ext cx="2420888" cy="2404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6674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23386" y="332656"/>
            <a:ext cx="619268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Vánoce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jsou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významným křesťanským svátkem,</a:t>
            </a:r>
          </a:p>
          <a:p>
            <a:pPr algn="just">
              <a:lnSpc>
                <a:spcPct val="150000"/>
              </a:lnSpc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protože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připomínají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narození Ježíše Krista.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Slaví se od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24. prosince do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první neděle po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6.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lednu.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Vánoc je někdy zahrnována i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doba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adventní,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která Vánocům předchází.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539552" y="4365103"/>
            <a:ext cx="3816424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Víš, jak dlouhá je doba adventní? 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5589240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Pokud ne, najdi informaci na internetu.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80112" y="4581128"/>
            <a:ext cx="273630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Doba adventní zahrnuje čtyři týdny před Štědrým dnem.</a:t>
            </a:r>
            <a:endParaRPr lang="cs-CZ" sz="2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4460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3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188640"/>
            <a:ext cx="54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Advent</a:t>
            </a:r>
            <a:endParaRPr lang="cs-CZ" sz="24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908720"/>
            <a:ext cx="7632848" cy="25355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Přípravu na samotné Vánoce představuje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advent,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období čtyř týdnů před Vánoci.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První adventní neděle připadá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na neděli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mezi 27. listopadem a 3. prosincem. </a:t>
            </a:r>
          </a:p>
          <a:p>
            <a:pPr algn="just"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Čtyři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adventní neděle bývají někdy označovány postupně jako </a:t>
            </a:r>
            <a:r>
              <a:rPr lang="cs-CZ" i="1" u="sng" dirty="0">
                <a:latin typeface="Times New Roman" pitchFamily="18" charset="0"/>
                <a:cs typeface="Times New Roman" pitchFamily="18" charset="0"/>
              </a:rPr>
              <a:t>železná</a:t>
            </a:r>
            <a:r>
              <a:rPr lang="cs-CZ" u="sng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i="1" u="sng" dirty="0">
                <a:latin typeface="Times New Roman" pitchFamily="18" charset="0"/>
                <a:cs typeface="Times New Roman" pitchFamily="18" charset="0"/>
              </a:rPr>
              <a:t>bronzová</a:t>
            </a:r>
            <a:r>
              <a:rPr lang="cs-CZ" u="sng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i="1" u="sng" dirty="0">
                <a:latin typeface="Times New Roman" pitchFamily="18" charset="0"/>
                <a:cs typeface="Times New Roman" pitchFamily="18" charset="0"/>
              </a:rPr>
              <a:t>stříbrná</a:t>
            </a:r>
            <a:r>
              <a:rPr lang="cs-CZ" u="sng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i="1" u="sng" dirty="0">
                <a:latin typeface="Times New Roman" pitchFamily="18" charset="0"/>
                <a:cs typeface="Times New Roman" pitchFamily="18" charset="0"/>
              </a:rPr>
              <a:t>zlatá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tato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označení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ovšem nemají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 křesťanskou tradicí nic společného, mají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pouze komerční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význam, spojený s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nákupy předvánočních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dárků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4293096"/>
            <a:ext cx="7344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 rot="10800000" flipV="1">
            <a:off x="971600" y="4134958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V průběhu adventu mají svátek někteří důležití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svatí,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např.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sv. Ondřej (30. 11.), sv. Barbora(4. 12.),  sv. Mikuláš(6. 12.)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sv. Lucie(13. 12.).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71600" y="5517232"/>
            <a:ext cx="7560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Znáš české tradice, které se vážou k některému výše uvedenému dni?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9740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citel\AppData\Local\Microsoft\Windows\Temporary Internet Files\Content.IE5\TW9P0185\MP90043282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5352" y="228600"/>
            <a:ext cx="4273296" cy="640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548680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Pojďme si alespoň některé z nich připomenout.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1268760"/>
            <a:ext cx="813690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Barborky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jsou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starý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lidový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adventní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zvyk, kdy na svátek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sv. Barbory dne 4. prosince si dívky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uřežou větvičky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třešní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nebo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višní,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vloží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doma do vázy s vodou tak, aby do Vánoc doma v teple pěkně rozkvetly, což se s trochou péče a štěstí snadno povede.</a:t>
            </a:r>
          </a:p>
          <a:p>
            <a:pPr algn="just"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Pěkně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rozkvetlé barborky o Vánocích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symbolizují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nejen příchod nového světla v podobě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Ježíše,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ale připomínají nám i právě proběhnuvší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zimní slunovrat,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který v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znamená pomalý zánik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zimy a příchod dalšího voňavého a květy ozdobeného jara. 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4509120"/>
            <a:ext cx="813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Dívkám ale rozkvetlé větvičky říkají ještě něco úplně jiného. Víš co?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5301208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Také to může znamenat, že se dívka, která barborku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natrhala a měla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ve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váze,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do roka a do dne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vdá.</a:t>
            </a:r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4278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citel\AppData\Local\Microsoft\Windows\Temporary Internet Files\Content.IE5\DR4D2LEH\MC90042632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836712"/>
            <a:ext cx="3960439" cy="554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836712"/>
            <a:ext cx="7560840" cy="50285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Čechách je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 dnešní době při tzv.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mikulášské nadílce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Mikuláš představován v biskupském oděvu s dlouhým bílým vousem a je doprovázen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čerty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anděly.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Tato skupinka obchází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města i vesnice v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noci z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na 6. prosince.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Andělé s Mikulášem roznášejí dárky, čerti se starají o symbolické „trestání“ a „strašení“ zlobivých dětí.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vždy však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ale byl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Mikuláš doprovázen andělem a čertem.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dřívějších dobách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 ním chodil třeba obecní policajt. Anděl je ze všech společníků nejmodernější verzí.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Celkově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je Mikuláš jakousi přípravou na Vánoce, kdy se nerozdávají příliš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velké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drahé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dary, ale spíše jen nějaké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pamlsky, ovoce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nebo malé dárky pro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štěstí. Ovšem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 době, ze které tento zvyk pochází,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byly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podobné laskominy a některé druhy ovoce méně dostupné,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bylo proto toto oceňováno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více než dnes. Ve všech dobách v této tradici však šlo především více o zážitek než o dary.</a:t>
            </a:r>
          </a:p>
        </p:txBody>
      </p:sp>
    </p:spTree>
    <p:extLst>
      <p:ext uri="{BB962C8B-B14F-4D97-AF65-F5344CB8AC3E}">
        <p14:creationId xmlns:p14="http://schemas.microsoft.com/office/powerpoint/2010/main" val="346641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ucitel\AppData\Local\Microsoft\Windows\Temporary Internet Files\Content.IE5\OCLIPU93\MC9003967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7" y="548680"/>
            <a:ext cx="5256584" cy="5832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476672"/>
            <a:ext cx="792088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S vánočním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oslavami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je spojeno množství místních či </a:t>
            </a:r>
            <a:r>
              <a:rPr lang="cs-CZ" u="sng" dirty="0">
                <a:latin typeface="Times New Roman" pitchFamily="18" charset="0"/>
                <a:cs typeface="Times New Roman" pitchFamily="18" charset="0"/>
              </a:rPr>
              <a:t>národních zvyklostí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U nás je zřejmě nejrozšířenějším zvykem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postavení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vánočního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stromku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který se zdobí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vánočními ozdobami,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 pod který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nám Ježíšek nosí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dárky.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českých zemích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si poprvé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vánoční stromek připravil pro své přátele v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roce1812 ředitel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Stavovského divadla J. K.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Liebich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na svém libeňském zámečku. Nový zvyk se poté začal prosazovat v bohatých pražských měšťanských rodinách a teprve později 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venkov. </a:t>
            </a:r>
          </a:p>
          <a:p>
            <a:pPr algn="just"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Rovněž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bývá zvykem na Vánoce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stavět jesličky neboli betlém.  </a:t>
            </a:r>
          </a:p>
          <a:p>
            <a:pPr algn="just"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Charakter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Vánoc do značné míry ovlivňují také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koledy,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česká tradice koled je pak zvláště bohatá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Se štědrým večerem se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pak pojí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 řada </a:t>
            </a:r>
            <a:r>
              <a:rPr lang="cs-CZ" u="sng" dirty="0">
                <a:latin typeface="Times New Roman" pitchFamily="18" charset="0"/>
                <a:cs typeface="Times New Roman" pitchFamily="18" charset="0"/>
              </a:rPr>
              <a:t>lidových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zvyků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např. lití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olova, pouštění ořechových lodiček, házení střevícem či třesení bezem.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27584" y="5733256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Který z těchto zvyků aplikujete u vás doma? Povyprávěj nám o tom.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6946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ucitel\AppData\Local\Microsoft\Windows\Temporary Internet Files\Content.IE5\3O30BLD8\MP90038743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484784"/>
            <a:ext cx="3600400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9592" y="476672"/>
            <a:ext cx="756084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Štědrý večer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ještě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nepatří do křesťanských Vánoc. Končí jím Advent a také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období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půstu.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Štědrovečerní večeře má proto slavnostní ráz, ačkoli je ještě složena z postních jídel. Následující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půlnoční mše je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pak v podstatě pozůstatkem noční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bohoslužby,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která původně předcházela všem významným křesťanským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svátkům. Zpívají se zde koledy a začíná samotná církevní oslava narození Krista.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2246" y="3429000"/>
            <a:ext cx="7416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Víš co znamená slovíčko půst? 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9592" y="4300306"/>
            <a:ext cx="763284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Půst je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odmítání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příjmu potravy, jeho redukcí na minimum nebo omezením na vyhraněné,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skromné pokrmy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což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má mít pro postící se osobní pozitivní přínos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 Motivem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může být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zdraví, očištění, ale u předvánočního půstu hlavně nelpění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hmotném,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 přimknutí se k tomu, co člověka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přesahuje.</a:t>
            </a:r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2746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548680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24. prosince bývá tradicí, že se schází celá </a:t>
            </a:r>
            <a:r>
              <a:rPr lang="cs-CZ" dirty="0" smtClean="0"/>
              <a:t>rodina </a:t>
            </a:r>
            <a:r>
              <a:rPr lang="cs-CZ" dirty="0"/>
              <a:t>na </a:t>
            </a:r>
            <a:r>
              <a:rPr lang="cs-CZ" u="sng" dirty="0"/>
              <a:t>slavnostní večeři.</a:t>
            </a:r>
            <a:r>
              <a:rPr lang="cs-CZ" dirty="0"/>
              <a:t> Samotná večeře se tradičně skládala z </a:t>
            </a:r>
            <a:r>
              <a:rPr lang="cs-CZ" dirty="0" smtClean="0"/>
              <a:t>rybí polévky, bramborového salátu a kapra.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187624" y="1772816"/>
            <a:ext cx="64087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Zkusme si udělat malou anketu na téma štědrovečerní večeře.</a:t>
            </a:r>
          </a:p>
          <a:p>
            <a:pPr algn="ctr"/>
            <a:r>
              <a:rPr lang="cs-CZ" dirty="0" smtClean="0">
                <a:solidFill>
                  <a:srgbClr val="FF0000"/>
                </a:solidFill>
              </a:rPr>
              <a:t>Každý udělá čárku pod pokrmem v tabulce, který jíte. Pokud svoji variantu nenajdeš, udělej čárku pod jiné a doplň, co jíte.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5576" y="3212976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endParaRPr lang="cs-CZ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8555616"/>
              </p:ext>
            </p:extLst>
          </p:nvPr>
        </p:nvGraphicFramePr>
        <p:xfrm>
          <a:off x="925158" y="3388659"/>
          <a:ext cx="7401262" cy="2065468"/>
        </p:xfrm>
        <a:graphic>
          <a:graphicData uri="http://schemas.openxmlformats.org/drawingml/2006/table">
            <a:tbl>
              <a:tblPr/>
              <a:tblGrid>
                <a:gridCol w="1126562"/>
                <a:gridCol w="1152128"/>
                <a:gridCol w="1224136"/>
                <a:gridCol w="1152128"/>
                <a:gridCol w="2746308"/>
              </a:tblGrid>
              <a:tr h="32272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salát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kapr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řízek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klobása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Jiné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997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-258184" y="2033195"/>
          <a:ext cx="208280" cy="365760"/>
        </p:xfrm>
        <a:graphic>
          <a:graphicData uri="http://schemas.openxmlformats.org/drawingml/2006/table">
            <a:tbl>
              <a:tblPr/>
              <a:tblGrid>
                <a:gridCol w="208280"/>
              </a:tblGrid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09190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476672"/>
            <a:ext cx="770485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Samotné </a:t>
            </a:r>
            <a:r>
              <a:rPr lang="cs-CZ" u="sng" dirty="0">
                <a:latin typeface="Times New Roman" pitchFamily="18" charset="0"/>
                <a:cs typeface="Times New Roman" pitchFamily="18" charset="0"/>
              </a:rPr>
              <a:t>vánoční svátky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začínají dnem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Narození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Páně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25. prosince,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Boží hod vánoční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v občanském kalendáři označený jako „1. svátek vánoční“).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26. prosince se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slaví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svátek sv. Štěpána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prvomučedníka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občansky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„2. svátek vánoční“.</a:t>
            </a:r>
          </a:p>
          <a:p>
            <a:pPr algn="just">
              <a:lnSpc>
                <a:spcPct val="150000"/>
              </a:lnSpc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6.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ledna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se slaví slavnost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Zjevení Páně(též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svátek Tří králů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– podle tradice se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tohoto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dne přišli poklonit právě narozenému Ježíšovi do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Betléma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mudrci od východu a přinesli mu dary. Tradice později udělala z mudrců krále a stanovila jejich počet na tři.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Neděli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následující po slavnosti Zjevení Páně se slaví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Křest Páně,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kdy vánoční období v rámci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církevního roku končí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5157192"/>
            <a:ext cx="7560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Znáš jména tří mudrců, kteří se přišli poklonit Ježíšovi do Betléma?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23728" y="5949280"/>
            <a:ext cx="5040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Ano, jsou to: Kašpar, Melichar a Baltazar.</a:t>
            </a:r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0674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340768"/>
            <a:ext cx="4608512" cy="5060615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876723" y="2649272"/>
            <a:ext cx="72728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476672"/>
            <a:ext cx="8496944" cy="38318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V katolických zemích se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Tři krále píše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posvěcenou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křídou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na dveře domů a chlévů zkratka 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K † M † B †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nebo latinský ekvivalent 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C † M † B †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formule požehnání. Místo českého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jako Kašpar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někdy také používá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latinské C (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Casparus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- Kašpar).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Zkratka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obvykle vykládá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jako iniciály tří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králů, tedy Kašpar+ Melichar+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Baltazar.</a:t>
            </a:r>
          </a:p>
          <a:p>
            <a:pPr algn="just">
              <a:lnSpc>
                <a:spcPct val="150000"/>
              </a:lnSpc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Původní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text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ale zní </a:t>
            </a:r>
            <a:r>
              <a:rPr lang="cs-CZ" i="1" u="sng" dirty="0" err="1">
                <a:latin typeface="Times New Roman" pitchFamily="18" charset="0"/>
                <a:cs typeface="Times New Roman" pitchFamily="18" charset="0"/>
              </a:rPr>
              <a:t>Christus</a:t>
            </a:r>
            <a:r>
              <a:rPr lang="cs-CZ" i="1" u="sng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u="sng" dirty="0" err="1">
                <a:latin typeface="Times New Roman" pitchFamily="18" charset="0"/>
                <a:cs typeface="Times New Roman" pitchFamily="18" charset="0"/>
              </a:rPr>
              <a:t>mansionem</a:t>
            </a:r>
            <a:r>
              <a:rPr lang="cs-CZ" i="1" u="sng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u="sng" dirty="0" err="1">
                <a:latin typeface="Times New Roman" pitchFamily="18" charset="0"/>
                <a:cs typeface="Times New Roman" pitchFamily="18" charset="0"/>
              </a:rPr>
              <a:t>benedicat</a:t>
            </a:r>
            <a:r>
              <a:rPr lang="cs-CZ" u="sng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ať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Kristus požehná tomuto příbytku (po celý rok – proto se za třetí křížek píše letopočet). Tři křížky symbolizují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Nejsvětější trojici,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tj. Otce, Syna a Ducha Svatého. Nejsou to tedy znaménka „plus“ mezi iniciálami.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660232" y="6165304"/>
            <a:ext cx="57606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latin typeface="Times New Roman" pitchFamily="18" charset="0"/>
                <a:cs typeface="Times New Roman" pitchFamily="18" charset="0"/>
              </a:rPr>
              <a:t>Obr. 1. </a:t>
            </a:r>
            <a:endParaRPr lang="cs-CZ" sz="1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1581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3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844824"/>
            <a:ext cx="66967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Obr.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sz="1200" dirty="0" err="1"/>
              <a:t>Lstiboř</a:t>
            </a:r>
            <a:r>
              <a:rPr lang="cs-CZ" sz="1200" dirty="0"/>
              <a:t>, detail dveří fary. In: </a:t>
            </a:r>
            <a:r>
              <a:rPr lang="cs-CZ" sz="1200" i="1" dirty="0" err="1"/>
              <a:t>Wikipedia</a:t>
            </a:r>
            <a:r>
              <a:rPr lang="cs-CZ" sz="1200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 [cit. 2012-07-08]. Dostupné z: </a:t>
            </a:r>
            <a:r>
              <a:rPr lang="cs-CZ" sz="1200" dirty="0">
                <a:hlinkClick r:id="rId2"/>
              </a:rPr>
              <a:t>http://cs.wikipedia.org/wiki/Soubor:Lstibo%C5%99,_</a:t>
            </a:r>
            <a:r>
              <a:rPr lang="cs-CZ" sz="1200" dirty="0" smtClean="0">
                <a:hlinkClick r:id="rId2"/>
              </a:rPr>
              <a:t>detail_dve%C5%99%C3%AD_fary.JPG</a:t>
            </a:r>
            <a:endParaRPr lang="cs-CZ" sz="1200" dirty="0" smtClean="0"/>
          </a:p>
          <a:p>
            <a:pPr algn="just"/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Ostatní obrázky Klipart.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476672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476672"/>
            <a:ext cx="8064896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u="sng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Prezentace </a:t>
            </a:r>
            <a:r>
              <a:rPr lang="cs-CZ" sz="1400" i="1" dirty="0">
                <a:latin typeface="Times New Roman" pitchFamily="18" charset="0"/>
                <a:cs typeface="Times New Roman" pitchFamily="18" charset="0"/>
              </a:rPr>
              <a:t>slouží jako textový a obrazový materiál k výuce kapitoly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Vánoce. </a:t>
            </a:r>
            <a:r>
              <a:rPr lang="cs-CZ" sz="1400" i="1" dirty="0">
                <a:latin typeface="Times New Roman" pitchFamily="18" charset="0"/>
                <a:cs typeface="Times New Roman" pitchFamily="18" charset="0"/>
              </a:rPr>
              <a:t>Je doplněna o interaktivní prvky umožňující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snadnější a záživnější zapamatování učiva.</a:t>
            </a:r>
            <a:endParaRPr lang="cs-CZ" sz="1400" i="1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3175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469</TotalTime>
  <Words>1155</Words>
  <Application>Microsoft Office PowerPoint</Application>
  <PresentationFormat>Předvádění na obrazovce (4:3)</PresentationFormat>
  <Paragraphs>53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 Základní škola a Mateřská škola, Chvalkovice, okres Náchod  CZ.1.07/1.1.05/04.0031 „Rozvoj interaktivních způsobů výuky ve škole“  Mgr. Marie Šimková VOZ6_01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VY_52_INOVACE_BOTANIKA09 Základní škola a Mateřská škola, Chvalkovice, okres Náchod cz. 1.07/1.4.00/21.0225 „Blíže k přírodním vědám“ Mgr. Marie Šimková</dc:title>
  <dc:creator>Šimková Marie</dc:creator>
  <cp:lastModifiedBy>Šimková Marie</cp:lastModifiedBy>
  <cp:revision>56</cp:revision>
  <dcterms:created xsi:type="dcterms:W3CDTF">2011-09-08T19:28:43Z</dcterms:created>
  <dcterms:modified xsi:type="dcterms:W3CDTF">2012-07-08T05:50:38Z</dcterms:modified>
</cp:coreProperties>
</file>