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9" r:id="rId4"/>
    <p:sldId id="270" r:id="rId5"/>
    <p:sldId id="271" r:id="rId6"/>
    <p:sldId id="272" r:id="rId7"/>
    <p:sldId id="273" r:id="rId8"/>
    <p:sldId id="274" r:id="rId9"/>
    <p:sldId id="26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D43D6AC7-1022-497E-891C-434AAC038C23}">
          <p14:sldIdLst>
            <p14:sldId id="256"/>
          </p14:sldIdLst>
        </p14:section>
        <p14:section name="Oddíl bez názvu" id="{D3233160-52BF-43E2-830E-A969A8B6012A}">
          <p14:sldIdLst>
            <p14:sldId id="257"/>
            <p14:sldId id="269"/>
            <p14:sldId id="270"/>
            <p14:sldId id="271"/>
            <p14:sldId id="272"/>
            <p14:sldId id="273"/>
            <p14:sldId id="274"/>
            <p14:sldId id="26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4660"/>
  </p:normalViewPr>
  <p:slideViewPr>
    <p:cSldViewPr>
      <p:cViewPr>
        <p:scale>
          <a:sx n="110" d="100"/>
          <a:sy n="110" d="100"/>
        </p:scale>
        <p:origin x="12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DC2906-88C8-4D2F-B2D2-3F07141B4D85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E423E-FD0B-478B-922B-812AA44E4D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31661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0506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44194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3735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67019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8556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15933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06895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45771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08839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95542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53709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C323C6-24F6-4E56-8498-F1384526CFF2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2C675-866E-4C47-8AFA-C7262EABC4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18376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Autofit/>
          </a:bodyPr>
          <a:lstStyle/>
          <a:p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Základní škola a Mateřská škola, Chvalkovice, okres Náchod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 CZ.1.07/1.1.05/04.0031 „Rozvoj </a:t>
            </a:r>
            <a:r>
              <a:rPr lang="cs-CZ" sz="1600" b="1" dirty="0">
                <a:latin typeface="Times New Roman" pitchFamily="18" charset="0"/>
                <a:cs typeface="Times New Roman" pitchFamily="18" charset="0"/>
              </a:rPr>
              <a:t>interaktivních způsobů výuky ve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škole“ 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Mgr. Marie Šimková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VOZ6_02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endParaRPr lang="cs-CZ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40643" y="1934598"/>
            <a:ext cx="6400800" cy="936104"/>
          </a:xfrm>
        </p:spPr>
        <p:txBody>
          <a:bodyPr>
            <a:noAutofit/>
          </a:bodyPr>
          <a:lstStyle/>
          <a:p>
            <a:r>
              <a:rPr lang="cs-CZ" sz="6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VÁNOCE </a:t>
            </a:r>
            <a:r>
              <a:rPr lang="cs-CZ" sz="6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V </a:t>
            </a:r>
            <a:r>
              <a:rPr lang="cs-CZ" sz="6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CIZINĚ</a:t>
            </a:r>
            <a:endParaRPr lang="cs-CZ" sz="6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88906" y="5301208"/>
            <a:ext cx="3766185" cy="132778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4" name="Picture 2" descr="C:\Program Files\Microsoft Office\MEDIA\CAGCAT10\j0183290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2852936"/>
            <a:ext cx="2592288" cy="2641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citel\AppData\Local\Microsoft\Windows\Temporary Internet Files\Content.IE5\9DXUKH96\MC90041058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988840"/>
            <a:ext cx="2464051" cy="3446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46674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365103"/>
            <a:ext cx="381642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31640" y="492551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u="sng" dirty="0" smtClean="0">
                <a:latin typeface="Times New Roman" pitchFamily="18" charset="0"/>
                <a:cs typeface="Times New Roman" pitchFamily="18" charset="0"/>
              </a:rPr>
              <a:t>Vánoce v Norsku</a:t>
            </a:r>
            <a:endParaRPr lang="cs-CZ" b="1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1052736"/>
            <a:ext cx="7632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V Norsku jsou Vánoce nejdůležitějším svátkem roku. Domy jsou ozdobeny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 každém je minimálně jedna soška Juleniseho,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tedy toho, co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přináší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Norsku dětem dárky.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Julenis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je jakousi kombinací Santa Clause a norského skřítka Niseho. Skřítkové bydleli s lidmi na farmách a bděli nad tím, aby vše probíhalo tak, jak má.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Na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Štědrý večer se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Nisemu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do stodoly přinášela rýžová kaše. Pokud si udržíte Niseho přízeň, čeká vás hojnost a spokojenost v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životě.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07904" y="3068960"/>
            <a:ext cx="3744416" cy="3627848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452320" y="6453336"/>
            <a:ext cx="11521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Obr. 1.</a:t>
            </a:r>
            <a:endParaRPr lang="cs-CZ" sz="1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4460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971600" y="4293096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971600" y="476672"/>
            <a:ext cx="712879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Před práh domů se položí smrkové chvojí, které symbolizuje přírodu, </a:t>
            </a:r>
            <a:r>
              <a:rPr lang="cs-CZ" dirty="0" smtClean="0"/>
              <a:t>                      a </a:t>
            </a:r>
            <a:r>
              <a:rPr lang="cs-CZ" dirty="0"/>
              <a:t>před Štědrým dnem se za okno pověsí snop obilí. Místo řetězu mají Norové pověšené vánoční vlajky.</a:t>
            </a:r>
          </a:p>
          <a:p>
            <a:r>
              <a:rPr lang="cs-CZ" dirty="0"/>
              <a:t>Největší rozdíl je hlavně v kuchyni, kdy se k večeří podává většinou vepřové žebírko, klobásky, brambory přelité brusinkovou omáčkou, brusinky, sušené švestky a karbanátky. Ale i to se i kraj od kraje liší. A tak na </a:t>
            </a:r>
            <a:r>
              <a:rPr lang="cs-CZ" dirty="0" smtClean="0"/>
              <a:t>jihu                  </a:t>
            </a:r>
            <a:r>
              <a:rPr lang="cs-CZ" dirty="0"/>
              <a:t>a severu budete mít vařenou tresku, na západě jehněčí žebírka </a:t>
            </a:r>
            <a:r>
              <a:rPr lang="cs-CZ" dirty="0" smtClean="0"/>
              <a:t>                                     a </a:t>
            </a:r>
            <a:r>
              <a:rPr lang="cs-CZ" dirty="0"/>
              <a:t>na východě vepřové žebírko.</a:t>
            </a:r>
          </a:p>
          <a:p>
            <a:r>
              <a:rPr lang="cs-CZ" dirty="0"/>
              <a:t>Po večeři se rozbalují dárky, pak se celá rodina chytne za ruce a chodí okolo stromku za zpěvu koled.</a:t>
            </a:r>
          </a:p>
          <a:p>
            <a:r>
              <a:rPr lang="cs-CZ" dirty="0" smtClean="0"/>
              <a:t>Zajímavostí je, že </a:t>
            </a:r>
            <a:r>
              <a:rPr lang="cs-CZ" dirty="0"/>
              <a:t>na Štědrý den promítají v televizi pohádku Tři oříšky </a:t>
            </a:r>
            <a:r>
              <a:rPr lang="cs-CZ" dirty="0" smtClean="0"/>
              <a:t>                  pro </a:t>
            </a:r>
            <a:r>
              <a:rPr lang="cs-CZ" dirty="0" smtClean="0"/>
              <a:t>P</a:t>
            </a:r>
            <a:r>
              <a:rPr lang="cs-CZ" dirty="0" smtClean="0"/>
              <a:t>opelku</a:t>
            </a:r>
            <a:r>
              <a:rPr lang="cs-CZ" dirty="0"/>
              <a:t>.</a:t>
            </a:r>
          </a:p>
          <a:p>
            <a:r>
              <a:rPr lang="cs-CZ" dirty="0"/>
              <a:t>Také se skřítkovi </a:t>
            </a:r>
            <a:r>
              <a:rPr lang="cs-CZ" dirty="0" err="1"/>
              <a:t>Nisemu</a:t>
            </a:r>
            <a:r>
              <a:rPr lang="cs-CZ" dirty="0"/>
              <a:t> vaří rýžová kaše, přelitá ovocným sirupem </a:t>
            </a:r>
            <a:r>
              <a:rPr lang="cs-CZ" dirty="0" smtClean="0"/>
              <a:t>                        a </a:t>
            </a:r>
            <a:r>
              <a:rPr lang="cs-CZ" dirty="0"/>
              <a:t>se šlehačkou. Občas je v některé ukrytá mandle a nálezce je </a:t>
            </a:r>
            <a:r>
              <a:rPr lang="cs-CZ" dirty="0" smtClean="0"/>
              <a:t>odměněn </a:t>
            </a:r>
            <a:r>
              <a:rPr lang="cs-CZ" dirty="0"/>
              <a:t>marcipánem nebo chutnou norskou čokoládou. Ale právě s touto kaší je nutné se rozdělit se skřítkem.</a:t>
            </a:r>
          </a:p>
          <a:p>
            <a:endParaRPr lang="cs-CZ" dirty="0"/>
          </a:p>
        </p:txBody>
      </p:sp>
      <p:pic>
        <p:nvPicPr>
          <p:cNvPr id="3075" name="Picture 3" descr="C:\Users\ucitel\AppData\Local\Microsoft\Windows\Temporary Internet Files\Content.IE5\0EE9Q0S5\MM900178271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644321"/>
            <a:ext cx="2448272" cy="1816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79740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340768"/>
            <a:ext cx="770485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Jak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víte,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USA je silně věřící země, a to opravdu hodně. I když jsou tam samozřejmě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vyznavači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jiných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náboženství,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pořád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křesťanství silně převládá. Proto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jsou Vánoce společně s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Dnem díkůvzdání největší událostí v roce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...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Američané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nešetří vánoční výzdobou. Někdy je to vkusné a decentní, ale občas to nemá daleko ke kýči. Ale to už je otázka vkusu.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tak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domy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svítí, Santa sedí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na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komíně a u dveří čekají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zaparkovaní sobi.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23534" y="458448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u="sng" dirty="0" smtClean="0">
                <a:latin typeface="Times New Roman" pitchFamily="18" charset="0"/>
                <a:cs typeface="Times New Roman" pitchFamily="18" charset="0"/>
              </a:rPr>
              <a:t>Vánoce v USA</a:t>
            </a:r>
            <a:endParaRPr lang="cs-CZ" b="1" i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citel\AppData\Local\Microsoft\Windows\Temporary Internet Files\Content.IE5\D06YON2V\MP90044640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356992"/>
            <a:ext cx="4790306" cy="3076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citel\AppData\Local\Microsoft\Windows\Temporary Internet Files\Content.IE5\T7CTJ99N\MP90039957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65814" y="116632"/>
            <a:ext cx="145425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9552" y="3649092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 jakého řádu savců patří sobi?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3861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260648"/>
            <a:ext cx="79208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Štědrovečerní večeří je krocan (nebo kachna či husa) s brusinkovou omáčkou (můžu jen doporučit). Dezertů je většinou více, např. biskupský chlebíček, dýňový koláč, ovocný pudink polívaný brandy, koláčky nadívané kandovaným ovocem a mnoho dalších.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Dárky se rozbalují až druhý den ráno. Děti na schodech nebo u krbu nechávají mléko a sušenky pro Santu. Dárky tedy nosí Santa Clause.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V televizi se samozřejmě pouštějí pohádky, zpívají se koledy. Děti si hrají venku, staví se sněhuláci, chodí se krmit kachny k rybníkům a prochází se zasněženou krajinou. Prostě radovánky vánočních dní, tak jako po celém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světě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dirty="0"/>
          </a:p>
        </p:txBody>
      </p:sp>
      <p:pic>
        <p:nvPicPr>
          <p:cNvPr id="2051" name="Picture 3" descr="C:\Users\ucitel\AppData\Local\Microsoft\Windows\Temporary Internet Files\Content.IE5\590SA2B1\MP90040927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026149"/>
            <a:ext cx="4378271" cy="3499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1752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76672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u="sng" dirty="0" smtClean="0">
                <a:latin typeface="Times New Roman" pitchFamily="18" charset="0"/>
                <a:cs typeface="Times New Roman" pitchFamily="18" charset="0"/>
              </a:rPr>
              <a:t>Vánoce ve Francii</a:t>
            </a:r>
            <a:endParaRPr lang="cs-CZ" b="1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196752"/>
            <a:ext cx="813690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Vánoce také začínají 4 adventními nedělemi, které končí 24. prosince neboli Štědrým večerem. V domech jsou již přichystány adventní kalendáře z papíru, kde je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24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okének. U nás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známé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čokoládová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překvapení v nich ale nehledejte. V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těchto okénkách se nalézají věty z evangelií.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Všechny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domy jsou osvícené, věnce na dveřích, ozdobené stromečky,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girlandy atd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Vánočním stromkem je většinou jedle, pod kterou se také ukládají dárky,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stejně jak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to známe u nás.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Štědrý večer se jí sváteční vánoční krůta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vánoční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poleno, což je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dezert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polévaný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čokoládou ve tvaru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polínka.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Ne nadarmo se říká, že Vánoce jsou ve Francii hlavně svátkem jídla. Jsou to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přeci kulinářští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mistři.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Pak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se rozbalují dárky, které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zde ale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nenosí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Ježíšek, nýbrž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Otec Vánoc - Pere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Noël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- starý vousatý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muž. Děti mu píší dopisy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svými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 přáními.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má létající saně tažené soby. Ovšem nepleťte si ho s červeným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Santou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Podobu pravého francouzského Otce Vánoce asi těžko dohledáme, ale předpokládáme, že je to jako s Ježíškem. To ta magická nepopsatelnost je jeho kouzlem... </a:t>
            </a:r>
          </a:p>
        </p:txBody>
      </p:sp>
      <p:pic>
        <p:nvPicPr>
          <p:cNvPr id="4098" name="Picture 2" descr="C:\Users\ucitel\AppData\Local\Microsoft\Windows\Temporary Internet Files\Content.IE5\0EE9Q0S5\MP90040081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229200"/>
            <a:ext cx="1957244" cy="1421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2750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476672"/>
            <a:ext cx="6624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u="sng" dirty="0" smtClean="0">
                <a:latin typeface="Times New Roman" pitchFamily="18" charset="0"/>
                <a:cs typeface="Times New Roman" pitchFamily="18" charset="0"/>
              </a:rPr>
              <a:t>Vánoce v Anglii</a:t>
            </a:r>
            <a:endParaRPr lang="cs-CZ" b="1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59532" y="980728"/>
            <a:ext cx="842493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V Anglii se Vánoce slaví již dlouho před samotným adventem. A to hlavně zpíváním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vánočních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koled, které zní všude. Ve škole, v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kostelech,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a dokonce i na ulicích. Skupinky koledníků chodí po městech a zpívají koledy.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Oficiálně Vánoce v Anglii začínají rozsvícením adventní jedle na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Trafalgar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square jedním ze členů královské rodiny. A pak už to začíná...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dveře si dávají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ozdobené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věnce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cesmíny a břečťanu a nad dveře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 pověsí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jmelí.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Peče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se cukroví, zdobí se stromeček a připravuje se oběd, který je hodně odlišný od té naší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štědrovečerní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večeře a podává se až na Boží hod. Jako předkrm podávají hrachovou polévku a šunku. Hlavním chodem je krocan s kaštanovou nádivkou a jako příloha opečené brambory, dušená mrkev a hrášek. Na stole je dostatek ovoce a anglický švestkový pudink (nemusím připomínat, že to s naším pudinkem nemá nic společného) Stůl je bohatě prostřen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5123" name="Picture 3" descr="C:\Users\ucitel\AppData\Local\Microsoft\Windows\Temporary Internet Files\Content.IE5\5R2M4TN6\MC90041053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5891" y="4149080"/>
            <a:ext cx="2306509" cy="2436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55576" y="4869160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Umíš zazpívat nějakou anglickou koledu? 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1674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404664"/>
            <a:ext cx="784887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Dárky nenosí Ježíšek, ale </a:t>
            </a:r>
            <a:r>
              <a:rPr lang="cs-CZ" dirty="0" err="1"/>
              <a:t>Father</a:t>
            </a:r>
            <a:r>
              <a:rPr lang="cs-CZ" dirty="0"/>
              <a:t> </a:t>
            </a:r>
            <a:r>
              <a:rPr lang="cs-CZ" dirty="0" err="1"/>
              <a:t>Christmas</a:t>
            </a:r>
            <a:r>
              <a:rPr lang="cs-CZ" dirty="0"/>
              <a:t> (Otec Vánoc). Děti píšou Otci Vánoc přáníčka, která vhazují do krbu. Pokud přání shoří, musí si dítě napsat nové. Jedině komínem od krbu mohou přáníčka vzlétnout a dostat se až na Severní pól, kde si jejich vánoční přání "přečtou". Děti na Štědrý den věší na krb červené punčochy nebo prázdné povlaky od polštářů zavěšují na rohy postelí. </a:t>
            </a:r>
            <a:r>
              <a:rPr lang="cs-CZ" dirty="0" err="1"/>
              <a:t>Father</a:t>
            </a:r>
            <a:r>
              <a:rPr lang="cs-CZ" dirty="0"/>
              <a:t> </a:t>
            </a:r>
            <a:r>
              <a:rPr lang="cs-CZ" dirty="0" err="1"/>
              <a:t>Christmas</a:t>
            </a:r>
            <a:r>
              <a:rPr lang="cs-CZ" dirty="0"/>
              <a:t> nosí dlouhý </a:t>
            </a:r>
            <a:r>
              <a:rPr lang="cs-CZ" dirty="0" smtClean="0"/>
              <a:t>červeno-zelený oblek</a:t>
            </a:r>
            <a:r>
              <a:rPr lang="cs-CZ" dirty="0"/>
              <a:t>. V noci chodí dům od domu, spouští se komínem </a:t>
            </a:r>
            <a:r>
              <a:rPr lang="cs-CZ" dirty="0" smtClean="0"/>
              <a:t>               do </a:t>
            </a:r>
            <a:r>
              <a:rPr lang="cs-CZ" dirty="0"/>
              <a:t>krbů a rozděluje dárky do punčoch. Ráno se děti probouzejí a doufají, že právě ta jejich punčocha bude plná dárků. Rodina společně dárky rozbalí a pak všichni připravují slavnostní </a:t>
            </a:r>
            <a:r>
              <a:rPr lang="cs-CZ" dirty="0" smtClean="0"/>
              <a:t>hostinu, o které jsem si již říkali výše.</a:t>
            </a:r>
          </a:p>
          <a:p>
            <a:r>
              <a:rPr lang="cs-CZ" dirty="0"/>
              <a:t>Na druhý svátek vánoční, který </a:t>
            </a:r>
            <a:r>
              <a:rPr lang="cs-CZ" dirty="0" smtClean="0"/>
              <a:t>u nás známe </a:t>
            </a:r>
            <a:r>
              <a:rPr lang="cs-CZ" dirty="0"/>
              <a:t>jako svátek sv. Štěpána (Boxing </a:t>
            </a:r>
            <a:r>
              <a:rPr lang="cs-CZ" dirty="0" err="1"/>
              <a:t>Day</a:t>
            </a:r>
            <a:r>
              <a:rPr lang="cs-CZ" dirty="0"/>
              <a:t>) se chodí na návštěvu k příbuzným a bývají obdarováváni i listonoši, uklízečky či hospodyně. Zkrátka lidé, kteří po celý rok rodině nějakou službou zpříjemňovali život.</a:t>
            </a:r>
            <a:br>
              <a:rPr lang="cs-CZ" dirty="0"/>
            </a:br>
            <a:r>
              <a:rPr lang="cs-CZ" dirty="0" smtClean="0"/>
              <a:t>Důležité </a:t>
            </a:r>
            <a:r>
              <a:rPr lang="cs-CZ" dirty="0"/>
              <a:t>je také zmínit vánoční </a:t>
            </a:r>
            <a:r>
              <a:rPr lang="cs-CZ" dirty="0" smtClean="0"/>
              <a:t>pohlednice. </a:t>
            </a:r>
            <a:r>
              <a:rPr lang="cs-CZ" dirty="0"/>
              <a:t>V Anglii si lidé posílají vánoční pohlednice více než kdekoliv jinde na světě. Tuto tradici rozšířil na konci třicátých let 19. století Angličan John </a:t>
            </a:r>
            <a:r>
              <a:rPr lang="cs-CZ" dirty="0" err="1"/>
              <a:t>Calcott</a:t>
            </a:r>
            <a:r>
              <a:rPr lang="cs-CZ" dirty="0"/>
              <a:t> </a:t>
            </a:r>
            <a:r>
              <a:rPr lang="cs-CZ" dirty="0" err="1"/>
              <a:t>Horsley</a:t>
            </a:r>
            <a:r>
              <a:rPr lang="cs-CZ" dirty="0"/>
              <a:t>. Začal sériově vyrábět </a:t>
            </a:r>
            <a:r>
              <a:rPr lang="cs-CZ" dirty="0" smtClean="0"/>
              <a:t>pohlednice                     </a:t>
            </a:r>
            <a:r>
              <a:rPr lang="cs-CZ" dirty="0"/>
              <a:t>s vyobrazeními svátečních </a:t>
            </a:r>
            <a:r>
              <a:rPr lang="cs-CZ" dirty="0" smtClean="0"/>
              <a:t>motivů</a:t>
            </a:r>
            <a:r>
              <a:rPr lang="cs-CZ" dirty="0"/>
              <a:t>, které měly předepsaný pozdrav a přání.</a:t>
            </a:r>
          </a:p>
          <a:p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endParaRPr lang="cs-CZ" dirty="0"/>
          </a:p>
        </p:txBody>
      </p:sp>
      <p:pic>
        <p:nvPicPr>
          <p:cNvPr id="6146" name="Picture 2" descr="C:\Users\ucitel\AppData\Local\Microsoft\Windows\Temporary Internet Files\Content.IE5\D06YON2V\MP90044026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5229200"/>
            <a:ext cx="3164396" cy="1533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citel\AppData\Local\Microsoft\Windows\Temporary Internet Files\Content.IE5\590SA2B1\MC90034513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17008" y="5136623"/>
            <a:ext cx="1520852" cy="1626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8736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844824"/>
            <a:ext cx="66967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Obr.1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.: </a:t>
            </a:r>
            <a:r>
              <a:rPr lang="en-US" sz="1200" i="1" dirty="0"/>
              <a:t>Wikipedia</a:t>
            </a:r>
            <a:r>
              <a:rPr lang="en-US" sz="1200" dirty="0"/>
              <a:t>: </a:t>
            </a:r>
            <a:r>
              <a:rPr lang="en-US" sz="1200" i="1" dirty="0"/>
              <a:t>the free encyclopedia</a:t>
            </a:r>
            <a:r>
              <a:rPr lang="en-US" sz="1200" dirty="0"/>
              <a:t> [online]. San Francisco (CA): Wikimedia Foundation, 2001- [cit. 2012-08-20]. </a:t>
            </a:r>
            <a:r>
              <a:rPr lang="en-US" sz="1200" dirty="0" err="1"/>
              <a:t>Dostupné</a:t>
            </a:r>
            <a:r>
              <a:rPr lang="en-US" sz="1200" dirty="0"/>
              <a:t> z: http://</a:t>
            </a:r>
            <a:r>
              <a:rPr lang="en-US" sz="1200" dirty="0" smtClean="0"/>
              <a:t>upload.wikimedia.org/wikipedia/commons/e/e0/Men_hur_kommer_man_in_i_berget%2C_fr%C3%A5gade_tomtepojken.jpg</a:t>
            </a:r>
            <a:endParaRPr lang="cs-CZ" sz="1200" dirty="0" smtClean="0"/>
          </a:p>
          <a:p>
            <a:pPr algn="just"/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Ostatní obrázky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www.office.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476672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476672"/>
            <a:ext cx="806489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u="sng" dirty="0" smtClean="0"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Prezentace </a:t>
            </a:r>
            <a:r>
              <a:rPr lang="cs-CZ" sz="1400" i="1" dirty="0">
                <a:latin typeface="Times New Roman" pitchFamily="18" charset="0"/>
                <a:cs typeface="Times New Roman" pitchFamily="18" charset="0"/>
              </a:rPr>
              <a:t>slouží jako textový a obrazový materiál k výuce kapitoly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Vánoce v cizích zemích. </a:t>
            </a:r>
            <a:r>
              <a:rPr lang="cs-CZ" sz="1400" i="1" dirty="0">
                <a:latin typeface="Times New Roman" pitchFamily="18" charset="0"/>
                <a:cs typeface="Times New Roman" pitchFamily="18" charset="0"/>
              </a:rPr>
              <a:t>Je doplněna o interaktivní prvky umožňující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snadnější a záživnější zapamatování učiva.</a:t>
            </a:r>
            <a:endParaRPr lang="cs-CZ" sz="1400" i="1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3175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</TotalTime>
  <Words>1095</Words>
  <Application>Microsoft Office PowerPoint</Application>
  <PresentationFormat>Předvádění na obrazovce (4:3)</PresentationFormat>
  <Paragraphs>37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 Základní škola a Mateřská škola, Chvalkovice, okres Náchod  CZ.1.07/1.1.05/04.0031 „Rozvoj interaktivních způsobů výuky ve škole“  Mgr. Marie Šimková VOZ6_02 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VY_52_INOVACE_BOTANIKA09 Základní škola a Mateřská škola, Chvalkovice, okres Náchod cz. 1.07/1.4.00/21.0225 „Blíže k přírodním vědám“ Mgr. Marie Šimková</dc:title>
  <dc:creator>Šimková Marie</dc:creator>
  <cp:lastModifiedBy>Dum</cp:lastModifiedBy>
  <cp:revision>67</cp:revision>
  <dcterms:created xsi:type="dcterms:W3CDTF">2011-09-08T19:28:43Z</dcterms:created>
  <dcterms:modified xsi:type="dcterms:W3CDTF">2012-10-23T19:34:43Z</dcterms:modified>
</cp:coreProperties>
</file>