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3526FD-D314-4ACB-A544-6258EF7BC1DA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0A036805-3A28-4CE0-AEA2-9B0069096A3E}">
      <dgm:prSet phldrT="[Text]"/>
      <dgm:spPr>
        <a:solidFill>
          <a:schemeClr val="bg1"/>
        </a:solidFill>
      </dgm:spPr>
      <dgm:t>
        <a:bodyPr/>
        <a:lstStyle/>
        <a:p>
          <a:r>
            <a:rPr lang="cs-CZ" smtClean="0"/>
            <a:t>bílá</a:t>
          </a:r>
          <a:endParaRPr lang="cs-CZ"/>
        </a:p>
      </dgm:t>
    </dgm:pt>
    <dgm:pt modelId="{D73D73CC-0C7B-4381-93F6-B53512B0C357}" type="parTrans" cxnId="{B5AA08B8-F215-40B8-89FC-041BD507527E}">
      <dgm:prSet/>
      <dgm:spPr/>
      <dgm:t>
        <a:bodyPr/>
        <a:lstStyle/>
        <a:p>
          <a:endParaRPr lang="cs-CZ"/>
        </a:p>
      </dgm:t>
    </dgm:pt>
    <dgm:pt modelId="{523E3217-6672-437E-BAB9-229E4906571D}" type="sibTrans" cxnId="{B5AA08B8-F215-40B8-89FC-041BD507527E}">
      <dgm:prSet/>
      <dgm:spPr/>
      <dgm:t>
        <a:bodyPr/>
        <a:lstStyle/>
        <a:p>
          <a:endParaRPr lang="cs-CZ"/>
        </a:p>
      </dgm:t>
    </dgm:pt>
    <dgm:pt modelId="{280296B3-9F10-439D-9AEA-0C946E178F06}">
      <dgm:prSet phldrT="[Text]"/>
      <dgm:spPr>
        <a:solidFill>
          <a:schemeClr val="tx1">
            <a:alpha val="50000"/>
          </a:schemeClr>
        </a:solidFill>
      </dgm:spPr>
      <dgm:t>
        <a:bodyPr/>
        <a:lstStyle/>
        <a:p>
          <a:r>
            <a:rPr lang="cs-CZ" smtClean="0"/>
            <a:t>černá</a:t>
          </a:r>
          <a:endParaRPr lang="cs-CZ"/>
        </a:p>
      </dgm:t>
    </dgm:pt>
    <dgm:pt modelId="{5E02A6E8-C629-4227-80B4-260B9AD00B6F}" type="parTrans" cxnId="{55D5F119-6A99-4761-A483-210D50F3A0EA}">
      <dgm:prSet/>
      <dgm:spPr/>
      <dgm:t>
        <a:bodyPr/>
        <a:lstStyle/>
        <a:p>
          <a:endParaRPr lang="cs-CZ"/>
        </a:p>
      </dgm:t>
    </dgm:pt>
    <dgm:pt modelId="{398399BD-E631-4178-8D94-794DD349E2D8}" type="sibTrans" cxnId="{55D5F119-6A99-4761-A483-210D50F3A0EA}">
      <dgm:prSet/>
      <dgm:spPr/>
      <dgm:t>
        <a:bodyPr/>
        <a:lstStyle/>
        <a:p>
          <a:endParaRPr lang="cs-CZ"/>
        </a:p>
      </dgm:t>
    </dgm:pt>
    <dgm:pt modelId="{07610E6E-5458-4B98-BD02-3B19BDEC6E26}">
      <dgm:prSet phldrT="[Text]"/>
      <dgm:spPr>
        <a:solidFill>
          <a:srgbClr val="FFFF00">
            <a:alpha val="49804"/>
          </a:srgbClr>
        </a:solidFill>
      </dgm:spPr>
      <dgm:t>
        <a:bodyPr/>
        <a:lstStyle/>
        <a:p>
          <a:r>
            <a:rPr lang="cs-CZ" smtClean="0"/>
            <a:t>žlutá</a:t>
          </a:r>
          <a:endParaRPr lang="cs-CZ"/>
        </a:p>
      </dgm:t>
    </dgm:pt>
    <dgm:pt modelId="{1F1E32FE-578E-42BA-8791-A696716348ED}" type="parTrans" cxnId="{1BFC3770-6762-4D7C-BA5E-90E7139E5093}">
      <dgm:prSet/>
      <dgm:spPr/>
      <dgm:t>
        <a:bodyPr/>
        <a:lstStyle/>
        <a:p>
          <a:endParaRPr lang="cs-CZ"/>
        </a:p>
      </dgm:t>
    </dgm:pt>
    <dgm:pt modelId="{9F7FCE1E-D2ED-4E1C-837C-AA5B9D3B3A95}" type="sibTrans" cxnId="{1BFC3770-6762-4D7C-BA5E-90E7139E5093}">
      <dgm:prSet/>
      <dgm:spPr/>
      <dgm:t>
        <a:bodyPr/>
        <a:lstStyle/>
        <a:p>
          <a:endParaRPr lang="cs-CZ"/>
        </a:p>
      </dgm:t>
    </dgm:pt>
    <dgm:pt modelId="{7BA5C307-EAA6-44C9-9976-1F48E7CA5B43}" type="pres">
      <dgm:prSet presAssocID="{9D3526FD-D314-4ACB-A544-6258EF7BC1DA}" presName="compositeShape" presStyleCnt="0">
        <dgm:presLayoutVars>
          <dgm:chMax val="7"/>
          <dgm:dir/>
          <dgm:resizeHandles val="exact"/>
        </dgm:presLayoutVars>
      </dgm:prSet>
      <dgm:spPr/>
    </dgm:pt>
    <dgm:pt modelId="{8D2B9361-819C-4FB5-A5DF-4520D9B54C0D}" type="pres">
      <dgm:prSet presAssocID="{0A036805-3A28-4CE0-AEA2-9B0069096A3E}" presName="circ1" presStyleLbl="vennNode1" presStyleIdx="0" presStyleCnt="3"/>
      <dgm:spPr/>
      <dgm:t>
        <a:bodyPr/>
        <a:lstStyle/>
        <a:p>
          <a:endParaRPr lang="cs-CZ"/>
        </a:p>
      </dgm:t>
    </dgm:pt>
    <dgm:pt modelId="{EFA846B1-AAB6-41FC-A2AF-FD4610CED1CF}" type="pres">
      <dgm:prSet presAssocID="{0A036805-3A28-4CE0-AEA2-9B0069096A3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0C7609-F65F-4CBA-9237-672DF3D729CC}" type="pres">
      <dgm:prSet presAssocID="{280296B3-9F10-439D-9AEA-0C946E178F06}" presName="circ2" presStyleLbl="vennNode1" presStyleIdx="1" presStyleCnt="3"/>
      <dgm:spPr/>
      <dgm:t>
        <a:bodyPr/>
        <a:lstStyle/>
        <a:p>
          <a:endParaRPr lang="cs-CZ"/>
        </a:p>
      </dgm:t>
    </dgm:pt>
    <dgm:pt modelId="{1A744172-F6A4-421B-8BB6-24D03231C964}" type="pres">
      <dgm:prSet presAssocID="{280296B3-9F10-439D-9AEA-0C946E178F0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3CC2EE-BD8B-41FC-8197-59311CFA9DF1}" type="pres">
      <dgm:prSet presAssocID="{07610E6E-5458-4B98-BD02-3B19BDEC6E26}" presName="circ3" presStyleLbl="vennNode1" presStyleIdx="2" presStyleCnt="3"/>
      <dgm:spPr/>
      <dgm:t>
        <a:bodyPr/>
        <a:lstStyle/>
        <a:p>
          <a:endParaRPr lang="cs-CZ"/>
        </a:p>
      </dgm:t>
    </dgm:pt>
    <dgm:pt modelId="{CAF58310-C3C0-4226-938F-89F7A4D2137A}" type="pres">
      <dgm:prSet presAssocID="{07610E6E-5458-4B98-BD02-3B19BDEC6E2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3E53D7-F477-46A2-A9CB-9288B4A4EE97}" type="presOf" srcId="{07610E6E-5458-4B98-BD02-3B19BDEC6E26}" destId="{0F3CC2EE-BD8B-41FC-8197-59311CFA9DF1}" srcOrd="0" destOrd="0" presId="urn:microsoft.com/office/officeart/2005/8/layout/venn1"/>
    <dgm:cxn modelId="{1BFC3770-6762-4D7C-BA5E-90E7139E5093}" srcId="{9D3526FD-D314-4ACB-A544-6258EF7BC1DA}" destId="{07610E6E-5458-4B98-BD02-3B19BDEC6E26}" srcOrd="2" destOrd="0" parTransId="{1F1E32FE-578E-42BA-8791-A696716348ED}" sibTransId="{9F7FCE1E-D2ED-4E1C-837C-AA5B9D3B3A95}"/>
    <dgm:cxn modelId="{B5AA08B8-F215-40B8-89FC-041BD507527E}" srcId="{9D3526FD-D314-4ACB-A544-6258EF7BC1DA}" destId="{0A036805-3A28-4CE0-AEA2-9B0069096A3E}" srcOrd="0" destOrd="0" parTransId="{D73D73CC-0C7B-4381-93F6-B53512B0C357}" sibTransId="{523E3217-6672-437E-BAB9-229E4906571D}"/>
    <dgm:cxn modelId="{9E9DD11F-6CEA-4176-A9FF-BCEF9641F5D9}" type="presOf" srcId="{07610E6E-5458-4B98-BD02-3B19BDEC6E26}" destId="{CAF58310-C3C0-4226-938F-89F7A4D2137A}" srcOrd="1" destOrd="0" presId="urn:microsoft.com/office/officeart/2005/8/layout/venn1"/>
    <dgm:cxn modelId="{73789B29-F4D1-4C6D-B993-4591A2561F91}" type="presOf" srcId="{280296B3-9F10-439D-9AEA-0C946E178F06}" destId="{1A744172-F6A4-421B-8BB6-24D03231C964}" srcOrd="1" destOrd="0" presId="urn:microsoft.com/office/officeart/2005/8/layout/venn1"/>
    <dgm:cxn modelId="{55D5F119-6A99-4761-A483-210D50F3A0EA}" srcId="{9D3526FD-D314-4ACB-A544-6258EF7BC1DA}" destId="{280296B3-9F10-439D-9AEA-0C946E178F06}" srcOrd="1" destOrd="0" parTransId="{5E02A6E8-C629-4227-80B4-260B9AD00B6F}" sibTransId="{398399BD-E631-4178-8D94-794DD349E2D8}"/>
    <dgm:cxn modelId="{FAA84ECD-D7CC-4793-8264-6C56BF044BF3}" type="presOf" srcId="{0A036805-3A28-4CE0-AEA2-9B0069096A3E}" destId="{8D2B9361-819C-4FB5-A5DF-4520D9B54C0D}" srcOrd="0" destOrd="0" presId="urn:microsoft.com/office/officeart/2005/8/layout/venn1"/>
    <dgm:cxn modelId="{3C2370DE-450C-4974-A542-5826D6E2BBB7}" type="presOf" srcId="{280296B3-9F10-439D-9AEA-0C946E178F06}" destId="{0A0C7609-F65F-4CBA-9237-672DF3D729CC}" srcOrd="0" destOrd="0" presId="urn:microsoft.com/office/officeart/2005/8/layout/venn1"/>
    <dgm:cxn modelId="{B3213AAF-8BC9-402D-871B-AA5CA0C4B818}" type="presOf" srcId="{0A036805-3A28-4CE0-AEA2-9B0069096A3E}" destId="{EFA846B1-AAB6-41FC-A2AF-FD4610CED1CF}" srcOrd="1" destOrd="0" presId="urn:microsoft.com/office/officeart/2005/8/layout/venn1"/>
    <dgm:cxn modelId="{742A78BB-4EE8-4131-8A41-8670A6A03471}" type="presOf" srcId="{9D3526FD-D314-4ACB-A544-6258EF7BC1DA}" destId="{7BA5C307-EAA6-44C9-9976-1F48E7CA5B43}" srcOrd="0" destOrd="0" presId="urn:microsoft.com/office/officeart/2005/8/layout/venn1"/>
    <dgm:cxn modelId="{2AA23A60-BD2C-48FC-8C7D-2D44B0C85689}" type="presParOf" srcId="{7BA5C307-EAA6-44C9-9976-1F48E7CA5B43}" destId="{8D2B9361-819C-4FB5-A5DF-4520D9B54C0D}" srcOrd="0" destOrd="0" presId="urn:microsoft.com/office/officeart/2005/8/layout/venn1"/>
    <dgm:cxn modelId="{710A647A-630C-4A7E-BD54-00EF27F189E7}" type="presParOf" srcId="{7BA5C307-EAA6-44C9-9976-1F48E7CA5B43}" destId="{EFA846B1-AAB6-41FC-A2AF-FD4610CED1CF}" srcOrd="1" destOrd="0" presId="urn:microsoft.com/office/officeart/2005/8/layout/venn1"/>
    <dgm:cxn modelId="{3C177419-07AA-4B4F-ACCA-4103989B5E55}" type="presParOf" srcId="{7BA5C307-EAA6-44C9-9976-1F48E7CA5B43}" destId="{0A0C7609-F65F-4CBA-9237-672DF3D729CC}" srcOrd="2" destOrd="0" presId="urn:microsoft.com/office/officeart/2005/8/layout/venn1"/>
    <dgm:cxn modelId="{22D68934-671D-44F4-9393-C3FA759E7944}" type="presParOf" srcId="{7BA5C307-EAA6-44C9-9976-1F48E7CA5B43}" destId="{1A744172-F6A4-421B-8BB6-24D03231C964}" srcOrd="3" destOrd="0" presId="urn:microsoft.com/office/officeart/2005/8/layout/venn1"/>
    <dgm:cxn modelId="{2BDE2DA0-9690-47D2-A84C-E4EC2AA9E6E4}" type="presParOf" srcId="{7BA5C307-EAA6-44C9-9976-1F48E7CA5B43}" destId="{0F3CC2EE-BD8B-41FC-8197-59311CFA9DF1}" srcOrd="4" destOrd="0" presId="urn:microsoft.com/office/officeart/2005/8/layout/venn1"/>
    <dgm:cxn modelId="{0AA0557F-9A73-4DD4-BF3E-E5DF967BCE8B}" type="presParOf" srcId="{7BA5C307-EAA6-44C9-9976-1F48E7CA5B43}" destId="{CAF58310-C3C0-4226-938F-89F7A4D2137A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B9361-819C-4FB5-A5DF-4520D9B54C0D}">
      <dsp:nvSpPr>
        <dsp:cNvPr id="0" name=""/>
        <dsp:cNvSpPr/>
      </dsp:nvSpPr>
      <dsp:spPr>
        <a:xfrm>
          <a:off x="1828799" y="50799"/>
          <a:ext cx="2438400" cy="2438400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smtClean="0"/>
            <a:t>bílá</a:t>
          </a:r>
          <a:endParaRPr lang="cs-CZ" sz="5000" kern="1200"/>
        </a:p>
      </dsp:txBody>
      <dsp:txXfrm>
        <a:off x="2153920" y="477519"/>
        <a:ext cx="1788160" cy="1097280"/>
      </dsp:txXfrm>
    </dsp:sp>
    <dsp:sp modelId="{0A0C7609-F65F-4CBA-9237-672DF3D729CC}">
      <dsp:nvSpPr>
        <dsp:cNvPr id="0" name=""/>
        <dsp:cNvSpPr/>
      </dsp:nvSpPr>
      <dsp:spPr>
        <a:xfrm>
          <a:off x="2708656" y="1574800"/>
          <a:ext cx="2438400" cy="2438400"/>
        </a:xfrm>
        <a:prstGeom prst="ellipse">
          <a:avLst/>
        </a:prstGeom>
        <a:solidFill>
          <a:schemeClr val="tx1"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smtClean="0"/>
            <a:t>černá</a:t>
          </a:r>
          <a:endParaRPr lang="cs-CZ" sz="5000" kern="1200"/>
        </a:p>
      </dsp:txBody>
      <dsp:txXfrm>
        <a:off x="3454400" y="2204720"/>
        <a:ext cx="1463040" cy="1341120"/>
      </dsp:txXfrm>
    </dsp:sp>
    <dsp:sp modelId="{0F3CC2EE-BD8B-41FC-8197-59311CFA9DF1}">
      <dsp:nvSpPr>
        <dsp:cNvPr id="0" name=""/>
        <dsp:cNvSpPr/>
      </dsp:nvSpPr>
      <dsp:spPr>
        <a:xfrm>
          <a:off x="948943" y="1574800"/>
          <a:ext cx="2438400" cy="2438400"/>
        </a:xfrm>
        <a:prstGeom prst="ellipse">
          <a:avLst/>
        </a:prstGeom>
        <a:solidFill>
          <a:srgbClr val="FFFF00">
            <a:alpha val="49804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smtClean="0"/>
            <a:t>žlutá</a:t>
          </a:r>
          <a:endParaRPr lang="cs-CZ" sz="5000" kern="1200"/>
        </a:p>
      </dsp:txBody>
      <dsp:txXfrm>
        <a:off x="1178560" y="2204720"/>
        <a:ext cx="1463040" cy="1341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508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182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70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587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809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0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313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007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08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375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402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AE7213-E3CA-4E74-B63C-CD6310182319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ECF34-9A2C-44F2-A403-2466D15560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3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e/e8/Ati_woma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a/a7/Eva_Habermann.jpg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a/a6/Religion_distribution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wmf"/><Relationship Id="rId7" Type="http://schemas.openxmlformats.org/officeDocument/2006/relationships/image" Target="../media/image12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gif"/><Relationship Id="rId5" Type="http://schemas.openxmlformats.org/officeDocument/2006/relationships/hyperlink" Target="//upload.wikimedia.org/wikipedia/commons/e/e8/DharmaWheelGIF.gif" TargetMode="Externa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79089330"/>
              </p:ext>
            </p:extLst>
          </p:nvPr>
        </p:nvGraphicFramePr>
        <p:xfrm>
          <a:off x="214313" y="260648"/>
          <a:ext cx="8643938" cy="439248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321969"/>
                <a:gridCol w="4321969"/>
              </a:tblGrid>
              <a:tr h="2354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ZŠ a MŠ Verneřice</a:t>
                      </a:r>
                      <a:endParaRPr lang="cs-CZ" sz="12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Štěpánka Hrachovcová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VY_32_INOVACE_II.Z4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30. 7. </a:t>
                      </a:r>
                      <a:r>
                        <a:rPr lang="cs-CZ" sz="1200" dirty="0"/>
                        <a:t>2012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Člověk a příroda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Zeměpis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+mn-lt"/>
                          <a:ea typeface="+mn-ea"/>
                          <a:cs typeface="+mn-cs"/>
                        </a:rPr>
                        <a:t>Obyvatelstvo</a:t>
                      </a:r>
                      <a:r>
                        <a:rPr lang="cs-CZ" sz="1200" baseline="0" smtClean="0">
                          <a:latin typeface="+mn-lt"/>
                          <a:ea typeface="+mn-ea"/>
                          <a:cs typeface="+mn-cs"/>
                        </a:rPr>
                        <a:t> a sídla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13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9. </a:t>
                      </a:r>
                      <a:r>
                        <a:rPr lang="cs-CZ" sz="1200" dirty="0"/>
                        <a:t>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8041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Rasy,</a:t>
                      </a:r>
                      <a:r>
                        <a:rPr lang="cs-CZ" sz="1200" baseline="0" smtClean="0"/>
                        <a:t> národy, jazyky, náboženství.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Prezentace slouží k opakování a procvičení učiva , které se týká lidských</a:t>
                      </a:r>
                      <a:r>
                        <a:rPr lang="cs-CZ" sz="1200" baseline="0" smtClean="0"/>
                        <a:t> ras, světových jazyků a náboženství.</a:t>
                      </a:r>
                      <a:endParaRPr lang="cs-CZ" sz="120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127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/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/>
                        <a:t>Vhodné pro samostatnou i skupinovou práci.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2684">
                <a:tc gridSpan="2"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smtClean="0"/>
                        <a:t>Autorem materiálu a všech jeho částí, není-li uvedeno jinak, je Štěpánka Hrachovcová.</a:t>
                      </a:r>
                      <a:endParaRPr lang="cs-CZ" sz="1200" smtClean="0">
                        <a:latin typeface="+mn-lt"/>
                        <a:ea typeface="Times New Roman"/>
                        <a:cs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5661248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525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79928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smtClean="0">
                <a:solidFill>
                  <a:srgbClr val="002060"/>
                </a:solidFill>
              </a:rPr>
              <a:t>Rasy, národy, jazyky, náboženství</a:t>
            </a:r>
            <a:endParaRPr lang="cs-CZ" sz="80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93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4078" y="18864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002060"/>
                </a:solidFill>
              </a:rPr>
              <a:t>Podle tělesných znaků rozlišujeme lidské rasy na europoidní, mongoloidní, negroidní.</a:t>
            </a:r>
          </a:p>
          <a:p>
            <a:r>
              <a:rPr lang="cs-CZ" sz="2400" b="1" smtClean="0">
                <a:solidFill>
                  <a:srgbClr val="002060"/>
                </a:solidFill>
              </a:rPr>
              <a:t>Na obrázcích jsou lidé různých ras. Ke které rase patří?</a:t>
            </a:r>
            <a:endParaRPr lang="cs-CZ" sz="2400" b="1">
              <a:solidFill>
                <a:srgbClr val="002060"/>
              </a:solidFill>
            </a:endParaRPr>
          </a:p>
        </p:txBody>
      </p:sp>
      <p:pic>
        <p:nvPicPr>
          <p:cNvPr id="1026" name="Picture 2" descr="File:Ati woma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44" y="1628800"/>
            <a:ext cx="3000374" cy="270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6974" y="4437112"/>
            <a:ext cx="85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 č. 1</a:t>
            </a:r>
            <a:endParaRPr lang="cs-CZ" sz="1200"/>
          </a:p>
        </p:txBody>
      </p:sp>
      <p:pic>
        <p:nvPicPr>
          <p:cNvPr id="1028" name="Picture 4" descr="http://upload.wikimedia.org/wikipedia/commons/b/b3/Nguy%E1%BB%85n_Ti%E1%BA%BFn_Trung.jpg?uselang=c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38281"/>
            <a:ext cx="2160240" cy="2837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Eva Habermann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36291"/>
            <a:ext cx="2192102" cy="30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526560" y="4641956"/>
            <a:ext cx="85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 č. 3</a:t>
            </a:r>
            <a:endParaRPr lang="cs-CZ" sz="120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4634687"/>
            <a:ext cx="85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 č. 2</a:t>
            </a:r>
            <a:endParaRPr lang="cs-CZ" sz="1200"/>
          </a:p>
        </p:txBody>
      </p:sp>
      <p:sp>
        <p:nvSpPr>
          <p:cNvPr id="5" name="Veselý obličej 4"/>
          <p:cNvSpPr/>
          <p:nvPr/>
        </p:nvSpPr>
        <p:spPr>
          <a:xfrm>
            <a:off x="7825523" y="6045249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14111"/>
            <a:ext cx="115212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negroidní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4905954"/>
            <a:ext cx="151216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mongoloidní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46146" y="4759923"/>
            <a:ext cx="1362171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europoidní</a:t>
            </a:r>
            <a:endParaRPr lang="cs-CZ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188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002060"/>
                </a:solidFill>
              </a:rPr>
              <a:t>Ke které rase patří Indiáni a Eskymáci?</a:t>
            </a:r>
            <a:endParaRPr lang="cs-CZ" sz="2800" b="1">
              <a:solidFill>
                <a:srgbClr val="002060"/>
              </a:solidFill>
            </a:endParaRPr>
          </a:p>
        </p:txBody>
      </p:sp>
      <p:pic>
        <p:nvPicPr>
          <p:cNvPr id="2050" name="Picture 2" descr="C:\Users\hracst\AppData\Local\Microsoft\Windows\Temporary Internet Files\Content.IE5\8J3TFNNA\MC9000170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acst\AppData\Local\Microsoft\Windows\Temporary Internet Files\Content.IE5\IW02TTHD\MC900355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755" y="4076419"/>
            <a:ext cx="1375258" cy="1896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eselý obličej 4"/>
          <p:cNvSpPr/>
          <p:nvPr/>
        </p:nvSpPr>
        <p:spPr>
          <a:xfrm>
            <a:off x="7839844" y="6093296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4905954"/>
            <a:ext cx="151216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mongoloidní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2483719"/>
            <a:ext cx="1512168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mongoloidní</a:t>
            </a:r>
            <a:endParaRPr lang="cs-CZ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244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3445314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Přímá spojnice se šipkou 3"/>
          <p:cNvCxnSpPr/>
          <p:nvPr/>
        </p:nvCxnSpPr>
        <p:spPr>
          <a:xfrm flipV="1">
            <a:off x="5220072" y="1772816"/>
            <a:ext cx="2232248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1475656" y="2060848"/>
            <a:ext cx="2376264" cy="1296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572000" y="4797152"/>
            <a:ext cx="504056" cy="13681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511660" y="332656"/>
            <a:ext cx="6120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mtClean="0">
                <a:solidFill>
                  <a:srgbClr val="002060"/>
                </a:solidFill>
              </a:rPr>
              <a:t>Míšenci</a:t>
            </a:r>
            <a:endParaRPr lang="cs-CZ" sz="4400" b="1">
              <a:solidFill>
                <a:srgbClr val="00206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7924176" y="5957341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268760"/>
            <a:ext cx="1080120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C00000"/>
                </a:solidFill>
              </a:rPr>
              <a:t>mestic</a:t>
            </a:r>
            <a:endParaRPr lang="cs-CZ" sz="240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919663"/>
            <a:ext cx="1116124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C00000"/>
                </a:solidFill>
              </a:rPr>
              <a:t>zambo</a:t>
            </a:r>
            <a:endParaRPr lang="cs-CZ" sz="240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87921" y="1190327"/>
            <a:ext cx="1072511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C00000"/>
                </a:solidFill>
              </a:rPr>
              <a:t>mulat</a:t>
            </a:r>
            <a:endParaRPr lang="cs-CZ" sz="24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07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2265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smtClean="0">
                <a:solidFill>
                  <a:srgbClr val="002060"/>
                </a:solidFill>
              </a:rPr>
              <a:t>Doplň podle mapy lidských ras v atlase:</a:t>
            </a:r>
            <a:endParaRPr lang="cs-CZ" sz="3200" b="1">
              <a:solidFill>
                <a:srgbClr val="00206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615184"/>
              </p:ext>
            </p:extLst>
          </p:nvPr>
        </p:nvGraphicFramePr>
        <p:xfrm>
          <a:off x="683568" y="1268760"/>
          <a:ext cx="6624736" cy="417646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48727"/>
                <a:gridCol w="2376009"/>
              </a:tblGrid>
              <a:tr h="711898">
                <a:tc>
                  <a:txBody>
                    <a:bodyPr/>
                    <a:lstStyle/>
                    <a:p>
                      <a:r>
                        <a:rPr lang="cs-CZ" sz="2400" b="1" smtClean="0">
                          <a:solidFill>
                            <a:schemeClr val="tx1"/>
                          </a:solidFill>
                        </a:rPr>
                        <a:t>Hlavní rozšíření </a:t>
                      </a:r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/>
                        <a:t>rasa</a:t>
                      </a:r>
                      <a:endParaRPr lang="cs-CZ" sz="2400" b="1"/>
                    </a:p>
                  </a:txBody>
                  <a:tcPr/>
                </a:tc>
              </a:tr>
              <a:tr h="577428">
                <a:tc>
                  <a:txBody>
                    <a:bodyPr/>
                    <a:lstStyle/>
                    <a:p>
                      <a:r>
                        <a:rPr lang="cs-CZ" smtClean="0"/>
                        <a:t>Evropa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428">
                <a:tc>
                  <a:txBody>
                    <a:bodyPr/>
                    <a:lstStyle/>
                    <a:p>
                      <a:r>
                        <a:rPr lang="cs-CZ" smtClean="0"/>
                        <a:t>střed a jih Afriky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428">
                <a:tc>
                  <a:txBody>
                    <a:bodyPr/>
                    <a:lstStyle/>
                    <a:p>
                      <a:r>
                        <a:rPr lang="cs-CZ" smtClean="0"/>
                        <a:t>východ Asie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428">
                <a:tc>
                  <a:txBody>
                    <a:bodyPr/>
                    <a:lstStyle/>
                    <a:p>
                      <a:r>
                        <a:rPr lang="cs-CZ" smtClean="0"/>
                        <a:t>jih Severní Ameriky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428">
                <a:tc>
                  <a:txBody>
                    <a:bodyPr/>
                    <a:lstStyle/>
                    <a:p>
                      <a:r>
                        <a:rPr lang="cs-CZ" smtClean="0"/>
                        <a:t>jihovýchod Asie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428">
                <a:tc>
                  <a:txBody>
                    <a:bodyPr/>
                    <a:lstStyle/>
                    <a:p>
                      <a:r>
                        <a:rPr lang="cs-CZ" smtClean="0"/>
                        <a:t>jih Jižní Ameriky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Veselý obličej 3"/>
          <p:cNvSpPr/>
          <p:nvPr/>
        </p:nvSpPr>
        <p:spPr>
          <a:xfrm>
            <a:off x="8172400" y="6073824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015833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bílá</a:t>
            </a:r>
            <a:endParaRPr lang="cs-CZ" sz="280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2572060"/>
            <a:ext cx="13945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černá</a:t>
            </a:r>
            <a:endParaRPr lang="cs-CZ" sz="280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92572" y="3789040"/>
            <a:ext cx="112932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černá</a:t>
            </a:r>
            <a:endParaRPr lang="cs-CZ" sz="280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25721" y="486916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bílá</a:t>
            </a:r>
            <a:endParaRPr lang="cs-CZ" sz="280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92572" y="3144186"/>
            <a:ext cx="13945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žlutá</a:t>
            </a:r>
            <a:endParaRPr lang="cs-CZ" sz="280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08480" y="4345940"/>
            <a:ext cx="13945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žlutá</a:t>
            </a:r>
            <a:endParaRPr lang="cs-CZ" sz="2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460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002060"/>
                </a:solidFill>
              </a:rPr>
              <a:t>Do jakých skupin patří tyto jazyky:</a:t>
            </a:r>
          </a:p>
        </p:txBody>
      </p:sp>
      <p:sp>
        <p:nvSpPr>
          <p:cNvPr id="5" name="Ovál 4"/>
          <p:cNvSpPr/>
          <p:nvPr/>
        </p:nvSpPr>
        <p:spPr>
          <a:xfrm>
            <a:off x="539552" y="1628800"/>
            <a:ext cx="1728192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němčina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633517" y="1628800"/>
            <a:ext cx="1728192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angličtina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72200" y="2982353"/>
            <a:ext cx="1728192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polština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61728" y="3501008"/>
            <a:ext cx="1728192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čeština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796136" y="1340768"/>
            <a:ext cx="1872208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slovenština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04248" y="5208628"/>
            <a:ext cx="1728192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švédština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401741" y="4920596"/>
            <a:ext cx="1895578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maďarština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851920" y="3715009"/>
            <a:ext cx="1872208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italština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56437" y="5496660"/>
            <a:ext cx="2088232" cy="5760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francouzština</a:t>
            </a:r>
            <a:endParaRPr lang="cs-CZ">
              <a:solidFill>
                <a:srgbClr val="002060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8316416" y="6117774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3514" y="2204864"/>
            <a:ext cx="1624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germánský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2322249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germánský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79610" y="5888058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germánský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06439" y="2020198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slovanský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91303" y="5518726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ugrofinský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3514" y="4106407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slovanský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25039" y="4475739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románský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3633709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slovanský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47545" y="6147956"/>
            <a:ext cx="170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románský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4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Religion distribution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88302" y="1654367"/>
            <a:ext cx="8084098" cy="511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72400" y="6397826"/>
            <a:ext cx="85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 č. 4</a:t>
            </a:r>
            <a:endParaRPr lang="cs-CZ" sz="1200"/>
          </a:p>
        </p:txBody>
      </p:sp>
      <p:sp>
        <p:nvSpPr>
          <p:cNvPr id="2" name="Tlačítko akce: Nápověda 1">
            <a:hlinkClick r:id="" action="ppaction://noaction" highlightClick="1"/>
          </p:cNvPr>
          <p:cNvSpPr/>
          <p:nvPr/>
        </p:nvSpPr>
        <p:spPr>
          <a:xfrm>
            <a:off x="95082" y="4916756"/>
            <a:ext cx="1296144" cy="179963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84212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chemeClr val="tx2"/>
                </a:solidFill>
              </a:rPr>
              <a:t>Podle atlasu urči rozšíření těchto náboženství: křesťanství, islám, budhismus, judaismus, hinduismus </a:t>
            </a:r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5891158"/>
            <a:ext cx="27363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043608" y="3429000"/>
            <a:ext cx="2088232" cy="246215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148064" y="3789040"/>
            <a:ext cx="216024" cy="247145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699792" y="3573016"/>
            <a:ext cx="936104" cy="36004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724128" y="3573016"/>
            <a:ext cx="1512168" cy="18002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283968" y="2132856"/>
            <a:ext cx="2268252" cy="144016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eselý obličej 25"/>
          <p:cNvSpPr/>
          <p:nvPr/>
        </p:nvSpPr>
        <p:spPr>
          <a:xfrm>
            <a:off x="8240677" y="5514258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660232" y="1893611"/>
            <a:ext cx="1512168" cy="23924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judaismus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6741116" y="3813433"/>
            <a:ext cx="1512168" cy="23924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budhismus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608004" y="6260490"/>
            <a:ext cx="1512168" cy="23924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hinduismus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375756" y="5931978"/>
            <a:ext cx="1512168" cy="23924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křesťanství</a:t>
            </a:r>
            <a:endParaRPr lang="cs-CZ" sz="140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1763688" y="3309377"/>
            <a:ext cx="1512168" cy="239245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smtClean="0">
                <a:solidFill>
                  <a:schemeClr val="tx1"/>
                </a:solidFill>
              </a:rPr>
              <a:t>islám</a:t>
            </a:r>
            <a:endParaRPr lang="cs-CZ" sz="1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74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" grpId="0" animBg="1"/>
      <p:bldP spid="25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266" y="101823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chemeClr val="tx2"/>
                </a:solidFill>
              </a:rPr>
              <a:t>U jednotlivých úryvků určete, o kterém náboženství se zde píše:</a:t>
            </a:r>
            <a:endParaRPr lang="cs-CZ" sz="2400" b="1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637037"/>
            <a:ext cx="7488832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smtClean="0"/>
              <a:t>Toto náboženství je rozšířeno především v Jihovýchodní Asii. Uznává rovnost všech lidí, hlásá lásku mezi lidmi i ke všem živým tvorům. Vyznavači věří, že se po smrti převtělí do jiného člověka nebo živočicha. Jejich duše dosáhne stavu věčné blaženosti nazývané nirvána. Dosáhnout nirvány je možné dodržováním těchto zásad: nelhet, nekrást, nekonat zlo, neužívat alkohol, neoddávat se smyslovým požitkům.</a:t>
            </a:r>
            <a:endParaRPr lang="cs-CZ" sz="1600"/>
          </a:p>
        </p:txBody>
      </p:sp>
      <p:sp>
        <p:nvSpPr>
          <p:cNvPr id="4" name="TextovéPole 3"/>
          <p:cNvSpPr txBox="1"/>
          <p:nvPr/>
        </p:nvSpPr>
        <p:spPr>
          <a:xfrm>
            <a:off x="173266" y="2204864"/>
            <a:ext cx="8280920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smtClean="0"/>
              <a:t>Základem tohoto učení je rozdělení lidí do určitých skupin zvaných kasty:  </a:t>
            </a:r>
          </a:p>
          <a:p>
            <a:r>
              <a:rPr lang="cs-CZ" sz="1600" smtClean="0"/>
              <a:t>kněží, úředníci, řemeslníci, nejchudší vrstva</a:t>
            </a:r>
            <a:r>
              <a:rPr lang="cs-CZ" sz="1600"/>
              <a:t/>
            </a:r>
            <a:br>
              <a:rPr lang="cs-CZ" sz="1600"/>
            </a:br>
            <a:r>
              <a:rPr lang="cs-CZ" sz="1600" smtClean="0"/>
              <a:t>Nejnižší </a:t>
            </a:r>
            <a:r>
              <a:rPr lang="cs-CZ" sz="1600"/>
              <a:t>kastou lidé z vyšších kast opovrhovali. Hlavní je trojlístek bohů – nejvyšší Brahma, Višnu a Šiva. Jeden z hlavních obřadů </a:t>
            </a:r>
            <a:r>
              <a:rPr lang="cs-CZ" sz="1600" smtClean="0"/>
              <a:t>tohoto náboženství </a:t>
            </a:r>
            <a:r>
              <a:rPr lang="cs-CZ" sz="1600"/>
              <a:t>spočívá v koupání v posvátných </a:t>
            </a:r>
            <a:r>
              <a:rPr lang="cs-CZ" sz="1600" smtClean="0"/>
              <a:t>řekách ( např. Ganga ). Posvátné </a:t>
            </a:r>
            <a:r>
              <a:rPr lang="cs-CZ" sz="1600"/>
              <a:t>zvíře je kráva.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3717032"/>
            <a:ext cx="8202666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smtClean="0"/>
              <a:t>Podle legendy izraelský vůdce Mojžíš vytvořil první náboženství uctívající jediného boha zvaného Jahve. Příslušníci tohoto náboženství byli pro svoji víru často pronásledováni a vyháněni ze své země. Jejich učení vychází z bible ze Starého zákona.</a:t>
            </a:r>
          </a:p>
          <a:p>
            <a:r>
              <a:rPr lang="cs-CZ" sz="1600" smtClean="0"/>
              <a:t>Posvátné město je Jeruzalém. Bohoslužby se konají v synagogách. Kněží se nazývají rabíni.</a:t>
            </a:r>
            <a:endParaRPr lang="cs-CZ" sz="160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013176"/>
            <a:ext cx="8640960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smtClean="0"/>
              <a:t>Učení tohoto náboženství je obsaženo ve svaté knize -  koránu, který byl podle této </a:t>
            </a:r>
            <a:r>
              <a:rPr lang="cs-CZ" sz="1600" smtClean="0"/>
              <a:t>víry </a:t>
            </a:r>
            <a:r>
              <a:rPr lang="cs-CZ" sz="1600" smtClean="0"/>
              <a:t>seslán lidem prostřednictvím proroka Mohameda. Podle koránu je existence světa  i člověka zcela závislá na vůli Alláhově. Svatá města Mekka , Medina ( Saúdská Arábie) a Jeruzalém mají pro věřící velký význam.</a:t>
            </a:r>
          </a:p>
          <a:p>
            <a:r>
              <a:rPr lang="cs-CZ" sz="1600" smtClean="0"/>
              <a:t>Věřící musí dodržovat řadu zásad: např. nepožívat alkohol a vepřové maso, pravidelně se modlit, držet půst jeden měsíc v roce ( ramadán ), jednou za život navštívit Mekku ..atd.</a:t>
            </a:r>
            <a:endParaRPr lang="cs-CZ" sz="1600"/>
          </a:p>
        </p:txBody>
      </p:sp>
      <p:sp>
        <p:nvSpPr>
          <p:cNvPr id="9" name="Šipka doleva 8"/>
          <p:cNvSpPr/>
          <p:nvPr/>
        </p:nvSpPr>
        <p:spPr>
          <a:xfrm>
            <a:off x="7452320" y="988368"/>
            <a:ext cx="1440160" cy="64807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budhismus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7734106" y="2164904"/>
            <a:ext cx="1440160" cy="64807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hinduismus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7771928" y="4147782"/>
            <a:ext cx="1440160" cy="64807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judaismus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7308304" y="6012579"/>
            <a:ext cx="1440160" cy="64807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islám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8238162" y="327038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20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Users\hracst\AppData\Local\Microsoft\Windows\Temporary Internet Files\Content.IE5\HWIDC4XN\MC9001565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10626"/>
            <a:ext cx="1818742" cy="16614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racst\AppData\Local\Microsoft\Windows\Temporary Internet Files\Content.IE5\GWZ353EM\MC9004136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677" y="620688"/>
            <a:ext cx="1891891" cy="200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racst\AppData\Local\Microsoft\Windows\Temporary Internet Files\Content.IE5\PDCHI2FZ\MC9004363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338" y="386227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ile:DharmaWheelGIF.gif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93" y="3857550"/>
            <a:ext cx="1575048" cy="157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027654" y="5267569"/>
            <a:ext cx="85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 č. 5</a:t>
            </a:r>
            <a:endParaRPr lang="cs-CZ" sz="1200"/>
          </a:p>
        </p:txBody>
      </p:sp>
      <p:pic>
        <p:nvPicPr>
          <p:cNvPr id="1041" name="Picture 17" descr="C:\Users\hracst\AppData\Local\Microsoft\Windows\Temporary Internet Files\Content.IE5\MJ219JCY\MC9003906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760" y="3890921"/>
            <a:ext cx="1868119" cy="154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racst\AppData\Local\Microsoft\Windows\Temporary Internet Files\Content.IE5\AM0DFIWL\MC9001939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88" y="1093289"/>
            <a:ext cx="1352057" cy="1800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0595" y="54018"/>
            <a:ext cx="87541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solidFill>
                  <a:schemeClr val="tx2"/>
                </a:solidFill>
              </a:rPr>
              <a:t>Přiřaď názvy jednotlivých náboženských symbolů k obrázkům, ke kterému náboženství patří? : kříž, Menora, dharmačakra, Óm, Davidova hvězda, hvězda a půlměsíc</a:t>
            </a:r>
            <a:endParaRPr lang="cs-CZ" b="1">
              <a:solidFill>
                <a:schemeClr val="tx2"/>
              </a:solidFill>
            </a:endParaRPr>
          </a:p>
          <a:p>
            <a:endParaRPr lang="cs-CZ" sz="3600" b="1">
              <a:solidFill>
                <a:schemeClr val="tx2"/>
              </a:solidFill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8184660" y="6243336"/>
            <a:ext cx="720080" cy="576064"/>
          </a:xfrm>
          <a:prstGeom prst="smileyFac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531380" y="2757183"/>
            <a:ext cx="2483769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Davidova hvězda</a:t>
            </a:r>
          </a:p>
          <a:p>
            <a:pPr algn="ctr"/>
            <a:r>
              <a:rPr lang="cs-CZ" smtClean="0"/>
              <a:t>židovské náboženství</a:t>
            </a:r>
            <a:endParaRPr lang="cs-CZ"/>
          </a:p>
        </p:txBody>
      </p:sp>
      <p:sp>
        <p:nvSpPr>
          <p:cNvPr id="29" name="Zaoblený obdélník 28">
            <a:hlinkClick r:id="" action="ppaction://hlinkshowjump?jump=nextslide"/>
          </p:cNvPr>
          <p:cNvSpPr/>
          <p:nvPr/>
        </p:nvSpPr>
        <p:spPr>
          <a:xfrm>
            <a:off x="6478936" y="5594528"/>
            <a:ext cx="2483769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/>
              <a:t>Óm</a:t>
            </a:r>
            <a:endParaRPr lang="cs-CZ" smtClean="0"/>
          </a:p>
          <a:p>
            <a:pPr algn="ctr"/>
            <a:r>
              <a:rPr lang="cs-CZ" smtClean="0"/>
              <a:t>hinduismus</a:t>
            </a:r>
            <a:endParaRPr lang="cs-CZ"/>
          </a:p>
        </p:txBody>
      </p:sp>
      <p:sp>
        <p:nvSpPr>
          <p:cNvPr id="30" name="Zaoblený obdélník 29">
            <a:hlinkClick r:id="" action="ppaction://hlinkshowjump?jump=nextslide"/>
          </p:cNvPr>
          <p:cNvSpPr/>
          <p:nvPr/>
        </p:nvSpPr>
        <p:spPr>
          <a:xfrm>
            <a:off x="3375390" y="2941937"/>
            <a:ext cx="2483769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hvězda a půlměsíc</a:t>
            </a:r>
          </a:p>
          <a:p>
            <a:pPr algn="ctr"/>
            <a:r>
              <a:rPr lang="cs-CZ" smtClean="0"/>
              <a:t>islám</a:t>
            </a:r>
            <a:endParaRPr lang="cs-CZ"/>
          </a:p>
        </p:txBody>
      </p:sp>
      <p:sp>
        <p:nvSpPr>
          <p:cNvPr id="31" name="Zaoblený obdélník 30">
            <a:hlinkClick r:id="" action="ppaction://hlinkshowjump?jump=nextslide"/>
          </p:cNvPr>
          <p:cNvSpPr/>
          <p:nvPr/>
        </p:nvSpPr>
        <p:spPr>
          <a:xfrm>
            <a:off x="3285784" y="5689718"/>
            <a:ext cx="2483769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Menora</a:t>
            </a:r>
          </a:p>
          <a:p>
            <a:pPr algn="ctr"/>
            <a:r>
              <a:rPr lang="cs-CZ" smtClean="0"/>
              <a:t>židovské náboženství</a:t>
            </a:r>
            <a:endParaRPr lang="cs-CZ"/>
          </a:p>
        </p:txBody>
      </p:sp>
      <p:sp>
        <p:nvSpPr>
          <p:cNvPr id="32" name="Zaoblený obdélník 31">
            <a:hlinkClick r:id="" action="ppaction://hlinkshowjump?jump=nextslide"/>
          </p:cNvPr>
          <p:cNvSpPr/>
          <p:nvPr/>
        </p:nvSpPr>
        <p:spPr>
          <a:xfrm>
            <a:off x="208561" y="2941937"/>
            <a:ext cx="2483769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kříž</a:t>
            </a:r>
          </a:p>
          <a:p>
            <a:pPr algn="ctr"/>
            <a:r>
              <a:rPr lang="cs-CZ" smtClean="0"/>
              <a:t>křesťanství</a:t>
            </a:r>
            <a:endParaRPr lang="cs-CZ"/>
          </a:p>
        </p:txBody>
      </p:sp>
      <p:sp>
        <p:nvSpPr>
          <p:cNvPr id="33" name="Zaoblený obdélník 32">
            <a:hlinkClick r:id="" action="ppaction://hlinkshowjump?jump=nextslide"/>
          </p:cNvPr>
          <p:cNvSpPr/>
          <p:nvPr/>
        </p:nvSpPr>
        <p:spPr>
          <a:xfrm>
            <a:off x="558938" y="5509978"/>
            <a:ext cx="2483769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dharmačakra</a:t>
            </a:r>
          </a:p>
          <a:p>
            <a:pPr algn="ctr"/>
            <a:r>
              <a:rPr lang="cs-CZ" smtClean="0"/>
              <a:t>budhismus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69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9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4385" y="249676"/>
            <a:ext cx="7992888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Davidova hvězda</a:t>
            </a:r>
            <a:r>
              <a:rPr lang="cs-CZ">
                <a:solidFill>
                  <a:schemeClr val="tx2"/>
                </a:solidFill>
              </a:rPr>
              <a:t> </a:t>
            </a:r>
            <a:r>
              <a:rPr lang="cs-CZ" smtClean="0">
                <a:solidFill>
                  <a:schemeClr val="tx2"/>
                </a:solidFill>
              </a:rPr>
              <a:t> symbolizuje </a:t>
            </a:r>
            <a:r>
              <a:rPr lang="cs-CZ">
                <a:solidFill>
                  <a:schemeClr val="tx2"/>
                </a:solidFill>
              </a:rPr>
              <a:t>souhvězdí pod kterým se čeká na Mesiáše, a také šest pracovních dní kde střed znamená šabat. Symbol jako takový znamená rovnováhu.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6838" y="1988840"/>
            <a:ext cx="8352928" cy="92333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Óm</a:t>
            </a:r>
            <a:r>
              <a:rPr lang="cs-CZ">
                <a:solidFill>
                  <a:schemeClr val="tx2"/>
                </a:solidFill>
              </a:rPr>
              <a:t> též </a:t>
            </a:r>
            <a:r>
              <a:rPr lang="cs-CZ" b="1" smtClean="0">
                <a:solidFill>
                  <a:schemeClr val="tx2"/>
                </a:solidFill>
              </a:rPr>
              <a:t>Aum</a:t>
            </a:r>
            <a:r>
              <a:rPr lang="cs-CZ" smtClean="0">
                <a:solidFill>
                  <a:schemeClr val="tx2"/>
                </a:solidFill>
              </a:rPr>
              <a:t> </a:t>
            </a:r>
            <a:r>
              <a:rPr lang="cs-CZ">
                <a:solidFill>
                  <a:schemeClr val="tx2"/>
                </a:solidFill>
              </a:rPr>
              <a:t>je posvátná </a:t>
            </a:r>
            <a:r>
              <a:rPr lang="cs-CZ" smtClean="0">
                <a:solidFill>
                  <a:schemeClr val="tx2"/>
                </a:solidFill>
              </a:rPr>
              <a:t>slabika. </a:t>
            </a:r>
            <a:r>
              <a:rPr lang="cs-CZ">
                <a:solidFill>
                  <a:schemeClr val="tx2"/>
                </a:solidFill>
              </a:rPr>
              <a:t>Vyskytuje se jak v hinduismu, tak i v džinismu, buddhismu a sikhismu. Touto slabikou začínají četné hinduistické texty a mantry. </a:t>
            </a:r>
            <a:br>
              <a:rPr lang="cs-CZ">
                <a:solidFill>
                  <a:schemeClr val="tx2"/>
                </a:solidFill>
              </a:rPr>
            </a:br>
            <a:endParaRPr lang="cs-CZ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838" y="3109245"/>
            <a:ext cx="8064896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>
                <a:solidFill>
                  <a:schemeClr val="tx2"/>
                </a:solidFill>
              </a:rPr>
              <a:t>V křesťanství je </a:t>
            </a:r>
            <a:r>
              <a:rPr lang="cs-CZ" b="1">
                <a:solidFill>
                  <a:schemeClr val="tx2"/>
                </a:solidFill>
              </a:rPr>
              <a:t>kříž</a:t>
            </a:r>
            <a:r>
              <a:rPr lang="cs-CZ">
                <a:solidFill>
                  <a:schemeClr val="tx2"/>
                </a:solidFill>
              </a:rPr>
              <a:t> symbolem Kristova vítězství nad smrtí a hříchem.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4385" y="5317885"/>
            <a:ext cx="8064896" cy="147732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Dharmačakra</a:t>
            </a:r>
            <a:r>
              <a:rPr lang="cs-CZ">
                <a:solidFill>
                  <a:schemeClr val="tx2"/>
                </a:solidFill>
              </a:rPr>
              <a:t> </a:t>
            </a:r>
            <a:r>
              <a:rPr lang="cs-CZ" smtClean="0">
                <a:solidFill>
                  <a:schemeClr val="tx2"/>
                </a:solidFill>
              </a:rPr>
              <a:t>též </a:t>
            </a:r>
            <a:r>
              <a:rPr lang="cs-CZ" b="1">
                <a:solidFill>
                  <a:schemeClr val="tx2"/>
                </a:solidFill>
              </a:rPr>
              <a:t>kolo dharmy</a:t>
            </a:r>
            <a:r>
              <a:rPr lang="cs-CZ">
                <a:solidFill>
                  <a:schemeClr val="tx2"/>
                </a:solidFill>
              </a:rPr>
              <a:t>, je symbol reprezentující </a:t>
            </a:r>
            <a:r>
              <a:rPr lang="cs-CZ" smtClean="0">
                <a:solidFill>
                  <a:schemeClr val="tx2"/>
                </a:solidFill>
              </a:rPr>
              <a:t>dharmu (způsob bytí), </a:t>
            </a:r>
            <a:r>
              <a:rPr lang="cs-CZ">
                <a:solidFill>
                  <a:schemeClr val="tx2"/>
                </a:solidFill>
              </a:rPr>
              <a:t>Buddhovo učení a jeho cestu k probuzení. </a:t>
            </a:r>
            <a:r>
              <a:rPr lang="cs-CZ" smtClean="0">
                <a:solidFill>
                  <a:schemeClr val="tx2"/>
                </a:solidFill>
              </a:rPr>
              <a:t>Slovo </a:t>
            </a:r>
            <a:r>
              <a:rPr lang="cs-CZ">
                <a:solidFill>
                  <a:schemeClr val="tx2"/>
                </a:solidFill>
              </a:rPr>
              <a:t>dharmačakra se skládá ze dvou slov, a to </a:t>
            </a:r>
            <a:r>
              <a:rPr lang="cs-CZ" i="1">
                <a:solidFill>
                  <a:schemeClr val="tx2"/>
                </a:solidFill>
              </a:rPr>
              <a:t>dharma</a:t>
            </a:r>
            <a:r>
              <a:rPr lang="cs-CZ">
                <a:solidFill>
                  <a:schemeClr val="tx2"/>
                </a:solidFill>
              </a:rPr>
              <a:t>, čili Buddhova nauka, a </a:t>
            </a:r>
            <a:r>
              <a:rPr lang="cs-CZ" i="1">
                <a:solidFill>
                  <a:schemeClr val="tx2"/>
                </a:solidFill>
              </a:rPr>
              <a:t>čakra</a:t>
            </a:r>
            <a:r>
              <a:rPr lang="cs-CZ">
                <a:solidFill>
                  <a:schemeClr val="tx2"/>
                </a:solidFill>
              </a:rPr>
              <a:t> („kolo“).</a:t>
            </a:r>
          </a:p>
          <a:p>
            <a:r>
              <a:rPr lang="cs-CZ" smtClean="0">
                <a:solidFill>
                  <a:schemeClr val="tx2"/>
                </a:solidFill>
              </a:rPr>
              <a:t>Dharmačakra </a:t>
            </a:r>
            <a:r>
              <a:rPr lang="cs-CZ">
                <a:solidFill>
                  <a:schemeClr val="tx2"/>
                </a:solidFill>
              </a:rPr>
              <a:t>mívá různý počet paprsků, často však osm, což tak reprezentuje osmidílnou vznešenou stezku.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6838" y="1052736"/>
            <a:ext cx="7992888" cy="646331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b="1" smtClean="0">
                <a:solidFill>
                  <a:schemeClr val="tx2"/>
                </a:solidFill>
              </a:rPr>
              <a:t>Hvězda a půlměsíc </a:t>
            </a:r>
            <a:r>
              <a:rPr lang="cs-CZ" smtClean="0">
                <a:solidFill>
                  <a:schemeClr val="tx2"/>
                </a:solidFill>
              </a:rPr>
              <a:t>zobrazuje </a:t>
            </a:r>
            <a:r>
              <a:rPr lang="cs-CZ">
                <a:solidFill>
                  <a:schemeClr val="tx2"/>
                </a:solidFill>
              </a:rPr>
              <a:t>půlměsíc a planetu Venuši jako Jitřenku.</a:t>
            </a:r>
          </a:p>
          <a:p>
            <a:r>
              <a:rPr lang="cs-CZ">
                <a:solidFill>
                  <a:schemeClr val="tx2"/>
                </a:solidFill>
              </a:rPr>
              <a:t>Pět cípů planety Venuše symbolizuje pět pilířů Islámu.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4499" y="3663243"/>
            <a:ext cx="8533634" cy="1477328"/>
          </a:xfrm>
          <a:prstGeom prst="rect">
            <a:avLst/>
          </a:prstGeom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cs-CZ" b="1">
                <a:solidFill>
                  <a:schemeClr val="tx2"/>
                </a:solidFill>
              </a:rPr>
              <a:t>Menora</a:t>
            </a:r>
            <a:r>
              <a:rPr lang="cs-CZ">
                <a:solidFill>
                  <a:schemeClr val="tx2"/>
                </a:solidFill>
              </a:rPr>
              <a:t> </a:t>
            </a:r>
            <a:r>
              <a:rPr lang="cs-CZ" smtClean="0">
                <a:solidFill>
                  <a:schemeClr val="tx2"/>
                </a:solidFill>
              </a:rPr>
              <a:t>je </a:t>
            </a:r>
            <a:r>
              <a:rPr lang="cs-CZ">
                <a:solidFill>
                  <a:schemeClr val="tx2"/>
                </a:solidFill>
              </a:rPr>
              <a:t>sedmiramenný svícen a tradiční symbol judaismu. Samotné slovo Menora je odvozeno od slova </a:t>
            </a:r>
            <a:r>
              <a:rPr lang="cs-CZ" i="1">
                <a:solidFill>
                  <a:schemeClr val="tx2"/>
                </a:solidFill>
              </a:rPr>
              <a:t>ner</a:t>
            </a:r>
            <a:r>
              <a:rPr lang="cs-CZ">
                <a:solidFill>
                  <a:schemeClr val="tx2"/>
                </a:solidFill>
              </a:rPr>
              <a:t> נר, „lampa“ nebo též „světlo“.</a:t>
            </a:r>
          </a:p>
          <a:p>
            <a:r>
              <a:rPr lang="cs-CZ">
                <a:solidFill>
                  <a:schemeClr val="tx2"/>
                </a:solidFill>
              </a:rPr>
              <a:t>Existuje několik výkladů symbolického významu menory:</a:t>
            </a:r>
          </a:p>
          <a:p>
            <a:r>
              <a:rPr lang="cs-CZ">
                <a:solidFill>
                  <a:schemeClr val="tx2"/>
                </a:solidFill>
              </a:rPr>
              <a:t>Sedm ramen svícnu odkazuje k sedmi dnům stvoření</a:t>
            </a:r>
            <a:r>
              <a:rPr lang="cs-CZ" smtClean="0">
                <a:solidFill>
                  <a:schemeClr val="tx2"/>
                </a:solidFill>
              </a:rPr>
              <a:t>.</a:t>
            </a:r>
            <a:endParaRPr lang="cs-CZ">
              <a:solidFill>
                <a:schemeClr val="tx2"/>
              </a:solidFill>
            </a:endParaRPr>
          </a:p>
          <a:p>
            <a:r>
              <a:rPr lang="cs-CZ">
                <a:solidFill>
                  <a:schemeClr val="tx2"/>
                </a:solidFill>
              </a:rPr>
              <a:t>Menora symbolizuje hořící keř, jenž spatřil podle Tóry Mojžíš na hoře Sinaj.</a:t>
            </a:r>
          </a:p>
        </p:txBody>
      </p:sp>
    </p:spTree>
    <p:extLst>
      <p:ext uri="{BB962C8B-B14F-4D97-AF65-F5344CB8AC3E}">
        <p14:creationId xmlns:p14="http://schemas.microsoft.com/office/powerpoint/2010/main" val="214541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2493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Zdroj obrázků a informací: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obr.č.1-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2012-07-22] Dostupný pod licencí Creative Commons z WWW:    http://commons.wikimedia.org/wiki/File:Ati_woman.jpg?uselang=cs    </a:t>
            </a:r>
            <a:endParaRPr lang="cs-CZ" sz="1200" smtClean="0">
              <a:solidFill>
                <a:prstClr val="black"/>
              </a:solidFill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>
                <a:solidFill>
                  <a:prstClr val="black"/>
                </a:solidFill>
              </a:rPr>
              <a:t> </a:t>
            </a:r>
            <a:r>
              <a:rPr lang="cs-CZ" sz="1200" smtClean="0"/>
              <a:t>obr.č.2-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2012-07-22] Dostupný pod licencí Creative Commons z WWW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:   </a:t>
            </a:r>
            <a:r>
              <a:rPr lang="cs-CZ" sz="1200">
                <a:solidFill>
                  <a:prstClr val="black"/>
                </a:solidFill>
              </a:rPr>
              <a:t>http://</a:t>
            </a:r>
            <a:r>
              <a:rPr lang="cs-CZ" sz="1200" smtClean="0">
                <a:solidFill>
                  <a:prstClr val="black"/>
                </a:solidFill>
              </a:rPr>
              <a:t>upload.wikimedia.org/wikipedia/commons/b/b3/Nguy%E1%BB%85n_Ti%E1%BA%BFn_Trung.jpg?uselang=cs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 obr.č.3-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2012-07-22] Dostupný pod licencí Creative Commons z WWW:    http://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cs.wikipedia.org/wiki/Soubor:Eva_Habermann.jpg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obr.č.4-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2012-07-22] Dostupný pod licencí Creative Commons z WWW:      http://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commons.wikimedia.org/wiki/File:Religion_distribution.png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obr.č.5- </a:t>
            </a:r>
            <a:r>
              <a:rPr lang="cs-CZ" sz="1200">
                <a:solidFill>
                  <a:prstClr val="black"/>
                </a:solidFill>
                <a:cs typeface="Arial" pitchFamily="34" charset="0"/>
              </a:rPr>
              <a:t>[cit. 2012-07-22] Dostupný pod licencí Creative Commons z WWW:   http://</a:t>
            </a:r>
            <a:r>
              <a:rPr lang="cs-CZ" sz="1200" smtClean="0">
                <a:solidFill>
                  <a:prstClr val="black"/>
                </a:solidFill>
                <a:cs typeface="Arial" pitchFamily="34" charset="0"/>
              </a:rPr>
              <a:t>upload.wikimedia.org/wikipedia/commons/e/e8/DharmaWheelGIF.gif?uselang=cs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/>
              <a:t>http://</a:t>
            </a:r>
            <a:r>
              <a:rPr lang="cs-CZ" sz="1200" smtClean="0"/>
              <a:t>cs.wikipedia.org/wiki/Davidova_hv%C4%9Bzda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/>
              <a:t>http://cs.wikipedia.org/wiki/%</a:t>
            </a:r>
            <a:r>
              <a:rPr lang="cs-CZ" sz="1200" smtClean="0"/>
              <a:t>C3%93m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/>
              <a:t>http://</a:t>
            </a:r>
            <a:r>
              <a:rPr lang="cs-CZ" sz="1200" smtClean="0"/>
              <a:t>cs.wikipedia.org/wiki/K%C5%99%C3%AD%C5%BE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 smtClean="0"/>
              <a:t>http</a:t>
            </a:r>
            <a:r>
              <a:rPr lang="cs-CZ" sz="1200"/>
              <a:t>://</a:t>
            </a:r>
            <a:r>
              <a:rPr lang="cs-CZ" sz="1200" smtClean="0"/>
              <a:t>cs.wikipedia.org/wiki/Dharma%C4%8Dakra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/>
              <a:t>http://</a:t>
            </a:r>
            <a:r>
              <a:rPr lang="cs-CZ" sz="1200" smtClean="0"/>
              <a:t>cs.wikipedia.org/wiki/Menora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1200"/>
              <a:t>ostatní obrázky:  Galerie Microsoft Office, licence Microsoft Office je v licenci školy.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49602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847</TotalTime>
  <Words>880</Words>
  <Application>Microsoft Office PowerPoint</Application>
  <PresentationFormat>Předvádění na obrazovce (4:3)</PresentationFormat>
  <Paragraphs>133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hracst</dc:creator>
  <cp:lastModifiedBy>hracst</cp:lastModifiedBy>
  <cp:revision>57</cp:revision>
  <dcterms:created xsi:type="dcterms:W3CDTF">2012-07-22T10:31:55Z</dcterms:created>
  <dcterms:modified xsi:type="dcterms:W3CDTF">2012-10-23T18:39:38Z</dcterms:modified>
</cp:coreProperties>
</file>