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9" r:id="rId4"/>
    <p:sldId id="270" r:id="rId5"/>
    <p:sldId id="266" r:id="rId6"/>
    <p:sldId id="258" r:id="rId7"/>
    <p:sldId id="259" r:id="rId8"/>
    <p:sldId id="261" r:id="rId9"/>
    <p:sldId id="263" r:id="rId10"/>
    <p:sldId id="267" r:id="rId11"/>
    <p:sldId id="268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3D6AC7-1022-497E-891C-434AAC038C23}">
          <p14:sldIdLst>
            <p14:sldId id="256"/>
          </p14:sldIdLst>
        </p14:section>
        <p14:section name="Oddíl bez názvu" id="{D3233160-52BF-43E2-830E-A969A8B6012A}">
          <p14:sldIdLst>
            <p14:sldId id="257"/>
            <p14:sldId id="269"/>
            <p14:sldId id="270"/>
            <p14:sldId id="266"/>
            <p14:sldId id="258"/>
            <p14:sldId id="259"/>
            <p14:sldId id="261"/>
            <p14:sldId id="263"/>
            <p14:sldId id="267"/>
            <p14:sldId id="268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846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C2906-88C8-4D2F-B2D2-3F07141B4D85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E423E-FD0B-478B-922B-812AA44E4D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661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06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19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73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01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55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93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89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77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83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54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70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37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2/28/Twelve-rod_pomlazka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Základní škola a Mateřská škola, Chvalkovice, okres Náchod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CZ.1.07/1.1.05/04.0031 „Rozvoj </a:t>
            </a:r>
            <a:r>
              <a:rPr lang="cs-CZ" sz="1600" b="1" dirty="0">
                <a:latin typeface="Times New Roman" pitchFamily="18" charset="0"/>
                <a:cs typeface="Times New Roman" pitchFamily="18" charset="0"/>
              </a:rPr>
              <a:t>interaktivních způsobů výuky ve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škole“ 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Mgr. Marie Šimková</a:t>
            </a:r>
            <a:r>
              <a:rPr lang="cs-CZ" sz="16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smtClean="0">
                <a:latin typeface="Times New Roman" pitchFamily="18" charset="0"/>
                <a:cs typeface="Times New Roman" pitchFamily="18" charset="0"/>
              </a:rPr>
              <a:t>VOZ6_03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40643" y="1934598"/>
            <a:ext cx="6400800" cy="936104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VELIKONOCE</a:t>
            </a:r>
            <a:endParaRPr lang="cs-CZ" sz="6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06" y="5301208"/>
            <a:ext cx="3766185" cy="132778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026" name="Picture 2" descr="C:\Users\ucitel\AppData\Local\Microsoft\Windows\Temporary Internet Files\Content.IE5\41O5MM71\MC9003799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212976"/>
            <a:ext cx="1816913" cy="18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AG3TIUEZ\MC9003542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672" y="2852936"/>
            <a:ext cx="2279964" cy="291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8ANUZP5B\MC9003618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411984"/>
            <a:ext cx="1002182" cy="17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7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23386" y="332656"/>
            <a:ext cx="619268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Velikonoce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jsou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nejvýznamnějším křesťanským</a:t>
            </a:r>
          </a:p>
          <a:p>
            <a:pPr algn="just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svátkem, protože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připomínají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zmrtvýchvstání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Ježíše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Krista,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ke kterému podle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víry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křesťana</a:t>
            </a:r>
          </a:p>
          <a:p>
            <a:pPr algn="just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došlo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třetího dne po ukřižování. Dnes už víme i přibližný rok, kdy k této události došlo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6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4365103"/>
            <a:ext cx="38164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Víš, který rok by to mohl být? </a:t>
            </a: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558924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Pokud ne, najdi informaci na internetu.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4869160"/>
            <a:ext cx="27363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Bylo to v roce 30 a nebo 33 našeho letopočtu.</a:t>
            </a:r>
            <a:endParaRPr lang="cs-CZ" sz="28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46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8864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Velikonoční týden</a:t>
            </a:r>
            <a:endParaRPr lang="cs-CZ" sz="24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908720"/>
            <a:ext cx="76328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Sazometná středa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Lidé se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tento den nesmí škaredit a mračit, jinak to budou dělat každou středu po celý rok. Středa dostala svoje jméno podle činnosti, která se v tu dobu dělávala- vymetaly se komíny.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913761" y="2781299"/>
            <a:ext cx="75608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Zelený čtvrtek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je odvozen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od zeleného mešního roucha, který nosili ten den faráři. Ve čtvrtek bychom měli jíst samou zelenou stravu, jako například zelí, špenát a podobně. Člověk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prý potom bude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silný a zdravý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tento den uslyšíme naposled kostelní zvony.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Pokud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při jejich zvuku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zacinkáte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mincemi,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potom jich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následujícím roce budeme mít hodně.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63588" y="5301208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Veliký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pátek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se můžeme ochránit před nemocemi,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když brzo ráno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skočíme do potoka.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Protože nezvoní zvony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mají děti řehtat řehtačkami.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71600" y="4293096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974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Nedělní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 Boží Hod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Velikonoční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pro křesťany vyvrcholením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svátků.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Kněží světili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posvátné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pokrmy, např. beránky,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mazance, chleba, víno a vejce. Děvčata už byla připravená na pondělní výprask a chlapci si naposledy přeříkávali koledu na pondělí.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Velikonoční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pondělí je den,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kdy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kluci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šlehají dívky pomlázkou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 vrbového proutí.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Dělá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to prý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proto, aby ženy byly příští rok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silné, zdravé a krásné.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Odměnou za výprask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jim v minulosti byla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malovaná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vajíčka, dnes spíše sladkosti.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některých oblastech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děvčata polévána studenou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vodou.</a:t>
            </a:r>
          </a:p>
        </p:txBody>
      </p:sp>
      <p:pic>
        <p:nvPicPr>
          <p:cNvPr id="2050" name="Picture 2" descr="C:\Users\ucitel\AppData\Local\Microsoft\Windows\Temporary Internet Files\Content.IE5\41O5MM71\MP9004227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189169"/>
            <a:ext cx="4077072" cy="349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427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548680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Datum Velikonoc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268760"/>
            <a:ext cx="806489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I když všeobecně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více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slavíme 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spíše Vánoce, pro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křesťany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jsou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mnohem důležitější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Velikonoce. Na rozdíl od Vánoc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ovšem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Velikonoce nemají jedno statické datum, ale obvykle se pohybují v rozmezí od 4. 4. do 8. 5.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Gregoriánského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kalendáře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2759442"/>
            <a:ext cx="384389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Proč tomu tak je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3573016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Trvalo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dlouho, než se datum Velikonoc ustálilo. V prvním století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našeho letopočtu se Velikonoce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slavily různě. Lidé se hádali, zda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Velikonoce budou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slavit v den ukřižování Ježíše Krista anebo až v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den, kdy vstal z mrtvých. </a:t>
            </a:r>
          </a:p>
          <a:p>
            <a:pPr algn="just"/>
            <a:endParaRPr lang="cs-CZ" dirty="0"/>
          </a:p>
          <a:p>
            <a:pPr algn="just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5157192"/>
            <a:ext cx="806489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Pořádek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oslavách Velikonoc udělal až papež Constantin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I., který v roce 325 svolal první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Nikajský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koncil, na němž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dostali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Velikonoce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své datum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641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19872" y="570235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Velikonoce se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slavíme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každým rokem trochu jindy,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protože tento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svátek připadá </a:t>
            </a: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na neděli po prvním jarním úplňku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. Radovat se tedy můžeme v březnu či dubnu. Velikonoční oslavy jsou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tedy také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jakýmsi přivítáním jara.</a:t>
            </a:r>
          </a:p>
        </p:txBody>
      </p:sp>
      <p:pic>
        <p:nvPicPr>
          <p:cNvPr id="2053" name="Picture 5" descr="C:\Users\ucitel\AppData\Local\Microsoft\Windows\Temporary Internet Files\Content.IE5\8ANUZP5B\MC90043815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933056"/>
            <a:ext cx="244827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citel\AppData\Local\Microsoft\Windows\Temporary Internet Files\Content.IE5\UL39NBKG\MC9004136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4664"/>
            <a:ext cx="2952328" cy="324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274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628800"/>
            <a:ext cx="70567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minulé stránce byla znázorněna dvě zvířátka, která jsou pro nás symbolem velikonoc. </a:t>
            </a: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Vzpomeneš si, která to byla?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80" name="Picture 8" descr="C:\Users\ucitel\AppData\Local\Microsoft\Windows\Temporary Internet Files\Content.IE5\Z0A965VQ\MC9004447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02" y="3501008"/>
            <a:ext cx="2118360" cy="297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ucitel\AppData\Local\Microsoft\Windows\Temporary Internet Files\Content.IE5\VROQ6XWT\MC90002788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52936"/>
            <a:ext cx="2462543" cy="3468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19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548680"/>
            <a:ext cx="38884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Za Velikonoční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symbol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 považován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beránek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který v židovské tradici představoval Boží stádo, které vede Hospodin. V dnešní době můžeme vidět především pečené sladké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beránky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99592" y="2780928"/>
            <a:ext cx="3888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Dalším symbolem je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 kříž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jelikož Kristus byl odsouzen k smrti ukřižováním.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4149080"/>
            <a:ext cx="38884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Zapomenout bychom neměli ani na nejčastěji se objevovaný motiv Velikonoc-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vajíčko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Jedná se symbol nového života, plodnosti a vzkříšení. Lidé je podle tradice malují.</a:t>
            </a:r>
          </a:p>
        </p:txBody>
      </p:sp>
      <p:pic>
        <p:nvPicPr>
          <p:cNvPr id="1026" name="Picture 2" descr="C:\Users\ucitel\AppData\Local\Microsoft\Windows\Temporary Internet Files\Content.IE5\41O5MM71\MC90044471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1996" y="2394363"/>
            <a:ext cx="1656184" cy="166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E7J2YDYE\MP90038296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64063"/>
            <a:ext cx="2141984" cy="255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UL39NBKG\MC9001940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97383"/>
            <a:ext cx="2191778" cy="187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67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92586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Velikonoční zvyky</a:t>
            </a:r>
            <a:endParaRPr lang="cs-CZ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24858" y="1014695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Korbáč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koleda, mrskačka, mrskut, sekačka,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pomihod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žíla, šlehačka, metla, švihačka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14101" y="1484784"/>
            <a:ext cx="7776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Přijdeš na to, co označují všechna tato slova? </a:t>
            </a:r>
          </a:p>
          <a:p>
            <a:pPr algn="ctr"/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Jedná se o předmět, bez kterého žádný správný kluk na Velikonoční pondělí nevyrazí ven. </a:t>
            </a:r>
            <a:endParaRPr lang="cs-CZ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84898" y="2666133"/>
            <a:ext cx="727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Správně, je to pomlázka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4858" y="3284984"/>
            <a:ext cx="81956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Podle dřívějších zvyklostí ji musel umět uplést každý malý kluk. Muži se v pletení pomlázky předháněli. Pomlázka se tradičně plete z 3,8, 9 anebo 16 prutů. Ty pomlázky,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které jsou někdy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dlouhé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metry mohou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být upleteny nakonec až z 60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proutků.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Velikonoční zvyky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říkaly,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aby se pomlázka pletla na Bílou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sobotu. Žádná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pomlázka 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také neobešla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bez mašlí.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996" y="4850479"/>
            <a:ext cx="4211960" cy="1746874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6461956" y="6381328"/>
            <a:ext cx="63032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1.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58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10" grpId="0"/>
      <p:bldP spid="11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76672"/>
            <a:ext cx="734481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Mašle na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pomlázce</a:t>
            </a:r>
          </a:p>
          <a:p>
            <a:pPr algn="just"/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Mašle na pomlázce se také řadí mezi starodávné velikonoční zvyky, jejichž prostřednictvím mohly dát dívky najevo mládencům, zda mají u nich nějakou naději. Když ráno šel mládenec na koledu, měl prázdný karabáč, ten nejlepší koledník v pravé poledne karabáč plný červených pentlí. Barvy mašlí totiž napovídaly, co si o něm dívky myslí.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3356992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Zkus spojit barvu pentličky se správným významem. 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16072" y="406029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zelená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72287" y="4726810"/>
            <a:ext cx="1260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modrá</a:t>
            </a:r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16072" y="5353801"/>
            <a:ext cx="1260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žlutá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6093296"/>
            <a:ext cx="1188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červená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636013" y="4045714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aděje na něco víc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63888" y="472681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odmítnutí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32529" y="5353801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</a:t>
            </a:r>
            <a:r>
              <a:rPr lang="cs-CZ" dirty="0" smtClean="0"/>
              <a:t>áska, náklonnost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82153" y="609329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ympatie, obliba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072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76672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Velikonoční vajíčka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65350" y="1124744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Proč </a:t>
            </a:r>
            <a:r>
              <a:rPr lang="cs-CZ" dirty="0">
                <a:solidFill>
                  <a:srgbClr val="FF0000"/>
                </a:solidFill>
              </a:rPr>
              <a:t>se o Velikonocích </a:t>
            </a:r>
            <a:r>
              <a:rPr lang="cs-CZ" dirty="0" smtClean="0">
                <a:solidFill>
                  <a:srgbClr val="FF0000"/>
                </a:solidFill>
              </a:rPr>
              <a:t>vlastně dávají vajíčka?</a:t>
            </a:r>
          </a:p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1771075"/>
            <a:ext cx="7704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Říká se, že stejně jako vyšlehání dívek má </a:t>
            </a:r>
            <a:r>
              <a:rPr lang="cs-CZ" dirty="0" smtClean="0"/>
              <a:t>představovat </a:t>
            </a:r>
            <a:r>
              <a:rPr lang="cs-CZ" dirty="0"/>
              <a:t>zdraví a krásu, tak vajíčka jsou symbolem </a:t>
            </a:r>
            <a:r>
              <a:rPr lang="cs-CZ" dirty="0" smtClean="0"/>
              <a:t>života. Takže představují </a:t>
            </a:r>
            <a:r>
              <a:rPr lang="cs-CZ" dirty="0"/>
              <a:t>dlouhý a zdravý život. Jenomže, kdo ví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/>
              <a:t>průběhu postního období se vajíčka jíst nesmí, takže je možné, že se lidé takto vajíčky dokrmovali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3356992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PROČ?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6447" y="3726324"/>
            <a:ext cx="81111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Vajíčka jsou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významným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zdrojem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bílkovin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a tak to mohl být i efektivní prostředek pro rychlý přísun potřebných bílkovin, kterých v době postu a v zimě bylo poskrovnu. Ať už tomu bylo jakkoli, dívky vajíčka různě zdobila a svému oblíbenci darovaly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vždycky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to nejhezčí.</a:t>
            </a:r>
          </a:p>
          <a:p>
            <a:endParaRPr lang="cs-CZ" dirty="0"/>
          </a:p>
        </p:txBody>
      </p:sp>
      <p:pic>
        <p:nvPicPr>
          <p:cNvPr id="1026" name="Picture 2" descr="C:\Users\ucitel\AppData\Local\Microsoft\Windows\Temporary Internet Files\Content.IE5\MURSYT4Z\MP9004491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9464" y="4653136"/>
            <a:ext cx="3212976" cy="2019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036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7888" y="1196752"/>
            <a:ext cx="66967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Obr.1.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/>
              <a:t>Wikipedia</a:t>
            </a:r>
            <a:r>
              <a:rPr lang="en-US" sz="1200" dirty="0"/>
              <a:t>: </a:t>
            </a:r>
            <a:r>
              <a:rPr lang="en-US" sz="1200" i="1" dirty="0"/>
              <a:t>the free encyclopedia</a:t>
            </a:r>
            <a:r>
              <a:rPr lang="en-US" sz="1200" dirty="0"/>
              <a:t> [online]. San Francisco (CA): Wikimedia Foundation, 2001- [cit. 2012-04-12]. </a:t>
            </a:r>
            <a:r>
              <a:rPr lang="en-US" sz="1200" dirty="0" err="1"/>
              <a:t>Dostupné</a:t>
            </a:r>
            <a:r>
              <a:rPr lang="en-US" sz="1200" dirty="0"/>
              <a:t> z: </a:t>
            </a:r>
            <a:r>
              <a:rPr lang="en-US" sz="1200" dirty="0">
                <a:hlinkClick r:id="rId2"/>
              </a:rPr>
              <a:t>http://</a:t>
            </a:r>
            <a:r>
              <a:rPr lang="en-US" sz="1200" dirty="0" smtClean="0">
                <a:hlinkClick r:id="rId2"/>
              </a:rPr>
              <a:t>upload.wikimedia.org/wikipedia/commons/2/28/Twelve-rod_pomlazka.jpg</a:t>
            </a:r>
            <a:endParaRPr lang="cs-CZ" sz="1200" dirty="0" smtClean="0"/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Ostatní obrázky Klipart.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766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76672"/>
            <a:ext cx="8064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u="sng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slouží jako textový a obrazový materiál k výuce kapitoly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Velikonoce.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Je doplněna o interaktivní prvky umožňující zejména zopakování a zapamatování učiva.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17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930</Words>
  <Application>Microsoft Office PowerPoint</Application>
  <PresentationFormat>Předvádění na obrazovce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 Základní škola a Mateřská škola, Chvalkovice, okres Náchod  CZ.1.07/1.1.05/04.0031 „Rozvoj interaktivních způsobů výuky ve škole“  Mgr. Marie Šimková VOZ6_03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VY_52_INOVACE_BOTANIKA09 Základní škola a Mateřská škola, Chvalkovice, okres Náchod cz. 1.07/1.4.00/21.0225 „Blíže k přírodním vědám“ Mgr. Marie Šimková</dc:title>
  <dc:creator>Šimková Marie</dc:creator>
  <cp:lastModifiedBy>Šimková Marie</cp:lastModifiedBy>
  <cp:revision>42</cp:revision>
  <dcterms:created xsi:type="dcterms:W3CDTF">2011-09-08T19:28:43Z</dcterms:created>
  <dcterms:modified xsi:type="dcterms:W3CDTF">2012-08-19T11:11:51Z</dcterms:modified>
</cp:coreProperties>
</file>