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3D6AC7-1022-497E-891C-434AAC038C23}">
          <p14:sldIdLst>
            <p14:sldId id="256"/>
          </p14:sldIdLst>
        </p14:section>
        <p14:section name="Oddíl bez názvu" id="{D3233160-52BF-43E2-830E-A969A8B6012A}">
          <p14:sldIdLst>
            <p14:sldId id="257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846" y="7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t>20.8.2012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VOZ6_04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40643" y="1934598"/>
            <a:ext cx="6400800" cy="936104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STÁTNÍ SVÁTKY</a:t>
            </a:r>
            <a:endParaRPr lang="cs-CZ" sz="6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06" y="5301208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1026" name="Picture 2" descr="C:\Users\ucitel\AppData\Local\Microsoft\Windows\Temporary Internet Files\Content.IE5\P2XAUCBO\MC9003494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96952"/>
            <a:ext cx="3384376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ZQUP88D8\MP90036265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96952"/>
            <a:ext cx="336956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7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23386" y="332656"/>
            <a:ext cx="61926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Státní svátky České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republiky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jsou jedny ze dnů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vymezených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zákonem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číslo 245/2000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Sb.,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ve znění pozdějších předpisů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Kromě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státních svátků tento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zákon vymezuje také </a:t>
            </a:r>
            <a:r>
              <a:rPr lang="cs-CZ" sz="2400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ostatní svátky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dny pracovního klidu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významné dny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Státní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svátky a ostatní svátky jsou dny pracovního klidu.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Významné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dny jsou dny pracovními.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tátní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svátky na rozdíl od ostatních svátků oslavují českou státnost, zatímco ostatní svátky se vztahují na jiné významné historické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události a nebo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tradice.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39552" y="4365103"/>
            <a:ext cx="38164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5445224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Znáš nějaké státní svátky, které v ČR slavíme?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46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8864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Státní svátky</a:t>
            </a:r>
            <a:endParaRPr lang="cs-CZ" sz="24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29309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2132856"/>
            <a:ext cx="81369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1. ledna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_______________________________________________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8. května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_______________________________________________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5. července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_____________________________________________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6. července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_____________________________________________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28. září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________________________________________________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28. října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__ ______________________________________________</a:t>
            </a:r>
            <a:endParaRPr lang="cs-CZ" i="1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17. listopadu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–___________________________________________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052736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 datům připiš jaké státní svátky v tento den slavíme. Informace můžeš vyhledat na internetu či v kalendáři.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2081910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obnovy samostatného českého státu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2610138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vítězství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6" y="306896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slovanských věrozvěstů Cyrila a Metoděje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5696" y="3701160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upálení mistra Jana Husa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5696" y="4293096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české státnosti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35696" y="4797152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vzniku samostatného československého státu</a:t>
            </a:r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79712" y="530120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>
                <a:latin typeface="Times New Roman" pitchFamily="18" charset="0"/>
                <a:cs typeface="Times New Roman" pitchFamily="18" charset="0"/>
              </a:rPr>
              <a:t>Den boje za svobodu a demokracii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974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5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374812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Pojďme si k jednotlivým státním svátkům říct něco bližšího.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124744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Den obnovy samostatného českého státu</a:t>
            </a:r>
            <a:endParaRPr lang="cs-CZ" u="sng" dirty="0"/>
          </a:p>
          <a:p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628800"/>
            <a:ext cx="73448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Od roku 2001 se 1. leden neslaví jen jako Nový rok, ale také jako státní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svátek. Do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konce roku 1992 existovala Česká a Slovenská Federativní Republika (ČSFR). Obě republiky měly svou vlastní zákonodárnou národní radu a národní vládu. Centrálními federálními orgány byl prezident, Federální shromáždění a federální vláda. Toto uspořádání platilo do 31. prosince 1992, kdy právně i fakticky zaniká Československo. Společný stát Čechů a Slováků existoval 74 let, dva měsíce a tři dny.</a:t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>
                <a:latin typeface="Times New Roman" pitchFamily="18" charset="0"/>
                <a:cs typeface="Times New Roman" pitchFamily="18" charset="0"/>
              </a:rPr>
              <a:t>V pátek 1. ledna 1993 vznikly ve střední Evropě dva nové samostatné státy - Česká republika a Slovenská republika.</a:t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citel\AppData\Local\Microsoft\Windows\Temporary Internet Files\Content.IE5\590SA2B1\MC9000158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293096"/>
            <a:ext cx="3096344" cy="2262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ZQUP88D8\MC9000159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293096"/>
            <a:ext cx="3233314" cy="240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27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332656"/>
            <a:ext cx="7272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Den vítězství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908720"/>
            <a:ext cx="77048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Za konec války v Evropě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považuje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kapitulace německých vojsk v květnu 1945. Ta vstoupila v platnost dne 8. května, ve 23:01 hodin středoevropského času, což odpovídalo jedné minutě po půlnoci dne 9. května moskevského času. Proto se ve většině vítězných a osvobozených států považuje za tzv.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„Den vítězství“ neboli „Den osvobození od fašismu“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8. květen, zatímco v zemích bývalého Sovětského svazu je to 9. květen. </a:t>
            </a:r>
          </a:p>
        </p:txBody>
      </p:sp>
      <p:pic>
        <p:nvPicPr>
          <p:cNvPr id="2050" name="Picture 2" descr="C:\Users\ucitel\AppData\Local\Microsoft\Windows\Temporary Internet Files\Content.IE5\EGGFNJG1\MC9004264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96952"/>
            <a:ext cx="3577325" cy="3172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6192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404664"/>
            <a:ext cx="698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Den slovanských věrozvěstů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196752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Svatí Konstantin (Cyril) a Metoděj, označováni někdy jednoduše jako bratři ze Soluně, jsou známí jako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apoštolové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Slovanů nebo také Slovanští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věrozvěsti.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rámci své misie na Velké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Moravě, kam byli pozváni knížetem Rostislavem,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vytvořili písmo hlaholici a prosadili staroslověnštinu jako bohoslužebný jazyk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Papež Lev XIII. okružním listem „Grande munus“ ze 30. září 1880 vyzdvihl zásluhy svatých bratří. Tento papež stanovil svátek svatého Cyrila a Metoděje na den 5. července, ovšem bez zřejmé souvislosti s životem svatých slovanských apoštolů i mimo jakoukoliv souvislost s cyrilometodějstvím obecně.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861048"/>
            <a:ext cx="2520280" cy="283862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436096" y="6381328"/>
            <a:ext cx="10081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1.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804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96752"/>
            <a:ext cx="813690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6. července 1415 jednalo XV. zasedání sněmu v případu mistra Jana Husa. Byl přečten průběh procesu a Husovy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nauky..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Hus se chtěl znovu hájit, avšak byl umlčen, protože obsahem jednání již nebylo slyšení, ale vynesení rozsudku.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Hus byl prohlášen za zatvrzelého kacíře. Podle církevního práva měl být degradován. Hus znovu odmítl odvolat. Sněm prohlásil, že s Husem již nemá nic do činění a předal jej světskému rameni s žádostí, aby bylo ušetřeno jeho života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Král Zikmund, zastupující svého bratra Václava, odevzdal Husa místnímu pánu, který jej vydal k provedení rozsudku radě města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Kostnice. Poté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co byl přivázán k hranici, přijel Zikmundův maršálek a nabídli Husovi z králova rozkazu odvolání, aby si zachoval život. Hus odmítl a hranice byla zapálena. Hranice i s Husovými ostatky byla po upálení vhozena do řeky Rýna, aby si jeho přívrženci neudělali z hrobu poutní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místo.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620688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 smtClean="0">
                <a:latin typeface="Times New Roman" pitchFamily="18" charset="0"/>
                <a:cs typeface="Times New Roman" pitchFamily="18" charset="0"/>
              </a:rPr>
              <a:t>Den upálení mistra Jana Husa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348880"/>
            <a:ext cx="3312368" cy="436232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796136" y="6309320"/>
            <a:ext cx="15121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2.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012160" y="4530042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Vzpomeneš si na přezdívku krále Zikmunda?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811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332656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>
                <a:latin typeface="Times New Roman" pitchFamily="18" charset="0"/>
                <a:cs typeface="Times New Roman" pitchFamily="18" charset="0"/>
              </a:rPr>
              <a:t>Den české státnosti</a:t>
            </a:r>
          </a:p>
          <a:p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052736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Den české státnosti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státní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svátek, který připadá na 28.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září</a:t>
            </a:r>
            <a:r>
              <a:rPr lang="cs-CZ" baseline="300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neboť toho dne byl svým bratrem zabit český kníže sv.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Václav. Původní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poslanecký návrh zákona o státních svátcích s ním nepočítal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Byl zavražděn ve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Staré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Boleslavi, sídle svého bratra Boleslava, který díky tomu převzal vládu. Po smrti začal být Václav uctíván jako svatý pro svou zbožnost (vlastnoruční pěstování vína a obilí pro svaté přijímání, péči o chudé, otroky a vězně, stavění kostelů, kácení šibenic a model ap.) a posmrtné zázraky. Později se stal symbolem českého státu, např. v Kodexu vyšehradském, na mincích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apod.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368" y="2060848"/>
            <a:ext cx="3454718" cy="460851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267086" y="6237312"/>
            <a:ext cx="14012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3.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70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476672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u="sng" dirty="0">
                <a:latin typeface="Times New Roman" pitchFamily="18" charset="0"/>
                <a:cs typeface="Times New Roman" pitchFamily="18" charset="0"/>
              </a:rPr>
              <a:t>Den vzniku samostatného československého státu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4101" y="980728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/>
              <a:t>Vznik Československa</a:t>
            </a:r>
            <a:r>
              <a:rPr lang="cs-CZ" dirty="0"/>
              <a:t> byl proces, který vedl k ustavení samostatného Československa. Československo bylo vyhlášeno 28. října 1918. Jeho hranice byly vymezeny mírovými smlouvami a z nich vycházejícími rozhodnutími v rámci versailleského mírového systému</a:t>
            </a:r>
            <a:r>
              <a:rPr lang="cs-CZ" dirty="0" smtClean="0"/>
              <a:t>.</a:t>
            </a:r>
          </a:p>
          <a:p>
            <a:pPr algn="just"/>
            <a:r>
              <a:rPr lang="cs-CZ" dirty="0" smtClean="0"/>
              <a:t>Podmínky </a:t>
            </a:r>
            <a:r>
              <a:rPr lang="cs-CZ" dirty="0"/>
              <a:t>obsahovaly i uznání autonomie národů Rakousko-Uherska, které si lid vyložil jako uznání nezávislosti. Tato zpráva se stala impulsem k živelným demonstracím, při nichž lid jásal v ulicích a ničil symboly Rakousko-Uherska. Na večer téhož dne vydal Národní výbor první zákon, </a:t>
            </a:r>
            <a:r>
              <a:rPr lang="cs-CZ" i="1" dirty="0"/>
              <a:t>„zákon o zřízení </a:t>
            </a:r>
            <a:r>
              <a:rPr lang="cs-CZ" i="1" dirty="0" smtClean="0"/>
              <a:t>samostatného státu </a:t>
            </a:r>
            <a:r>
              <a:rPr lang="cs-CZ" i="1" dirty="0"/>
              <a:t>československého“</a:t>
            </a:r>
            <a:r>
              <a:rPr lang="cs-CZ" dirty="0"/>
              <a:t>. Tentýž den byli do Národního výboru přibráni 4 slovenští zástupci, zástupci Němců a Maďarů nebyli přizvání.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347" y="2276872"/>
            <a:ext cx="4608513" cy="432048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732240" y="6237312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4.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732240" y="3933056"/>
            <a:ext cx="216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Poznáš kde se konala tato demonstrace?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36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6528" y="908720"/>
            <a:ext cx="81369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/>
              <a:t>17. listopad, po světě známý </a:t>
            </a:r>
            <a:r>
              <a:rPr lang="cs-CZ" dirty="0" smtClean="0"/>
              <a:t>také jako </a:t>
            </a:r>
            <a:r>
              <a:rPr lang="cs-CZ" dirty="0"/>
              <a:t>Mezinárodní den studenstva, se v Česku vztahuje ke dvěma historickým milníkům, </a:t>
            </a:r>
            <a:r>
              <a:rPr lang="cs-CZ" dirty="0" smtClean="0"/>
              <a:t>které </a:t>
            </a:r>
            <a:r>
              <a:rPr lang="cs-CZ" dirty="0"/>
              <a:t>od sebe dělí </a:t>
            </a:r>
            <a:r>
              <a:rPr lang="cs-CZ" dirty="0" smtClean="0"/>
              <a:t>přesně půl </a:t>
            </a:r>
            <a:r>
              <a:rPr lang="cs-CZ" dirty="0"/>
              <a:t>století: </a:t>
            </a:r>
            <a:r>
              <a:rPr lang="cs-CZ" dirty="0" smtClean="0"/>
              <a:t>uzavření českých vysokých </a:t>
            </a:r>
            <a:r>
              <a:rPr lang="cs-CZ" dirty="0"/>
              <a:t>škol v roce 1939 a začátek sametové revoluce v roce 1989. </a:t>
            </a:r>
          </a:p>
          <a:p>
            <a:pPr algn="just"/>
            <a:r>
              <a:rPr lang="cs-CZ" dirty="0"/>
              <a:t>Od roku 2000 se obě události v České republice uctívají státním svátkem. Do té doby měl 17. listopad statut významného dne. Výročí boje studentů za svobodu a demokracii si připomínají i občané Slovenské republiky.</a:t>
            </a:r>
          </a:p>
          <a:p>
            <a:pPr algn="just"/>
            <a:r>
              <a:rPr lang="cs-CZ" dirty="0"/>
              <a:t>Tento den je rovněž Mezinárodním dnem studenstva, který odkazuje právě na události v protektorátu roku 1939. Rozbuškou k nim se stala pražská demonstrace po pohřbu studenta Jana Opletala 15. listopadu 1939, která přerostla v protiokupační protesty. Opletal podlehl čtyři dny předtím následkům střelného zranění, jež utrpěl během násilného potlačení tiché demonstrace studentů u příležitosti 21. výročí vzniku Československa.</a:t>
            </a:r>
          </a:p>
          <a:p>
            <a:pPr algn="just"/>
            <a:r>
              <a:rPr lang="cs-CZ" dirty="0"/>
              <a:t>Adolf Hitler poté nařídil uzavření všech českých vysokých škol, k němuž došlo právě 17. listopadu. V zemi proběhlo rozsáhlé zatýkání mezi studenty. Více než tisícovka jich byla převezena do koncentračního tábora Sachsenhausen, z nějž už se někteří nevrátili. V bývalých ruzyňských kasárnách pak Němci popravili devět studentů, kteří podle nich stáli v čele studentských organizací.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364014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u="sng" dirty="0">
                <a:latin typeface="Times New Roman" pitchFamily="18" charset="0"/>
                <a:cs typeface="Times New Roman" pitchFamily="18" charset="0"/>
              </a:rPr>
              <a:t>Den boje za svobodu a demokracii</a:t>
            </a:r>
            <a:endParaRPr lang="cs-CZ" i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132856"/>
            <a:ext cx="3960440" cy="453650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516216" y="6381328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5.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8043" y="5858107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Poznal jsi osobu na obrázku?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38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7888" y="1196752"/>
            <a:ext cx="66967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</a:t>
            </a:r>
            <a:r>
              <a:rPr lang="en-US" sz="1200" i="1" dirty="0"/>
              <a:t> 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2012-08-20]. Dostupné z: http://cs.wikipedia.org/wiki/Soubor:Cyril_and_Methodius.jpg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Obr.2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2012-08-20]. Dostupné z: http://upload.wikimedia.org/wikipedia/commons/e/e1/Muttich%2C_Kamil_Vladislav_-Mistr_Jan_Hus_na_hranici_v_Kostnici_1415.jpg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Obr.3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2012-08-20]. Dostupné z: http://</a:t>
            </a:r>
            <a:r>
              <a:rPr lang="en-US" sz="1200" dirty="0" smtClean="0"/>
              <a:t>cs.wikipedia.org/wiki/Soubor:Wenceslaus_I_Duke_of_Bohemia_equestrian_statue_in_Prague_1.jpg</a:t>
            </a:r>
            <a:endParaRPr lang="cs-CZ" sz="1200" dirty="0" smtClean="0"/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Obr.4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2012-08-20]. Dostupné z: http://cs.wikipedia.org/wiki/Soubor:28._%C5%99%C3%ADjen_1918.jpg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Obr.5.: </a:t>
            </a:r>
            <a:r>
              <a:rPr lang="en-US" sz="1200" i="1" dirty="0"/>
              <a:t>Wikipedia</a:t>
            </a:r>
            <a:r>
              <a:rPr lang="en-US" sz="1200" dirty="0"/>
              <a:t>: </a:t>
            </a:r>
            <a:r>
              <a:rPr lang="en-US" sz="1200" i="1" dirty="0"/>
              <a:t>the free encyclopedia</a:t>
            </a:r>
            <a:r>
              <a:rPr lang="en-US" sz="1200" dirty="0"/>
              <a:t> [online]. San Francisco (CA): Wikimedia Foundation, 2001- [cit. 2012-08-20]. </a:t>
            </a:r>
            <a:endParaRPr lang="cs-CZ" sz="1200" dirty="0" smtClean="0"/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Ostatní obrázky Klipart.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Státní svátky ČR.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zejména zopakování a zapamatování učiva.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7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1311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Základní škola a Mateřská škola, Chvalkovice, okres Náchod  CZ.1.07/1.1.05/04.0031 „Rozvoj interaktivních způsobů výuky ve škole“  Mgr. Marie Šimková VOZ6_04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Šimková Marie</cp:lastModifiedBy>
  <cp:revision>55</cp:revision>
  <dcterms:created xsi:type="dcterms:W3CDTF">2011-09-08T19:28:43Z</dcterms:created>
  <dcterms:modified xsi:type="dcterms:W3CDTF">2012-08-20T19:20:00Z</dcterms:modified>
</cp:coreProperties>
</file>