
<file path=[Content_Types].xml><?xml version="1.0" encoding="utf-8"?>
<Types xmlns="http://schemas.openxmlformats.org/package/2006/content-types">
  <Default Extension="png" ContentType="image/png"/>
  <Default Extension="maj" ContentType="image/jpe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9" r:id="rId4"/>
    <p:sldId id="270" r:id="rId5"/>
    <p:sldId id="266" r:id="rId6"/>
    <p:sldId id="258" r:id="rId7"/>
    <p:sldId id="259" r:id="rId8"/>
    <p:sldId id="261" r:id="rId9"/>
    <p:sldId id="263" r:id="rId10"/>
    <p:sldId id="271" r:id="rId11"/>
    <p:sldId id="272" r:id="rId12"/>
    <p:sldId id="273" r:id="rId13"/>
    <p:sldId id="26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3D6AC7-1022-497E-891C-434AAC038C23}">
          <p14:sldIdLst>
            <p14:sldId id="256"/>
            <p14:sldId id="257"/>
          </p14:sldIdLst>
        </p14:section>
        <p14:section name="Oddíl bez názvu" id="{D3233160-52BF-43E2-830E-A969A8B6012A}">
          <p14:sldIdLst>
            <p14:sldId id="269"/>
            <p14:sldId id="270"/>
            <p14:sldId id="266"/>
            <p14:sldId id="258"/>
            <p14:sldId id="259"/>
            <p14:sldId id="261"/>
            <p14:sldId id="263"/>
            <p14:sldId id="271"/>
            <p14:sldId id="272"/>
            <p14:sldId id="273"/>
            <p14:sldId id="26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89" d="100"/>
          <a:sy n="89" d="100"/>
        </p:scale>
        <p:origin x="-85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DC2906-88C8-4D2F-B2D2-3F07141B4D85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E423E-FD0B-478B-922B-812AA44E4D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661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06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194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3735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7019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556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933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689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771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839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542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709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323C6-24F6-4E56-8498-F1384526CFF2}" type="datetimeFigureOut">
              <a:rPr lang="cs-CZ" smtClean="0"/>
              <a:t>19.8.2012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2C675-866E-4C47-8AFA-C7262EABC4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8376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maj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rauentag_1914_Heraus_mit_dem_Frauenwahlrecht.jpg" TargetMode="External"/><Relationship Id="rId2" Type="http://schemas.openxmlformats.org/officeDocument/2006/relationships/hyperlink" Target="http://upload.wikimedia.org/wikipedia/commons/7/7b/Some_of_the_bodies_being_removed_by_German_civilians_for_decent_burial_at_Gusen_Concentration_Camp%2C_Muhlhausen%2C_near_Linz%2C_Austri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7.ct24.cz/multimedia/images/8/789/middle/78832.jpg" TargetMode="External"/><Relationship Id="rId5" Type="http://schemas.openxmlformats.org/officeDocument/2006/relationships/hyperlink" Target="http://upload.wikimedia.org/wikipedia/commons/e/e4/Charles_IV._2003-12-24.jpg" TargetMode="External"/><Relationship Id="rId4" Type="http://schemas.openxmlformats.org/officeDocument/2006/relationships/hyperlink" Target="http://cs.wikipedia.org/wiki/Soubor:Flag_of_NATO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Autofit/>
          </a:bodyPr>
          <a:lstStyle/>
          <a:p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Základní škola a Mateřská škola, Chvalkovice, okres Náchod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CZ.1.07/1.1.05/04.0031 „Rozvoj </a:t>
            </a:r>
            <a:r>
              <a:rPr lang="cs-CZ" sz="1600" b="1" dirty="0">
                <a:latin typeface="Times New Roman" pitchFamily="18" charset="0"/>
                <a:cs typeface="Times New Roman" pitchFamily="18" charset="0"/>
              </a:rPr>
              <a:t>interaktivních způsobů výuky ve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škole“ 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Mgr. Marie Šimková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VOZ6_05</a:t>
            </a:r>
            <a:br>
              <a:rPr lang="cs-CZ" sz="16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40643" y="1934598"/>
            <a:ext cx="6400800" cy="1206370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Ostatní svátky a významné dny ČR</a:t>
            </a:r>
            <a:endParaRPr lang="cs-CZ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906" y="5301208"/>
            <a:ext cx="3766185" cy="1327785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pic>
        <p:nvPicPr>
          <p:cNvPr id="4" name="Picture 2" descr="C:\Users\ucitel\AppData\Local\Microsoft\Windows\Temporary Internet Files\Content.IE5\9DXUKH96\MC9003465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52936"/>
            <a:ext cx="220324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ucitel\AppData\Local\Microsoft\Windows\Temporary Internet Files\Content.IE5\D3YDA61C\MC90043577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52936"/>
            <a:ext cx="2051050" cy="259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6674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23386" y="332656"/>
            <a:ext cx="619268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Ostatní svátky a významné dny České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republiky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jsou jedny ze dnů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vymezených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zákonem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číslo 245/2000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Sb.,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ve znění pozdějších předpisů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Ostatní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svátky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jsou dny pracovního klidu.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Významné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dny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jsou dny pracovními.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tátní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svátky na rozdíl od ostatních svátků oslavují českou státnost, zatímco ostatní svátky se vztahují na jiné významné historické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události a nebo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tradice.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539552" y="4365103"/>
            <a:ext cx="381642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5445224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Znáš nějaké svátky a významné dny, které si v ČR připomínáme?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460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188640"/>
            <a:ext cx="540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dirty="0" smtClean="0">
                <a:latin typeface="Times New Roman" pitchFamily="18" charset="0"/>
                <a:cs typeface="Times New Roman" pitchFamily="18" charset="0"/>
              </a:rPr>
              <a:t>Ostatní svátky</a:t>
            </a:r>
            <a:endParaRPr lang="cs-CZ" sz="24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293096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7698" y="764704"/>
            <a:ext cx="813690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1.leden 2012 </a:t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Nový rok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9.duben 2012 </a:t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Velikonoční pondělí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1.květen 2012 </a:t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 práce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24.prosinec 2012 </a:t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Štědrý den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25.prosinec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2012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První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vánoční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26.prosinec 2012 </a:t>
            </a:r>
            <a:br>
              <a:rPr lang="cs-CZ" b="1" dirty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Druhý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vánoční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ucitel\AppData\Local\Microsoft\Windows\Temporary Internet Files\Content.IE5\5R2M4TN6\MC9002382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903" y="4643527"/>
            <a:ext cx="2058154" cy="204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ZQUP88D8\MC9004153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70649"/>
            <a:ext cx="1619440" cy="157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P2XAUCBO\MC9003358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01926"/>
            <a:ext cx="1835335" cy="195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citel\AppData\Local\Microsoft\Windows\Temporary Internet Files\Content.IE5\28N6LIFM\MC9004351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607" y="2410163"/>
            <a:ext cx="1825639" cy="188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citel\AppData\Local\Microsoft\Windows\Temporary Internet Files\Content.IE5\P2XAUCBO\MP90042265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7153" y="957001"/>
            <a:ext cx="1537873" cy="173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771800" y="1052736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Přiřaď obrázky ke správnému svátku.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68144" y="4691518"/>
            <a:ext cx="28611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Na jeden svátek se nám obrázek nedostal. Víš co o tomto svátku dělali dříve děti? Určitě o tom znáš alespoň jednu říkanku, vzpomínej!!!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40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979712" y="692696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Významné dny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1917" y="2780928"/>
            <a:ext cx="56166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památky obětí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holocaustu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Mezinárodní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den žen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přístupu České republiky k Severoatlantické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smlouvě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učitelů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vzdělanosti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Květnové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povstání českého lidu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rodin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Vyhlazení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obce Lidice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památky obětí komunistického režimu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válečných veteránů</a:t>
            </a:r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7544" y="1585248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Vepiš datum těchto významných dnů. Pomoci ti může internet nebo kalendář.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Kdo bude nejrychlejší?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907704" y="2780928"/>
            <a:ext cx="12961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__________________________________________________________________________________________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7544" y="2780928"/>
            <a:ext cx="14401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27. ledna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8. března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12. března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28. března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7. dubna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5. května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15. května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10. června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27. června</a:t>
            </a:r>
          </a:p>
          <a:p>
            <a:r>
              <a:rPr lang="cs-CZ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11. listopadu</a:t>
            </a:r>
            <a:endParaRPr lang="cs-CZ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278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8988" y="620688"/>
            <a:ext cx="78488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Pojďme si některé svátky a významné dny trochu přiblížit.</a:t>
            </a: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262329" y="1340768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Svátek práce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308304" y="6309320"/>
            <a:ext cx="72008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1.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5556" y="4077072"/>
            <a:ext cx="8208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 socialistických zemích patřil tento svátek mezi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nejdůležitější. Organizovaly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masové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průvody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které procházely městem, často před tribunou s místními představiteli moci. Účast na oslavách prvního máje byla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obvykle povinná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nadřízení a učitelé měli nařízeno kontrolovat účast svých podřízených a žáků. V průvodu byly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také zastoupeny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podniky, školy i různé zájmové organizace (např. organizace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červený kříž či Svazarm).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Kromě pěších účastníků městem projížděly i 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alegorické vozy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Neodmyslitelnou součástí průvodů byly nejrůznější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mávátka a transparenty.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5556" y="2420888"/>
            <a:ext cx="82089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Svátek práce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1. máj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je mezinárodní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dělnický svátek,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který 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slaví od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1890. Svátek byl zaveden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1889 II. Internacionálou 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paměť vypuknutí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stávky dělníků v Chicagu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dne 1.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května 1886, kteří  usilovali 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osmihodinovou pracovní dobu bez ztráty peněz. Celkově stávkovalo asi 300 000 dělníků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českých zemích se poprvé slavil v roce 1890 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Střeleckém ostrově v Praze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261" y="1849451"/>
            <a:ext cx="5400600" cy="468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41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5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76470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Den památky obětí holocaustu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55576" y="1446526"/>
            <a:ext cx="756084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Mezinárodní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den památky obětí holocaustu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si připomínáme 27. ledna. Vyhlásilo ho  Valné shromáždění OSN dne 1. listopadu 2005. </a:t>
            </a:r>
          </a:p>
          <a:p>
            <a:pPr algn="just"/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Tento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den má připomínat utrpení přibližně šesti milionů židovských obětí během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olocaustu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za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druhé světové války. 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27. ledna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nebylo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vybráno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náhodně. 27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ledna 1945 byl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totiž Rudou armádou osvobozen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nacistický koncentrační a vyhlazovací tábor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Osvětim-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Březinka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03820" y="6381328"/>
            <a:ext cx="110062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2.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196" y="1446526"/>
            <a:ext cx="5524108" cy="532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4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47667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Mezinárodní den žen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72728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Mezinárodní den žen (ve zkratce MDŽ),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připadá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každoročně na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8. března. Je to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původem socialistický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svátek, ale je mezinárodně uznávaným dnem stanoveným OSN 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výročí stávky newyorských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švadlen z 8. března 1908. Svátek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žen byl poprvé slaven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roce 1909 po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vyhlášení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Americkou socialistickou stranou.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Od roku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1911,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kdy byl poprvé slaven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také v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Německu, Rakousko-Uhersku, Švýcarsku, Dánsku a USA,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patřilo mezi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jeho cíle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volební právo žen.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1975 je pak připomínán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jako den mezinárodní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solidarity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žen za rovnoprávnost, spravedlnost, mír a rozvoj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948264" y="6237312"/>
            <a:ext cx="7920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3.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422" y="940547"/>
            <a:ext cx="4752528" cy="5542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19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060848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12. března 1999 předali ministři zahraničí </a:t>
            </a:r>
            <a:r>
              <a:rPr lang="cs-CZ" dirty="0" smtClean="0"/>
              <a:t>České </a:t>
            </a:r>
            <a:r>
              <a:rPr lang="cs-CZ" dirty="0"/>
              <a:t>r</a:t>
            </a:r>
            <a:r>
              <a:rPr lang="cs-CZ" dirty="0" smtClean="0"/>
              <a:t>epubliky, </a:t>
            </a:r>
            <a:r>
              <a:rPr lang="cs-CZ" dirty="0"/>
              <a:t>Maďarska a Polska své americké kolegyni Madeleine Albrightové příslušné ratifikační listiny, a jejich země se tak také staly členy NATO.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15616" y="980728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Den přístupu České republiky k Severoatlantické 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smlouvě (NATO)</a:t>
            </a:r>
            <a:endParaRPr lang="cs-CZ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3573016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Víš, co je to NATO?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8" y="4725144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solidFill>
                  <a:srgbClr val="00B050"/>
                </a:solidFill>
              </a:rPr>
              <a:t>Severoatlantická </a:t>
            </a:r>
            <a:r>
              <a:rPr lang="cs-CZ" b="1" dirty="0" smtClean="0">
                <a:solidFill>
                  <a:srgbClr val="00B050"/>
                </a:solidFill>
              </a:rPr>
              <a:t>aliance (NATO, OTAN)</a:t>
            </a:r>
            <a:r>
              <a:rPr lang="cs-CZ" dirty="0" smtClean="0">
                <a:solidFill>
                  <a:srgbClr val="00B050"/>
                </a:solidFill>
              </a:rPr>
              <a:t> je </a:t>
            </a:r>
            <a:r>
              <a:rPr lang="cs-CZ" dirty="0">
                <a:solidFill>
                  <a:srgbClr val="00B0F0"/>
                </a:solidFill>
              </a:rPr>
              <a:t>euroatlantický</a:t>
            </a:r>
            <a:r>
              <a:rPr lang="cs-CZ" dirty="0">
                <a:solidFill>
                  <a:srgbClr val="00B050"/>
                </a:solidFill>
              </a:rPr>
              <a:t> mezinárodní vojenský pakt. Byl založen 4. dubna 1949 podpisem Severoatlantické smlouvy. Aliance sídlí v Bruselu v </a:t>
            </a:r>
            <a:r>
              <a:rPr lang="cs-CZ" dirty="0" smtClean="0">
                <a:solidFill>
                  <a:srgbClr val="00B050"/>
                </a:solidFill>
              </a:rPr>
              <a:t>Belgii</a:t>
            </a:r>
            <a:r>
              <a:rPr lang="cs-CZ" dirty="0">
                <a:solidFill>
                  <a:srgbClr val="00B050"/>
                </a:solidFill>
              </a:rPr>
              <a:t>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1530945"/>
            <a:ext cx="4392488" cy="4585692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6876256" y="5877272"/>
            <a:ext cx="136815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4.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67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5014" y="332656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Den vzdělanosti</a:t>
            </a:r>
            <a:endParaRPr lang="cs-CZ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8988" y="126876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Připadá na 7. duben. Dnem vzdělanosti je proto, že v tento roku 1348 byla založena nejstarší univerzita na území České republiky.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5092" y="2588764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Která univerzita to je?</a:t>
            </a:r>
          </a:p>
          <a:p>
            <a:pPr algn="ctr"/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Kým byla </a:t>
            </a:r>
            <a:r>
              <a:rPr lang="cs-CZ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aložena?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3790781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7. dubna 1348 byla založena Karlova univerzita v Praze a panovníkem tedy nemohl být nikdo jiný než Karel IV.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733" y="1090481"/>
            <a:ext cx="3096344" cy="54006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156176" y="6093296"/>
            <a:ext cx="12961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5.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8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332656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Den vyhlazení obce Lidice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62283" y="1124744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Vyhlazení Lidic byla násilná historická událost,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ke které došlo 9. června 1942. Došlo pří ní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 vyhlazení značné části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obyvatel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české vsi Lidice německými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okupanty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Po úspěšném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atentátu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československých parašutistů na Reinharda Heydricha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27. května 1942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byla obec Lidice ve Středních Čechách v důsledku heydrichiády vypálena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srovnána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zemí. Veškeré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místní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obyvatele němečtí okupanti  vyvraždili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nebo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odsunuli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do koncentračních táborů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Celkem přišlo o život 340 lidických obyvatel (192 mužů, 60 žen a 88 dětí).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908720"/>
            <a:ext cx="6264696" cy="54006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884368" y="6021288"/>
            <a:ext cx="9361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Obr.6.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0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88515" y="1301565"/>
            <a:ext cx="73448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dirty="0">
                <a:latin typeface="Times New Roman" pitchFamily="18" charset="0"/>
                <a:cs typeface="Times New Roman" pitchFamily="18" charset="0"/>
              </a:rPr>
              <a:t>Milada Horáková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(1901– 1950) byla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česká politička,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která se stala obětí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justiční vraždy během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komunistických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politických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procesů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 50. letech minulého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století. Za spiknutí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velezradu byla 27. června 1950 popravena oběšením. 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Byla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jedinou ženou popravenou v rámci těchto soudních řízení. Díky své neústupnosti během svého soudu se stala symbolem odporu proti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totalitě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vládnoucí komunistické strany.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31640" y="47667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Den obětí památky komunistického režimu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301565"/>
            <a:ext cx="4752528" cy="507976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020272" y="5949280"/>
            <a:ext cx="12130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7,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30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764704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Den válečných veteránů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Den válečných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veteránů, Den příměří a nebo také Den vzpomínek,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11. listopad, je den věnovaný památce válečných veteránů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Od listopadu 2001 je tento významný den připomínán 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nás.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listopad byl přitom vybrán symbolicky,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protože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toho dne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bylo roku 1918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ve vlakovém voze v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Le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Francport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u severofrancouzského města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Compiègne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podepsáno příměří mezi </a:t>
            </a:r>
            <a:r>
              <a:rPr lang="cs-CZ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Spojenci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a Německem, jímž byly na západní frontě ukončeny boje 1. světové války.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285875"/>
            <a:ext cx="3960440" cy="516746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516216" y="6165304"/>
            <a:ext cx="129614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Times New Roman" pitchFamily="18" charset="0"/>
                <a:cs typeface="Times New Roman" pitchFamily="18" charset="0"/>
              </a:rPr>
              <a:t>Obr. 8. </a:t>
            </a:r>
            <a:endParaRPr lang="cs-CZ" sz="1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567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57888" y="1196752"/>
            <a:ext cx="669674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Obr.1.: http://upload.wikimedia.org/wikipedia/commons/0/08/Letn%C3%A1%2C_1._m%C3%A1j_1981%2C_tribuna.jpg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Obr.2.: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upload.wikimedia.org/wikipedia/commons/7/7b/Some_of_the_bodies_being_removed_by_German_civilians_for_decent_burial_at_Gusen_Concentration_Camp%2C_Muhlhausen%2C_near_Linz%2C_Austria.jpg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Obr.3.: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cs.wikipedia.org/wiki/Soubor:Frauentag_1914_Heraus_mit_dem_Frauenwahlrecht.jpg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4.: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cs.wikipedia.org/wiki/Soubor:Flag_of_NATO.svg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5.: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5"/>
              </a:rPr>
              <a:t>http://upload.wikimedia.org/wikipedia/commons/e/e4/Charles_IV._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2003-12-24.jpg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Obr.6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.:http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://cs.wikipedia.org/wiki/Soubor:Bundesarchiv_Bild_146-1993-020-26A,_Lidice,_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Ort_nach_Zerst%C3%B6rung.jpg</a:t>
            </a: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7.: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img7.ct24.cz/multimedia/images/8/789/middle/78832.jpg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Obr. 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8.: http://cs.wikipedia.org/wiki/Soubor:Armisticetrain.jpg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47667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476672"/>
            <a:ext cx="80648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u="sng" dirty="0" smtClean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slouží jako textový a obrazový materiál k výuce kapitoly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Ostatní svátky a významné dny ČR.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Je doplněna o interaktivní prvky umožňující zejména zopakování a zapamatování učiva.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317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1045</Words>
  <Application>Microsoft Office PowerPoint</Application>
  <PresentationFormat>Předvádění na obrazovce (4:3)</PresentationFormat>
  <Paragraphs>106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 Základní škola a Mateřská škola, Chvalkovice, okres Náchod  CZ.1.07/1.1.05/04.0031 „Rozvoj interaktivních způsobů výuky ve škole“  Mgr. Marie Šimková VOZ6_05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VY_52_INOVACE_BOTANIKA09 Základní škola a Mateřská škola, Chvalkovice, okres Náchod cz. 1.07/1.4.00/21.0225 „Blíže k přírodním vědám“ Mgr. Marie Šimková</dc:title>
  <dc:creator>Šimková Marie</dc:creator>
  <cp:lastModifiedBy>Šimková Marie</cp:lastModifiedBy>
  <cp:revision>65</cp:revision>
  <dcterms:created xsi:type="dcterms:W3CDTF">2011-09-08T19:28:43Z</dcterms:created>
  <dcterms:modified xsi:type="dcterms:W3CDTF">2012-08-19T18:11:27Z</dcterms:modified>
</cp:coreProperties>
</file>