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3D6AC7-1022-497E-891C-434AAC038C23}">
          <p14:sldIdLst>
            <p14:sldId id="256"/>
            <p14:sldId id="261"/>
            <p14:sldId id="262"/>
            <p14:sldId id="263"/>
            <p14:sldId id="264"/>
            <p14:sldId id="265"/>
            <p14:sldId id="266"/>
          </p14:sldIdLst>
        </p14:section>
        <p14:section name="Oddíl bez názvu" id="{D3233160-52BF-43E2-830E-A969A8B6012A}">
          <p14:sldIdLst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>
        <p:scale>
          <a:sx n="89" d="100"/>
          <a:sy n="89" d="100"/>
        </p:scale>
        <p:origin x="-86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C2906-88C8-4D2F-B2D2-3F07141B4D85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E423E-FD0B-478B-922B-812AA44E4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661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67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9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19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5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3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895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7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83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542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709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323C6-24F6-4E56-8498-F1384526CFF2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32C675-866E-4C47-8AFA-C7262EABC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376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1470025"/>
          </a:xfrm>
        </p:spPr>
        <p:txBody>
          <a:bodyPr>
            <a:noAutofit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Základní škola a Mateřská škola, Chvalkovice, okres Náchod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 CZ.1.07/1.1.05/04.0031 „Rozvoj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interaktivních způsobů výuky ve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škole“ 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Mgr. Marie Šimková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VOZ7_01</a:t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6500" y="1988840"/>
            <a:ext cx="6400800" cy="1998458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Zdraví a nemoc</a:t>
            </a:r>
            <a:endParaRPr lang="cs-CZ" sz="7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57192"/>
            <a:ext cx="3766185" cy="132778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1026" name="Picture 2" descr="C:\Users\ucitel\AppData\Local\Microsoft\Windows\Temporary Internet Files\Content.IE5\P2XAUCBO\MP9004483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60980"/>
            <a:ext cx="2844316" cy="189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590SA2B1\MP9004278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60980"/>
            <a:ext cx="2915816" cy="189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67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33265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u="sng" dirty="0" smtClean="0">
                <a:latin typeface="Times New Roman" pitchFamily="18" charset="0"/>
                <a:cs typeface="Times New Roman" pitchFamily="18" charset="0"/>
              </a:rPr>
              <a:t>Definice zdraví</a:t>
            </a:r>
            <a:endParaRPr lang="cs-CZ" b="1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9441" y="1053603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Jak je podle tebe definice zdraví? Můžete se radit ve dvojicích a nebo skupinách.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509120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Zdraví je:</a:t>
            </a:r>
          </a:p>
          <a:p>
            <a:r>
              <a:rPr lang="cs-CZ" dirty="0" smtClean="0"/>
              <a:t>-    nepřítomnost </a:t>
            </a:r>
            <a:r>
              <a:rPr lang="cs-CZ" dirty="0"/>
              <a:t>nemoci.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stav </a:t>
            </a:r>
            <a:r>
              <a:rPr lang="cs-CZ" dirty="0"/>
              <a:t>úplné tělesné, duševní a sociální </a:t>
            </a:r>
            <a:r>
              <a:rPr lang="cs-CZ" dirty="0" smtClean="0"/>
              <a:t>pohody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fyzický </a:t>
            </a:r>
            <a:r>
              <a:rPr lang="cs-CZ" dirty="0"/>
              <a:t>a emoční vztah, který umožňuje jedinci dosáhnout vytoužených hodnot a těšit se z nich, žití plnohodnotného a aktivního života podle představ jedince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-    stav </a:t>
            </a:r>
            <a:r>
              <a:rPr lang="cs-CZ" dirty="0"/>
              <a:t>nepřítomnosti znaků a příznaků nemoci nebo </a:t>
            </a:r>
            <a:r>
              <a:rPr lang="cs-CZ" dirty="0" smtClean="0"/>
              <a:t>úrazu</a:t>
            </a:r>
            <a:r>
              <a:rPr lang="cs-CZ" baseline="30000" dirty="0" smtClean="0"/>
              <a:t>(1)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71703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tady máme několik definic z internetu.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005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Opakem zdraví je nemoc, opět můžeme na internetu najít velkou spoustu jejich definic, např.: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79928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Tx/>
              <a:buChar char="-"/>
            </a:pP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stav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organismu vznikající působením zevních či vnitřních okolností narušujících jeho správné fungování a rovnováhu. Dochází k poruchám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funkce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struktury orgánů vedoucím ke vzniku příznaků nemoci a k dalším důsledkům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Tx/>
              <a:buChar char="-"/>
            </a:pP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nemoc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 souhrn reakcí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organismu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 poruchu rovnováhy mezi ním a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prostředím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Tx/>
              <a:buChar char="-"/>
            </a:pP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nemoc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postihuje i okolí nemocného člověka.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Objevuje se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nutnost péče, dochází ke změnám v životním rytmu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rodiny a může dojít i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 ekonomickým problémům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2050" name="Picture 2" descr="C:\Users\ucitel\AppData\Local\Microsoft\Windows\Temporary Internet Files\Content.IE5\K0UILCO0\MP9004311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4505360"/>
            <a:ext cx="3996444" cy="210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2GAPH9GJ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505360"/>
            <a:ext cx="1904256" cy="19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1660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 všechno má vliv na vznik nemoci?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79928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Genetické faktory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předchozích generacím dědíme dispozice ke vzniku chorob.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Demografické a zeměpisné vlivy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– silně ovlivňují např. délku života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populace či odlišnou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toleranci k některým civilizačním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chorobám.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Životní prostředí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znečištění vzduchu, vody a půdy, skryté látky v zemědělských produktech, to vše negativně ovlivňuje naše zdraví.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Kulturní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a náboženské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vlivy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zákazy konzumace určitých potravin, náboženské půsty, obřízka, stravovací návyky ve společnosti atd. I to může ovlivnit naše zdraví.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Poznávací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schopnosti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osobní přístup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prevenci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onemocnění, ochota respektovat informace o vzniku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nemocí a určitá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omezení, která přináší nemoc, ochota ke spolupráci se zdravotníky a 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rodinou atd.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5517232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Zapomněla jsem a něco?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ucitel\AppData\Local\Microsoft\Windows\Temporary Internet Files\Content.IE5\9UUTGCI9\MC900438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77973"/>
            <a:ext cx="19208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6389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6258" y="286414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Víš co znamená modře zvýrazněné slovo na minulé stránce?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6298" y="94176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Kdo si nevšiml, bylo to slovo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PREVENCE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7564" y="1700808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Prevence (z lat. </a:t>
            </a:r>
            <a:r>
              <a:rPr lang="cs-CZ" b="1" i="1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raevenire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= předcházet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) znamená soustavu opatření, která mají předcházet nějakému nežádoucímu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jevu, například nemocem, ale i drogovým závislostem, trestné činnosti atd.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774506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Nás ale zajímá prevence v oblasti péče o zdraví. Zkus vypsat co nejvíc opatření, která podle tebe do oblasti prevence nemocí patří.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501008"/>
            <a:ext cx="8136904" cy="2031325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ORW5SMRL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1116260" cy="134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31940" y="5733256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Výborně, je vidět, že víte, jak se o své zdraví starat.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052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Vraťme se ale k faktorům ovlivňujícím vznik chorob u člověka.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764704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 tvrzení a pojmy ze sloupečků, která k sobě patří.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357" y="1759863"/>
            <a:ext cx="48245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Nejdéle žijící národ.</a:t>
            </a:r>
          </a:p>
          <a:p>
            <a:endParaRPr lang="cs-CZ" dirty="0"/>
          </a:p>
          <a:p>
            <a:r>
              <a:rPr lang="cs-CZ" dirty="0" smtClean="0"/>
              <a:t>Nejedí maso.</a:t>
            </a:r>
          </a:p>
          <a:p>
            <a:endParaRPr lang="cs-CZ" dirty="0"/>
          </a:p>
          <a:p>
            <a:r>
              <a:rPr lang="cs-CZ" dirty="0" smtClean="0"/>
              <a:t>Všichni chlapci mají obřízku.</a:t>
            </a:r>
          </a:p>
          <a:p>
            <a:endParaRPr lang="cs-CZ" dirty="0"/>
          </a:p>
          <a:p>
            <a:r>
              <a:rPr lang="cs-CZ" dirty="0" smtClean="0"/>
              <a:t>Nejí od východu do západu slunce, drží ramadán.</a:t>
            </a:r>
          </a:p>
          <a:p>
            <a:endParaRPr lang="cs-CZ" dirty="0"/>
          </a:p>
          <a:p>
            <a:r>
              <a:rPr lang="cs-CZ" dirty="0" smtClean="0"/>
              <a:t>Nejtlustší národ.</a:t>
            </a:r>
          </a:p>
          <a:p>
            <a:endParaRPr lang="cs-CZ" dirty="0"/>
          </a:p>
          <a:p>
            <a:r>
              <a:rPr lang="cs-CZ" dirty="0" smtClean="0"/>
              <a:t>Do velikonoc drží půst.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31632" y="1772816"/>
            <a:ext cx="33123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Židé</a:t>
            </a:r>
          </a:p>
          <a:p>
            <a:endParaRPr lang="cs-CZ" dirty="0"/>
          </a:p>
          <a:p>
            <a:r>
              <a:rPr lang="cs-CZ" dirty="0" smtClean="0"/>
              <a:t>Křesťané</a:t>
            </a:r>
          </a:p>
          <a:p>
            <a:endParaRPr lang="cs-CZ" dirty="0"/>
          </a:p>
          <a:p>
            <a:r>
              <a:rPr lang="cs-CZ" dirty="0" smtClean="0"/>
              <a:t>Japonci</a:t>
            </a:r>
          </a:p>
          <a:p>
            <a:endParaRPr lang="cs-CZ" dirty="0"/>
          </a:p>
          <a:p>
            <a:r>
              <a:rPr lang="cs-CZ" dirty="0" smtClean="0"/>
              <a:t>Budhisté</a:t>
            </a:r>
          </a:p>
          <a:p>
            <a:endParaRPr lang="cs-CZ" dirty="0"/>
          </a:p>
          <a:p>
            <a:r>
              <a:rPr lang="cs-CZ" dirty="0" smtClean="0"/>
              <a:t>Američané </a:t>
            </a:r>
          </a:p>
          <a:p>
            <a:endParaRPr lang="cs-CZ" dirty="0"/>
          </a:p>
          <a:p>
            <a:r>
              <a:rPr lang="cs-CZ" dirty="0" smtClean="0"/>
              <a:t>Muslimové</a:t>
            </a:r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267744" y="1916832"/>
            <a:ext cx="352839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5" idx="1"/>
          </p:cNvCxnSpPr>
          <p:nvPr/>
        </p:nvCxnSpPr>
        <p:spPr>
          <a:xfrm>
            <a:off x="1727176" y="2492896"/>
            <a:ext cx="4104456" cy="11265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059832" y="1988840"/>
            <a:ext cx="2736304" cy="10673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932040" y="3619476"/>
            <a:ext cx="1008112" cy="10336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979712" y="4136306"/>
            <a:ext cx="38164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555776" y="2522513"/>
            <a:ext cx="3240360" cy="21306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67544" y="5466135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Měl jsi všechno správně?                                                       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Výborně!!!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ucitel\AppData\Local\Microsoft\Windows\Temporary Internet Files\Content.IE5\ORW5SMRL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909" y="4817363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8395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76672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Jednou z funkcí státu je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péče o zdraví obyvatelstva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561" y="2348880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Soubor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opatření a jim odpovídajících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institucí, sloužících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 ochraně, upevnění, rozvoji a navrácení zdraví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občanů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k prodloužení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jejich života </a:t>
            </a:r>
            <a:r>
              <a:rPr lang="cs-CZ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zabezpečení zdravého vývoje nových generací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b="1" baseline="30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(2)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320599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 si pod tímto pojmem představit?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>
            <a:endCxn id="4" idx="0"/>
          </p:cNvCxnSpPr>
          <p:nvPr/>
        </p:nvCxnSpPr>
        <p:spPr>
          <a:xfrm flipH="1">
            <a:off x="4454029" y="846004"/>
            <a:ext cx="1342107" cy="150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15957" y="357301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Hmmmm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tak definice nám asi moc nepomohla. Zkus vypsat konkrétní postupy státu, kterými pečuje o zdraví svých občanů.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4724342"/>
            <a:ext cx="7982247" cy="147732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7620" y="4659038"/>
            <a:ext cx="812694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Nemocnice pro nemocné, staré atd.           Kontrola pracovních podmínek</a:t>
            </a:r>
          </a:p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Nemocenská                                                 Kontrola znečišťování ŽP  </a:t>
            </a:r>
          </a:p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Bezplatné preventivní prohlídky                Hygienické kontroly</a:t>
            </a:r>
          </a:p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Bezplatné očkování                                      Kontrola léčiv</a:t>
            </a:r>
          </a:p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Platba zdravotního pojištění za děti          Kontrola kvality lékařské péče            </a:t>
            </a:r>
          </a:p>
          <a:p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679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9411" y="1628800"/>
            <a:ext cx="806489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 algn="just">
              <a:buAutoNum type="arabicPeriod"/>
            </a:pPr>
            <a:r>
              <a:rPr lang="cs-CZ" sz="1200" dirty="0" err="1" smtClean="0"/>
              <a:t>Pojetí_zdraví_a_nemoci</a:t>
            </a:r>
            <a:r>
              <a:rPr lang="cs-CZ" sz="1200" dirty="0" smtClean="0"/>
              <a:t>. In: </a:t>
            </a:r>
            <a:r>
              <a:rPr lang="cs-CZ" sz="1200" i="1" dirty="0" err="1" smtClean="0"/>
              <a:t>Wikiskripta</a:t>
            </a:r>
            <a:r>
              <a:rPr lang="cs-CZ" sz="1200" dirty="0" smtClean="0"/>
              <a:t> [online]. [cit. 2012-08-26]. Dostupné z: http://www.wikiskripta.eu/</a:t>
            </a:r>
            <a:r>
              <a:rPr lang="cs-CZ" sz="1200" dirty="0" err="1" smtClean="0"/>
              <a:t>index.php</a:t>
            </a:r>
            <a:r>
              <a:rPr lang="cs-CZ" sz="1200" dirty="0" smtClean="0"/>
              <a:t>/Pojet%C3%AD_zdrav%C3%AD_a_nemoci.</a:t>
            </a:r>
          </a:p>
          <a:p>
            <a:pPr algn="just"/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228600" indent="-228600" algn="just">
              <a:buAutoNum type="arabicPeriod"/>
            </a:pPr>
            <a:r>
              <a:rPr lang="cs-CZ" sz="1200" dirty="0" err="1" smtClean="0"/>
              <a:t>Péče_o_zdraví</a:t>
            </a:r>
            <a:r>
              <a:rPr lang="cs-CZ" sz="1200" dirty="0" smtClean="0"/>
              <a:t>. In: </a:t>
            </a:r>
            <a:r>
              <a:rPr lang="cs-CZ" sz="1200" i="1" dirty="0" smtClean="0"/>
              <a:t>Vševěd</a:t>
            </a:r>
            <a:r>
              <a:rPr lang="cs-CZ" sz="1200" dirty="0" smtClean="0"/>
              <a:t>: </a:t>
            </a:r>
            <a:r>
              <a:rPr lang="cs-CZ" sz="1200" i="1" dirty="0" smtClean="0"/>
              <a:t>Encyklopedie v pohybu</a:t>
            </a:r>
            <a:r>
              <a:rPr lang="cs-CZ" sz="1200" dirty="0" smtClean="0"/>
              <a:t> [online]. [cit. 2012-08-26]. Dostupné z: http://encyklopedie.vseved.cz/p%C3%A9%C4%8De+o+zdrav%C3%AD.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Obrázky galerie Klipart.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7667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411" y="494918"/>
            <a:ext cx="806489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u="sng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slouží jako textový a obrazový materiál k výuce kapitoly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Zdraví a nemoc.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Je doplněna o interaktivní prvky umožňující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snadnější a záživnější zapamatování učiva.</a:t>
            </a:r>
            <a:endParaRPr lang="cs-CZ" sz="1400" i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175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1482</TotalTime>
  <Words>636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Základní škola a Mateřská škola, Chvalkovice, okres Náchod  CZ.1.07/1.1.05/04.0031 „Rozvoj interaktivních způsobů výuky ve škole“  Mgr. Marie Šimková VOZ7_01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VY_52_INOVACE_BOTANIKA09 Základní škola a Mateřská škola, Chvalkovice, okres Náchod cz. 1.07/1.4.00/21.0225 „Blíže k přírodním vědám“ Mgr. Marie Šimková</dc:title>
  <dc:creator>Šimková Marie</dc:creator>
  <cp:lastModifiedBy>Šimková Marie</cp:lastModifiedBy>
  <cp:revision>159</cp:revision>
  <dcterms:created xsi:type="dcterms:W3CDTF">2011-09-08T19:28:43Z</dcterms:created>
  <dcterms:modified xsi:type="dcterms:W3CDTF">2012-08-28T04:28:07Z</dcterms:modified>
</cp:coreProperties>
</file>