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3D6AC7-1022-497E-891C-434AAC038C23}">
          <p14:sldIdLst>
            <p14:sldId id="256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</p14:sldIdLst>
        </p14:section>
        <p14:section name="Oddíl bez názvu" id="{D3233160-52BF-43E2-830E-A969A8B6012A}">
          <p14:sldIdLst>
            <p14:sldId id="26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>
        <p:scale>
          <a:sx n="89" d="100"/>
          <a:sy n="89" d="100"/>
        </p:scale>
        <p:origin x="-864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C2906-88C8-4D2F-B2D2-3F07141B4D85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E423E-FD0B-478B-922B-812AA44E4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661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067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194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735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019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556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93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895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77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839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542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709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376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</p:spPr>
        <p:txBody>
          <a:bodyPr>
            <a:noAutofit/>
          </a:bodyPr>
          <a:lstStyle/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Základní škola a Mateřská škola, Chvalkovice, okres Náchod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 CZ.1.07/1.1.05/04.0031 „Rozvoj </a:t>
            </a: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interaktivních způsobů výuky ve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škole“ 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Mgr. Marie Šimková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VOZ7_02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1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6500" y="1988840"/>
            <a:ext cx="6400800" cy="1998458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Prevence</a:t>
            </a:r>
            <a:endParaRPr lang="cs-CZ" sz="8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157192"/>
            <a:ext cx="3766185" cy="132778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pic>
        <p:nvPicPr>
          <p:cNvPr id="4" name="Picture 2" descr="C:\Users\ucitel\AppData\Local\Microsoft\Windows\Temporary Internet Files\Content.IE5\G6ZXUWRB\MP90018515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260980"/>
            <a:ext cx="2793504" cy="188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ucitel\AppData\Local\Microsoft\Windows\Temporary Internet Files\Content.IE5\ZQUP88D8\MC9002868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60979"/>
            <a:ext cx="2448272" cy="188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667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47990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u="sng" dirty="0" smtClean="0">
                <a:latin typeface="Times New Roman" pitchFamily="18" charset="0"/>
                <a:cs typeface="Times New Roman" pitchFamily="18" charset="0"/>
              </a:rPr>
              <a:t>Definice prevence</a:t>
            </a:r>
            <a:endParaRPr lang="cs-CZ" b="1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0805" y="684271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Prevence znamená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soustavu opatření, která mají předcházet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nemocem či úrazům.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132856"/>
            <a:ext cx="81369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1270501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Zkusme ještě jednou vypsat, co všechno se podle tebe může pod pojmem prevence skrývat. Tentokrát už ale každý sám.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2276872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Zdravá výživa 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278092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Pohyb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335699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Očkování 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4" y="3841016"/>
            <a:ext cx="2304256" cy="380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Hygiena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443711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Vitamíny 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27584" y="5013176"/>
            <a:ext cx="3780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Ochrana zdraví při práci či sportu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24128" y="227687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Otužování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24128" y="278092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Správná hmotnost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24128" y="335699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Nekouřit, nepít, nefetovat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24128" y="3919842"/>
            <a:ext cx="23162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Kondom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0805" y="5877272"/>
            <a:ext cx="80656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 právě o těchto věcech si budeme v této prezentaci povídat.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90056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8" grpId="0"/>
      <p:bldP spid="9" grpId="0"/>
      <p:bldP spid="10" grpId="0"/>
      <p:bldP spid="12" grpId="0"/>
      <p:bldP spid="13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63688" y="260648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Zdravá výživa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7524" y="980728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 to vlastně je ta zdravá výživa?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Vypadá to úplně jednoduše a všichni dospělí si myslí, jak dobře tomuto tématu rozumí. Ale někdy je to docela věda a taky trošku alchymie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  <a:sym typeface="Wingdings" pitchFamily="2" charset="2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2090757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Tak si dáme na úvod zase definici.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2780928"/>
            <a:ext cx="84249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Zdravá výživa je taková, která udržuje organismus v 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rovnováze. </a:t>
            </a:r>
            <a:r>
              <a:rPr lang="cs-CZ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Aby se zabránilo chronickým chorobám, jako jsou například obezita, srdeční choroby, cukrovka nebo rakovina, je 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nutné</a:t>
            </a:r>
            <a:r>
              <a:rPr lang="cs-CZ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, aby konzumované potraviny 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obsahovaly vyžaduje </a:t>
            </a:r>
            <a:r>
              <a:rPr lang="cs-CZ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vyvážený 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příjem:</a:t>
            </a:r>
          </a:p>
          <a:p>
            <a:pPr algn="just"/>
            <a:endParaRPr lang="cs-CZ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základních živin </a:t>
            </a:r>
            <a:r>
              <a:rPr lang="cs-CZ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(bílkoviny, sacharidy a tuky), </a:t>
            </a:r>
            <a:endParaRPr lang="cs-CZ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doplňkových </a:t>
            </a:r>
            <a:r>
              <a:rPr lang="cs-CZ" b="1" u="sng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živin </a:t>
            </a:r>
            <a:r>
              <a:rPr lang="cs-CZ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(vitamíny, stopové prvky a vlákniny) a </a:t>
            </a:r>
            <a:endParaRPr lang="cs-CZ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dostatečné </a:t>
            </a:r>
            <a:r>
              <a:rPr lang="cs-CZ" b="1" u="sng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množství </a:t>
            </a:r>
            <a:r>
              <a:rPr lang="cs-CZ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vody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b="1" baseline="30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(1)</a:t>
            </a:r>
            <a:endParaRPr lang="cs-CZ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ucitel\AppData\Local\Microsoft\Windows\Temporary Internet Files\Content.IE5\ORW5SMRL\MP9004231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5777" y="3717032"/>
            <a:ext cx="1245129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9UUTGCI9\MP9004006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754" y="5097796"/>
            <a:ext cx="1276987" cy="159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2GAPH9GJ\MP9004226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445224"/>
            <a:ext cx="1950720" cy="113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71660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82089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 a teď si vyzkoušíme, co víš o zdravé výživě ty. Připrav si pastelky a budeme kroužkovat:</a:t>
            </a:r>
          </a:p>
          <a:p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bílkoviny – červeně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tuky- </a:t>
            </a:r>
            <a:r>
              <a:rPr lang="cs-CZ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žlutě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cukry -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zeleně</a:t>
            </a:r>
          </a:p>
          <a:p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204864"/>
            <a:ext cx="8208912" cy="3554819"/>
          </a:xfrm>
          <a:prstGeom prst="rect">
            <a:avLst/>
          </a:prstGeom>
          <a:noFill/>
        </p:spPr>
        <p:txBody>
          <a:bodyPr wrap="square" numCol="3" rtlCol="0">
            <a:spAutoFit/>
          </a:bodyPr>
          <a:lstStyle/>
          <a:p>
            <a:pPr algn="ctr">
              <a:lnSpc>
                <a:spcPct val="250000"/>
              </a:lnSpc>
            </a:pPr>
            <a:r>
              <a:rPr lang="cs-CZ" dirty="0" smtClean="0"/>
              <a:t>Dort</a:t>
            </a:r>
          </a:p>
          <a:p>
            <a:pPr algn="ctr">
              <a:lnSpc>
                <a:spcPct val="250000"/>
              </a:lnSpc>
            </a:pPr>
            <a:r>
              <a:rPr lang="cs-CZ" dirty="0" smtClean="0"/>
              <a:t>Jitrnice</a:t>
            </a:r>
          </a:p>
          <a:p>
            <a:pPr algn="ctr">
              <a:lnSpc>
                <a:spcPct val="250000"/>
              </a:lnSpc>
            </a:pPr>
            <a:r>
              <a:rPr lang="cs-CZ" dirty="0" smtClean="0"/>
              <a:t>tvaroh</a:t>
            </a:r>
          </a:p>
          <a:p>
            <a:pPr algn="ctr">
              <a:lnSpc>
                <a:spcPct val="250000"/>
              </a:lnSpc>
            </a:pPr>
            <a:r>
              <a:rPr lang="cs-CZ" dirty="0" smtClean="0"/>
              <a:t>Hamburger</a:t>
            </a:r>
          </a:p>
          <a:p>
            <a:pPr algn="ctr">
              <a:lnSpc>
                <a:spcPct val="250000"/>
              </a:lnSpc>
            </a:pPr>
            <a:r>
              <a:rPr lang="cs-CZ" dirty="0" smtClean="0"/>
              <a:t>mléko</a:t>
            </a:r>
          </a:p>
          <a:p>
            <a:pPr algn="ctr">
              <a:lnSpc>
                <a:spcPct val="250000"/>
              </a:lnSpc>
            </a:pPr>
            <a:r>
              <a:rPr lang="cs-CZ" dirty="0" smtClean="0"/>
              <a:t>Hranolky</a:t>
            </a:r>
          </a:p>
          <a:p>
            <a:pPr algn="ctr">
              <a:lnSpc>
                <a:spcPct val="250000"/>
              </a:lnSpc>
            </a:pPr>
            <a:r>
              <a:rPr lang="cs-CZ" dirty="0" smtClean="0"/>
              <a:t>Sója</a:t>
            </a:r>
          </a:p>
          <a:p>
            <a:pPr algn="ctr">
              <a:lnSpc>
                <a:spcPct val="250000"/>
              </a:lnSpc>
            </a:pPr>
            <a:r>
              <a:rPr lang="cs-CZ" dirty="0" smtClean="0"/>
              <a:t>Šlehačka	</a:t>
            </a:r>
          </a:p>
          <a:p>
            <a:pPr algn="ctr">
              <a:lnSpc>
                <a:spcPct val="250000"/>
              </a:lnSpc>
            </a:pPr>
            <a:r>
              <a:rPr lang="cs-CZ" dirty="0" smtClean="0"/>
              <a:t>Šunka</a:t>
            </a:r>
          </a:p>
          <a:p>
            <a:pPr algn="ctr">
              <a:lnSpc>
                <a:spcPct val="250000"/>
              </a:lnSpc>
            </a:pPr>
            <a:r>
              <a:rPr lang="cs-CZ" dirty="0" smtClean="0"/>
              <a:t>Vejce</a:t>
            </a:r>
          </a:p>
          <a:p>
            <a:pPr algn="ctr">
              <a:lnSpc>
                <a:spcPct val="250000"/>
              </a:lnSpc>
            </a:pPr>
            <a:r>
              <a:rPr lang="cs-CZ" dirty="0" smtClean="0"/>
              <a:t>Řízek</a:t>
            </a:r>
          </a:p>
          <a:p>
            <a:pPr algn="ctr">
              <a:lnSpc>
                <a:spcPct val="250000"/>
              </a:lnSpc>
            </a:pPr>
            <a:r>
              <a:rPr lang="cs-CZ" dirty="0" smtClean="0"/>
              <a:t>Meloun</a:t>
            </a:r>
          </a:p>
          <a:p>
            <a:pPr algn="ctr">
              <a:lnSpc>
                <a:spcPct val="250000"/>
              </a:lnSpc>
            </a:pPr>
            <a:r>
              <a:rPr lang="cs-CZ" dirty="0" smtClean="0"/>
              <a:t>Brambory</a:t>
            </a:r>
          </a:p>
          <a:p>
            <a:pPr algn="ctr">
              <a:lnSpc>
                <a:spcPct val="250000"/>
              </a:lnSpc>
            </a:pPr>
            <a:r>
              <a:rPr lang="cs-CZ" dirty="0" smtClean="0"/>
              <a:t>Čočka                                    </a:t>
            </a:r>
          </a:p>
          <a:p>
            <a:pPr algn="ctr">
              <a:lnSpc>
                <a:spcPct val="250000"/>
              </a:lnSpc>
            </a:pPr>
            <a:r>
              <a:rPr lang="cs-CZ" dirty="0" smtClean="0"/>
              <a:t>rýže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67744" y="2564904"/>
            <a:ext cx="360040" cy="21602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47764" y="3284984"/>
            <a:ext cx="324036" cy="21602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355852" y="3982273"/>
            <a:ext cx="360040" cy="23881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62875" y="4663135"/>
            <a:ext cx="306034" cy="21602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987824" y="4663135"/>
            <a:ext cx="288032" cy="21602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355852" y="5373216"/>
            <a:ext cx="360040" cy="21602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48064" y="2564904"/>
            <a:ext cx="360040" cy="21602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652120" y="2564904"/>
            <a:ext cx="360040" cy="21602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076056" y="3284984"/>
            <a:ext cx="360040" cy="21602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148064" y="3982273"/>
            <a:ext cx="360040" cy="23881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076056" y="4663135"/>
            <a:ext cx="360040" cy="21602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76056" y="5373216"/>
            <a:ext cx="360040" cy="21602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668344" y="2564904"/>
            <a:ext cx="360040" cy="21602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8172400" y="2564904"/>
            <a:ext cx="288032" cy="21602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848364" y="3284984"/>
            <a:ext cx="324036" cy="21602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848364" y="3982273"/>
            <a:ext cx="324036" cy="23881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668344" y="4663135"/>
            <a:ext cx="342038" cy="21602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8344" y="5373216"/>
            <a:ext cx="342038" cy="21602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652120" y="3982273"/>
            <a:ext cx="360040" cy="23881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52120" y="5373216"/>
            <a:ext cx="360040" cy="21602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868909" y="3284984"/>
            <a:ext cx="262931" cy="21602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0719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/>
              <a:t>Pohyb</a:t>
            </a:r>
            <a:endParaRPr lang="cs-CZ" i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5556" y="2204864"/>
            <a:ext cx="80648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Děti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si teprve budují svalový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korzet.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Důležitý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pro ně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nácvik správného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držení těla.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Pohyb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 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nich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měl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vést k rovnoměrnému rozvoji, proto by se pohybové aktivity měly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střídat.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Děti by nikdy neměly mít silový trénink 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činkami, protože do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15 let jim rostou kostní chrupavky,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které by přetížení mohlo nenapravitelně poškodit.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Dospělé ženy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by se měly zaměřit na posilování lopatkových svalů a vnějších partií paží, je to prevence bolestí zad. Pravidelné protahování hlubokého ohybače hlavy pomáhá ke správnému držení těla, ženy se tak mohou zbavit migrén. Zpevnění pánevní oblasti uleví od menstruačních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bolestí, usnadní těhotenství a urychlí porod.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Muži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 při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posilování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měli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věnovat pozornost hlavně zádovým a břišním svalům, které pomáhají ke správnému držení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těla a navíc napomáhají předcházet usazování tukových zásob a růstu tzv. pivního bříška.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5556" y="980728"/>
            <a:ext cx="78848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Vhodným a pravidelným cvičením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možné nejenom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vytvarovat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problematické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partie, ale hlavně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předejít zdravotním problémům, jako jsou bolesti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hlavy, zad a kloubů, srdeční a dýchací problémy, ale i úrazy.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7609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147990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Duševní hygiena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764704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Duševní hygiena neboli psychohygiena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věda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 tom, jak si chránit a upevňovat duševní zdraví a jak zvyšovat odolnost člověka vůči nejrůznějším škodlivým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psychickým vlivům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6109" y="1916832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Cíle psychohygieny:</a:t>
            </a:r>
          </a:p>
          <a:p>
            <a:endParaRPr lang="cs-CZ" dirty="0" smtClean="0"/>
          </a:p>
          <a:p>
            <a:r>
              <a:rPr lang="cs-CZ" dirty="0" smtClean="0"/>
              <a:t>- pr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evence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psychosomatických a psychických nemocí.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udržení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dobré pracovní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 učební výkonnosti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či její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zvýšení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udržení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fungujících sociálních vztahů a jejich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upevnění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zvýšení osobní spokojenosti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6109" y="4139788"/>
            <a:ext cx="77408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Jak tohoto cíle dosáhnout?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728" y="4725144"/>
            <a:ext cx="799034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hygienické a estetické pracovní prostředí s vhodnými podmínkami, 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kvalitní a dostatečně dlouhý spánek, 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vhodné rozložení odpočinku, 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organizace práce, 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relaxační techniky,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systém hodnot.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7791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Zkusme se na chvíli zastavit u systému hodnot. Jak ten může příznivě ovlivnit naše zdraví?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484784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Každý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člověk si svůj hodnotový systém vytváří sám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nebo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ho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nevědomky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přebírá od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blízkých či vrstevníků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Když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si uvědomíme co je pro nás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hodnotné= důležité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(láska, přátelství, peníze, sociální statut, vítězství, body do žebříčku…),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vzniká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potřeba tyto hodnoty mít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nebo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 jim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alespoň co nejvíc přibližovat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75556" y="3501008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Když si člověk vybere vhodné hodnoty, na kterých bude ulpívat, může tak zlepšovat svůj fyzický i duševní stav. Pokud se navíc k hodnotám bude dostatečně přibližovat či si je přímo plnit, bude spokojený a duševní pohoda je jedním z nejdůležitějších předpokladů zdraví.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131" y="5373216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Bohužel to samozřejmě platí i obráceně. Nevhodné hodnoty k našemu zdraví příliš nepřispívají a frustrace z neúspěchu na psychické pohodě také nepřidá.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ucitel\AppData\Local\Microsoft\Windows\Temporary Internet Files\Content.IE5\28N6LIFM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325273"/>
            <a:ext cx="752128" cy="7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EGGFNJG1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787" y="5805264"/>
            <a:ext cx="846405" cy="846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13225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60648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Očkování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9532" y="908720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Očkování nebo také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lékařsky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vakcinace je proces, při kterém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podávána očkovací látka – antigen (molekula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která je schopná vyvolat tvorbu specifických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protilátek)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cílem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posílení imunitního systému. Tím je pak organismus při setkání s chorobou lépe připraven, rychleji vyrábí protilátky a člověk buď vůbec neonemocní a nebo je průběh nemoci velmi mírný.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ČR je na rozdíl od většiny západoevropských států pro některé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nemoci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povinné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0672" y="3429000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Víš proti jakým nemocem jsi očkován?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6073" y="4005064"/>
            <a:ext cx="7920880" cy="2585323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Záškrt                                                                   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Tetanus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Č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erný kašel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Haemophilus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influenzae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Přenosná dětská obrna -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virus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Virová hepatitida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Spalničky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Příušnice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Zarděnky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ucitel\AppData\Local\Microsoft\Windows\Temporary Internet Files\Content.IE5\2GAPH9GJ\MP9001851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996" y="4158435"/>
            <a:ext cx="3657600" cy="2462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331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260648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Hygiena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836712"/>
            <a:ext cx="84249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Dobrá hygiena pomáhá zdraví, kráse, pohodlí i sociálnímu styku. Přímo podporuje prevenci a izolování nemocí.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Tedy jsme-li zdraví,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dobrá hygiena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pomůže vyhnout se nemoci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jsme-li nemocní,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dobrá hygiena může redukovat rozšiřování nákazy od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druhé. 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druhou stranu přehnaná hygiena může vést ke snížení přirozené odolnosti a obranyschopnosti a ke zhoršení zdravotního stavu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Mytí je nejčastější příklad hygienického chování a obvykle se provádí vodou a mýdlem nebo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saponátem.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Proč ale?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077072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Mýdlo nebo saponát pomáhají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odstranit mastnotu a narušit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tak nečistotu, která pak může být snadněji umyta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Users\ucitel\AppData\Local\Microsoft\Windows\Temporary Internet Files\Content.IE5\5R2M4TN6\MP9004021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30295"/>
            <a:ext cx="2821340" cy="1880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89743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260648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Otužování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908720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Otužování je metoda posílení imunitního systému. Obvykle se pod pojmem otužování rozumí sprchování studenou vodou či plavání ve studené vodě, v širším slova smyslu však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saunování, celoroční sportování ve volné přírodě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atd.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276872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Otužování pomocí studené vody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slouží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předcházení chorobám spíš než k jejich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léčení.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Podle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propagátorů otužování pomáhá při prevenci proti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nachlazení,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chřipce, angíně, případně dalším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nemocem, např.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vysokému krevnímu tlaku nebo bolestem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zad, hlavy apod.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0036" y="3489625"/>
            <a:ext cx="4067944" cy="3035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1346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4332" y="2276872"/>
            <a:ext cx="806489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algn="just">
              <a:buAutoNum type="arabicPeriod"/>
            </a:pPr>
            <a:r>
              <a:rPr lang="cs-CZ" sz="1200" i="1" dirty="0" err="1" smtClean="0"/>
              <a:t>Global</a:t>
            </a:r>
            <a:r>
              <a:rPr lang="cs-CZ" sz="1200" i="1" dirty="0" smtClean="0"/>
              <a:t> </a:t>
            </a:r>
            <a:r>
              <a:rPr lang="cs-CZ" sz="1200" i="1" dirty="0" err="1"/>
              <a:t>Strategy</a:t>
            </a:r>
            <a:r>
              <a:rPr lang="cs-CZ" sz="1200" i="1" dirty="0"/>
              <a:t> on Diet, </a:t>
            </a:r>
            <a:r>
              <a:rPr lang="cs-CZ" sz="1200" i="1" dirty="0" err="1"/>
              <a:t>Physical</a:t>
            </a:r>
            <a:r>
              <a:rPr lang="cs-CZ" sz="1200" i="1" dirty="0"/>
              <a:t> </a:t>
            </a:r>
            <a:r>
              <a:rPr lang="cs-CZ" sz="1200" i="1" dirty="0" err="1"/>
              <a:t>Activity</a:t>
            </a:r>
            <a:r>
              <a:rPr lang="cs-CZ" sz="1200" i="1" dirty="0"/>
              <a:t> and </a:t>
            </a:r>
            <a:r>
              <a:rPr lang="cs-CZ" sz="1200" i="1" dirty="0" err="1"/>
              <a:t>Health</a:t>
            </a:r>
            <a:r>
              <a:rPr lang="cs-CZ" sz="1200" dirty="0"/>
              <a:t> [online]. Světová zdravotnická organizace, 2002, [cit. 2010-11-19]. Dostupné </a:t>
            </a:r>
            <a:r>
              <a:rPr lang="cs-CZ" sz="1200" dirty="0" smtClean="0"/>
              <a:t>online.</a:t>
            </a:r>
          </a:p>
          <a:p>
            <a:pPr marL="228600" indent="-228600" algn="just">
              <a:buAutoNum type="arabicPeriod"/>
            </a:pP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1.: </a:t>
            </a:r>
            <a:r>
              <a:rPr lang="cs-CZ" sz="1200" dirty="0" err="1"/>
              <a:t>Ice_swimming</a:t>
            </a:r>
            <a:r>
              <a:rPr lang="cs-CZ" sz="1200" dirty="0"/>
              <a:t>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2012-08-26]. Dostupné z: http://cs.wikipedia.org/wiki/Soubor:Ice_swimming_46.jpg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Obrázky galerie Klipart.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47667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84161"/>
            <a:ext cx="806489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u="sng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slouží jako textový a obrazový materiál k výuce kapitoly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 Prevence chorob a úrazů..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Je doplněna o interaktivní prvky umožňující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snadnější a záživnější zapamatování učiva.</a:t>
            </a:r>
            <a:endParaRPr lang="cs-CZ" sz="14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17530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1625</TotalTime>
  <Words>976</Words>
  <Application>Microsoft Office PowerPoint</Application>
  <PresentationFormat>Předvádění na obrazovce (4:3)</PresentationFormat>
  <Paragraphs>99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 Základní škola a Mateřská škola, Chvalkovice, okres Náchod  CZ.1.07/1.1.05/04.0031 „Rozvoj interaktivních způsobů výuky ve škole“  Mgr. Marie Šimková VOZ7_02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VY_52_INOVACE_BOTANIKA09 Základní škola a Mateřská škola, Chvalkovice, okres Náchod cz. 1.07/1.4.00/21.0225 „Blíže k přírodním vědám“ Mgr. Marie Šimková</dc:title>
  <dc:creator>Šimková Marie</dc:creator>
  <cp:lastModifiedBy>Šimková Marie</cp:lastModifiedBy>
  <cp:revision>174</cp:revision>
  <dcterms:created xsi:type="dcterms:W3CDTF">2011-09-08T19:28:43Z</dcterms:created>
  <dcterms:modified xsi:type="dcterms:W3CDTF">2012-08-28T04:41:16Z</dcterms:modified>
</cp:coreProperties>
</file>