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6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73" r:id="rId11"/>
    <p:sldId id="277" r:id="rId12"/>
    <p:sldId id="276" r:id="rId13"/>
    <p:sldId id="275" r:id="rId14"/>
    <p:sldId id="274" r:id="rId15"/>
    <p:sldId id="267" r:id="rId16"/>
    <p:sldId id="270" r:id="rId17"/>
    <p:sldId id="271" r:id="rId18"/>
    <p:sldId id="268" r:id="rId19"/>
    <p:sldId id="269" r:id="rId20"/>
    <p:sldId id="278" r:id="rId21"/>
    <p:sldId id="279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170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190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09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612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806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250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004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451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21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275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168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03403-0E81-45AA-B63F-3B3F789B2B65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6A1F9-0B59-4983-8B83-4D028ACFD3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497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9.xml"/><Relationship Id="rId18" Type="http://schemas.openxmlformats.org/officeDocument/2006/relationships/slide" Target="slide17.xml"/><Relationship Id="rId3" Type="http://schemas.openxmlformats.org/officeDocument/2006/relationships/slide" Target="slide4.xml"/><Relationship Id="rId21" Type="http://schemas.openxmlformats.org/officeDocument/2006/relationships/slide" Target="slide13.xml"/><Relationship Id="rId7" Type="http://schemas.openxmlformats.org/officeDocument/2006/relationships/slide" Target="slide8.xml"/><Relationship Id="rId12" Type="http://schemas.openxmlformats.org/officeDocument/2006/relationships/slide" Target="slide22.xml"/><Relationship Id="rId17" Type="http://schemas.openxmlformats.org/officeDocument/2006/relationships/slide" Target="slide18.xml"/><Relationship Id="rId2" Type="http://schemas.openxmlformats.org/officeDocument/2006/relationships/slide" Target="slide3.xml"/><Relationship Id="rId16" Type="http://schemas.openxmlformats.org/officeDocument/2006/relationships/slide" Target="slide16.xml"/><Relationship Id="rId20" Type="http://schemas.openxmlformats.org/officeDocument/2006/relationships/slide" Target="slide1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1.xml"/><Relationship Id="rId11" Type="http://schemas.openxmlformats.org/officeDocument/2006/relationships/slide" Target="slide7.xml"/><Relationship Id="rId5" Type="http://schemas.openxmlformats.org/officeDocument/2006/relationships/slide" Target="slide10.xml"/><Relationship Id="rId15" Type="http://schemas.openxmlformats.org/officeDocument/2006/relationships/slide" Target="slide20.xml"/><Relationship Id="rId10" Type="http://schemas.openxmlformats.org/officeDocument/2006/relationships/slide" Target="slide6.xml"/><Relationship Id="rId19" Type="http://schemas.openxmlformats.org/officeDocument/2006/relationships/slide" Target="slide15.xml"/><Relationship Id="rId4" Type="http://schemas.openxmlformats.org/officeDocument/2006/relationships/slide" Target="slide5.xml"/><Relationship Id="rId9" Type="http://schemas.openxmlformats.org/officeDocument/2006/relationships/slide" Target="slide12.xml"/><Relationship Id="rId14" Type="http://schemas.openxmlformats.org/officeDocument/2006/relationships/slide" Target="slide2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69845329"/>
              </p:ext>
            </p:extLst>
          </p:nvPr>
        </p:nvGraphicFramePr>
        <p:xfrm>
          <a:off x="214313" y="285751"/>
          <a:ext cx="8643938" cy="4489755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321969"/>
                <a:gridCol w="4321969"/>
              </a:tblGrid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ZŠ a MŠ Verneřice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Štěpánka Hrachovcová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VY_32_INOVACE_III.M5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10. 9. </a:t>
                      </a:r>
                      <a:r>
                        <a:rPr lang="cs-CZ" sz="1200" dirty="0"/>
                        <a:t>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Matematika a její aplikace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Matematika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Procenta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7. </a:t>
                      </a:r>
                      <a:r>
                        <a:rPr lang="cs-CZ" sz="1200" dirty="0"/>
                        <a:t>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smtClean="0"/>
                        <a:t>Slovní úlohy - procenta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Výukový materiál slouží k procvičení procent ve slovních úlohách.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smtClean="0">
                          <a:latin typeface="Calibri"/>
                          <a:ea typeface="Times New Roman"/>
                          <a:cs typeface="Times New Roman"/>
                        </a:rPr>
                        <a:t>K dispozici je 20 slovních úloh , 10 jednodušších, 10 těžších.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smtClean="0">
                          <a:latin typeface="Calibri"/>
                          <a:ea typeface="Times New Roman"/>
                          <a:cs typeface="Times New Roman"/>
                        </a:rPr>
                        <a:t>Po kliknutí na „ úsměvný obličej</a:t>
                      </a:r>
                      <a:r>
                        <a:rPr lang="cs-CZ" sz="1200" b="0" baseline="0" smtClean="0">
                          <a:latin typeface="Calibri"/>
                          <a:ea typeface="Times New Roman"/>
                          <a:cs typeface="Times New Roman"/>
                        </a:rPr>
                        <a:t> „ je možno řešení úlohy zkontrolovat.</a:t>
                      </a:r>
                      <a:endParaRPr lang="cs-CZ" sz="1200" b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Žáci mohou pracovat ve skupinách i jednotlivě. Těžší</a:t>
                      </a:r>
                      <a:r>
                        <a:rPr lang="cs-CZ" sz="1200" baseline="0" smtClean="0"/>
                        <a:t> úlohy je vhodné řešit až po zvládnutí jednodušších úloh.</a:t>
                      </a:r>
                      <a:endParaRPr lang="cs-CZ" sz="120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2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8924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4707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smtClean="0"/>
              <a:t>Slovní úlohy</a:t>
            </a:r>
            <a:endParaRPr lang="cs-CZ" sz="72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772816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smtClean="0">
                <a:solidFill>
                  <a:srgbClr val="FF0000"/>
                </a:solidFill>
              </a:rPr>
              <a:t>Procenta</a:t>
            </a:r>
            <a:endParaRPr lang="cs-CZ" sz="540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652120" y="2492896"/>
            <a:ext cx="2952000" cy="1656184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>
                <a:solidFill>
                  <a:schemeClr val="tx1"/>
                </a:solidFill>
              </a:rPr>
              <a:t>t</a:t>
            </a:r>
            <a:r>
              <a:rPr lang="cs-CZ" sz="2800" smtClean="0">
                <a:solidFill>
                  <a:schemeClr val="tx1"/>
                </a:solidFill>
              </a:rPr>
              <a:t>ěžší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5" name="Šipka doleva 4">
            <a:hlinkClick r:id="" action="ppaction://hlinkshowjump?jump=nextslide"/>
          </p:cNvPr>
          <p:cNvSpPr/>
          <p:nvPr/>
        </p:nvSpPr>
        <p:spPr>
          <a:xfrm>
            <a:off x="107504" y="2492896"/>
            <a:ext cx="2952328" cy="1656184"/>
          </a:xfrm>
          <a:prstGeom prst="lef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jednodušší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6" name="Osmicípá hvězda 5">
            <a:hlinkClick r:id="rId2" action="ppaction://hlinksldjump"/>
          </p:cNvPr>
          <p:cNvSpPr/>
          <p:nvPr/>
        </p:nvSpPr>
        <p:spPr>
          <a:xfrm>
            <a:off x="1565127" y="3897052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1</a:t>
            </a:r>
            <a:endParaRPr lang="cs-CZ"/>
          </a:p>
        </p:txBody>
      </p:sp>
      <p:sp>
        <p:nvSpPr>
          <p:cNvPr id="7" name="Osmicípá hvězda 6">
            <a:hlinkClick r:id="rId3" action="ppaction://hlinksldjump"/>
          </p:cNvPr>
          <p:cNvSpPr/>
          <p:nvPr/>
        </p:nvSpPr>
        <p:spPr>
          <a:xfrm>
            <a:off x="1233204" y="4351547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2</a:t>
            </a:r>
            <a:endParaRPr lang="cs-CZ"/>
          </a:p>
        </p:txBody>
      </p:sp>
      <p:sp>
        <p:nvSpPr>
          <p:cNvPr id="8" name="Osmicípá hvězda 7">
            <a:hlinkClick r:id="rId4" action="ppaction://hlinksldjump"/>
          </p:cNvPr>
          <p:cNvSpPr/>
          <p:nvPr/>
        </p:nvSpPr>
        <p:spPr>
          <a:xfrm>
            <a:off x="1886025" y="4341849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3</a:t>
            </a:r>
            <a:endParaRPr lang="cs-CZ"/>
          </a:p>
        </p:txBody>
      </p:sp>
      <p:sp>
        <p:nvSpPr>
          <p:cNvPr id="9" name="Osmicípá hvězda 8">
            <a:hlinkClick r:id="rId5" action="ppaction://hlinksldjump"/>
          </p:cNvPr>
          <p:cNvSpPr/>
          <p:nvPr/>
        </p:nvSpPr>
        <p:spPr>
          <a:xfrm>
            <a:off x="1277095" y="5323892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8</a:t>
            </a:r>
            <a:endParaRPr lang="cs-CZ"/>
          </a:p>
        </p:txBody>
      </p:sp>
      <p:sp>
        <p:nvSpPr>
          <p:cNvPr id="10" name="Osmicípá hvězda 9">
            <a:hlinkClick r:id="rId6" action="ppaction://hlinksldjump"/>
          </p:cNvPr>
          <p:cNvSpPr/>
          <p:nvPr/>
        </p:nvSpPr>
        <p:spPr>
          <a:xfrm>
            <a:off x="1917155" y="5323892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9</a:t>
            </a:r>
            <a:endParaRPr lang="cs-CZ"/>
          </a:p>
        </p:txBody>
      </p:sp>
      <p:sp>
        <p:nvSpPr>
          <p:cNvPr id="11" name="Osmicípá hvězda 10">
            <a:hlinkClick r:id="rId7" action="ppaction://hlinksldjump"/>
          </p:cNvPr>
          <p:cNvSpPr/>
          <p:nvPr/>
        </p:nvSpPr>
        <p:spPr>
          <a:xfrm>
            <a:off x="2205187" y="4845905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6</a:t>
            </a:r>
            <a:endParaRPr lang="cs-CZ"/>
          </a:p>
        </p:txBody>
      </p:sp>
      <p:sp>
        <p:nvSpPr>
          <p:cNvPr id="12" name="Osmicípá hvězda 11">
            <a:hlinkClick r:id="rId8" action="ppaction://hlinksldjump"/>
          </p:cNvPr>
          <p:cNvSpPr/>
          <p:nvPr/>
        </p:nvSpPr>
        <p:spPr>
          <a:xfrm>
            <a:off x="657140" y="5359659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7</a:t>
            </a:r>
            <a:endParaRPr lang="cs-CZ"/>
          </a:p>
        </p:txBody>
      </p:sp>
      <p:sp>
        <p:nvSpPr>
          <p:cNvPr id="13" name="Osmicípá hvězda 12">
            <a:hlinkClick r:id="rId9" action="ppaction://hlinksldjump"/>
          </p:cNvPr>
          <p:cNvSpPr/>
          <p:nvPr/>
        </p:nvSpPr>
        <p:spPr>
          <a:xfrm>
            <a:off x="2581251" y="5341500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smtClean="0"/>
              <a:t>10</a:t>
            </a:r>
            <a:endParaRPr lang="cs-CZ" sz="1600"/>
          </a:p>
        </p:txBody>
      </p:sp>
      <p:sp>
        <p:nvSpPr>
          <p:cNvPr id="14" name="Osmicípá hvězda 13">
            <a:hlinkClick r:id="rId10" action="ppaction://hlinksldjump"/>
          </p:cNvPr>
          <p:cNvSpPr/>
          <p:nvPr/>
        </p:nvSpPr>
        <p:spPr>
          <a:xfrm>
            <a:off x="945172" y="4855603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4</a:t>
            </a:r>
            <a:endParaRPr lang="cs-CZ"/>
          </a:p>
        </p:txBody>
      </p:sp>
      <p:sp>
        <p:nvSpPr>
          <p:cNvPr id="15" name="Osmicípá hvězda 14">
            <a:hlinkClick r:id="rId11" action="ppaction://hlinksldjump"/>
          </p:cNvPr>
          <p:cNvSpPr/>
          <p:nvPr/>
        </p:nvSpPr>
        <p:spPr>
          <a:xfrm>
            <a:off x="1565127" y="4806824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5</a:t>
            </a:r>
            <a:endParaRPr lang="cs-CZ"/>
          </a:p>
        </p:txBody>
      </p:sp>
      <p:sp>
        <p:nvSpPr>
          <p:cNvPr id="16" name="Osmicípá hvězda 15">
            <a:hlinkClick r:id="rId12" action="ppaction://hlinksldjump"/>
          </p:cNvPr>
          <p:cNvSpPr/>
          <p:nvPr/>
        </p:nvSpPr>
        <p:spPr>
          <a:xfrm>
            <a:off x="7470884" y="5285593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smtClean="0"/>
              <a:t>10</a:t>
            </a:r>
            <a:endParaRPr lang="cs-CZ" sz="1600"/>
          </a:p>
        </p:txBody>
      </p:sp>
      <p:sp>
        <p:nvSpPr>
          <p:cNvPr id="17" name="Osmicípá hvězda 16">
            <a:hlinkClick r:id="rId13" action="ppaction://hlinksldjump"/>
          </p:cNvPr>
          <p:cNvSpPr/>
          <p:nvPr/>
        </p:nvSpPr>
        <p:spPr>
          <a:xfrm>
            <a:off x="5581014" y="5309406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7</a:t>
            </a:r>
            <a:endParaRPr lang="cs-CZ"/>
          </a:p>
        </p:txBody>
      </p:sp>
      <p:sp>
        <p:nvSpPr>
          <p:cNvPr id="18" name="Osmicípá hvězda 17">
            <a:hlinkClick r:id="rId14" action="ppaction://hlinksldjump"/>
          </p:cNvPr>
          <p:cNvSpPr/>
          <p:nvPr/>
        </p:nvSpPr>
        <p:spPr>
          <a:xfrm>
            <a:off x="6863938" y="5285593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9</a:t>
            </a:r>
            <a:endParaRPr lang="cs-CZ"/>
          </a:p>
        </p:txBody>
      </p:sp>
      <p:sp>
        <p:nvSpPr>
          <p:cNvPr id="19" name="Osmicípá hvězda 18">
            <a:hlinkClick r:id="rId15" action="ppaction://hlinksldjump"/>
          </p:cNvPr>
          <p:cNvSpPr/>
          <p:nvPr/>
        </p:nvSpPr>
        <p:spPr>
          <a:xfrm>
            <a:off x="6206911" y="5285593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8</a:t>
            </a:r>
            <a:endParaRPr lang="cs-CZ"/>
          </a:p>
        </p:txBody>
      </p:sp>
      <p:sp>
        <p:nvSpPr>
          <p:cNvPr id="20" name="Osmicípá hvězda 19">
            <a:hlinkClick r:id="rId16" action="ppaction://hlinksldjump"/>
          </p:cNvPr>
          <p:cNvSpPr/>
          <p:nvPr/>
        </p:nvSpPr>
        <p:spPr>
          <a:xfrm>
            <a:off x="5869046" y="4819836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4</a:t>
            </a:r>
            <a:endParaRPr lang="cs-CZ"/>
          </a:p>
        </p:txBody>
      </p:sp>
      <p:sp>
        <p:nvSpPr>
          <p:cNvPr id="21" name="Osmicípá hvězda 20">
            <a:hlinkClick r:id="rId17" action="ppaction://hlinksldjump"/>
          </p:cNvPr>
          <p:cNvSpPr/>
          <p:nvPr/>
        </p:nvSpPr>
        <p:spPr>
          <a:xfrm>
            <a:off x="7137682" y="4813920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6</a:t>
            </a:r>
            <a:endParaRPr lang="cs-CZ"/>
          </a:p>
        </p:txBody>
      </p:sp>
      <p:sp>
        <p:nvSpPr>
          <p:cNvPr id="22" name="Osmicípá hvězda 21">
            <a:hlinkClick r:id="rId18" action="ppaction://hlinksldjump"/>
          </p:cNvPr>
          <p:cNvSpPr/>
          <p:nvPr/>
        </p:nvSpPr>
        <p:spPr>
          <a:xfrm>
            <a:off x="6494943" y="4771628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5</a:t>
            </a:r>
            <a:endParaRPr lang="cs-CZ"/>
          </a:p>
        </p:txBody>
      </p:sp>
      <p:sp>
        <p:nvSpPr>
          <p:cNvPr id="23" name="Osmicípá hvězda 22">
            <a:hlinkClick r:id="rId19" action="ppaction://hlinksldjump"/>
          </p:cNvPr>
          <p:cNvSpPr/>
          <p:nvPr/>
        </p:nvSpPr>
        <p:spPr>
          <a:xfrm>
            <a:off x="6840088" y="4341849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3</a:t>
            </a:r>
            <a:endParaRPr lang="cs-CZ"/>
          </a:p>
        </p:txBody>
      </p:sp>
      <p:sp>
        <p:nvSpPr>
          <p:cNvPr id="24" name="Osmicípá hvězda 23">
            <a:hlinkClick r:id="rId20" action="ppaction://hlinksldjump"/>
          </p:cNvPr>
          <p:cNvSpPr/>
          <p:nvPr/>
        </p:nvSpPr>
        <p:spPr>
          <a:xfrm>
            <a:off x="6168848" y="4309864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2</a:t>
            </a:r>
            <a:endParaRPr lang="cs-CZ"/>
          </a:p>
        </p:txBody>
      </p:sp>
      <p:sp>
        <p:nvSpPr>
          <p:cNvPr id="25" name="Osmicípá hvězda 24">
            <a:hlinkClick r:id="rId21" action="ppaction://hlinksldjump"/>
          </p:cNvPr>
          <p:cNvSpPr/>
          <p:nvPr/>
        </p:nvSpPr>
        <p:spPr>
          <a:xfrm>
            <a:off x="6494943" y="3880656"/>
            <a:ext cx="576064" cy="504056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1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88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37732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20688"/>
            <a:ext cx="7835105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Televizor za 15 500 Kč byl zlevněn o 14 %. Jaká je jeho nynější cena.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1889448" y="2847300"/>
            <a:ext cx="4752528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1 % z 15 500…………… 15 500 : 100 = 155</a:t>
            </a:r>
          </a:p>
          <a:p>
            <a:r>
              <a:rPr lang="cs-CZ" smtClean="0"/>
              <a:t>14 % z 15 500 ………… 155 . 14 = 2 170 </a:t>
            </a:r>
          </a:p>
          <a:p>
            <a:r>
              <a:rPr lang="cs-CZ" smtClean="0"/>
              <a:t>sleva ……………………….. 2 170 Kč</a:t>
            </a:r>
          </a:p>
          <a:p>
            <a:r>
              <a:rPr lang="cs-CZ" smtClean="0"/>
              <a:t>po slevě ……………………15 500 – 2 170 = </a:t>
            </a:r>
            <a:r>
              <a:rPr lang="cs-CZ" b="1" smtClean="0">
                <a:solidFill>
                  <a:srgbClr val="FF0000"/>
                </a:solidFill>
              </a:rPr>
              <a:t>13 330</a:t>
            </a:r>
          </a:p>
          <a:p>
            <a:r>
              <a:rPr lang="cs-CZ" b="1" smtClean="0"/>
              <a:t>Televizor stál po slevě 13 330 Kč.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308159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423432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792088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Čtyři žáci z 20 žáků 7. třídy nebyli v pátek  z důvodu nemoci ve škole. Kolik procent žáků této třídy bylo v pátek ve škole?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1727684" y="3573016"/>
            <a:ext cx="5436604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přítomno …………………..…………………..20 – 4 = 16 žáků</a:t>
            </a:r>
          </a:p>
          <a:p>
            <a:r>
              <a:rPr lang="cs-CZ" smtClean="0"/>
              <a:t>Kolik procent je 16 z 20? ……………….(16 : 20) . 100 = </a:t>
            </a:r>
            <a:r>
              <a:rPr lang="cs-CZ" b="1" smtClean="0">
                <a:solidFill>
                  <a:srgbClr val="FF0000"/>
                </a:solidFill>
              </a:rPr>
              <a:t>80</a:t>
            </a:r>
          </a:p>
          <a:p>
            <a:r>
              <a:rPr lang="cs-CZ" b="1" smtClean="0"/>
              <a:t>V pátek ve škole bylo 80 % žáků 7. třídy.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168389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908720"/>
            <a:ext cx="756084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nově založeném sadu se ujalo </a:t>
            </a:r>
            <a:r>
              <a:rPr lang="cs-CZ" sz="3600" smtClean="0"/>
              <a:t>1 344 </a:t>
            </a:r>
            <a:r>
              <a:rPr lang="cs-CZ" sz="3600" dirty="0" smtClean="0"/>
              <a:t>stromků, což je 84 % všech sazenic. Kolik stromků bylo vysazeno?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3284984"/>
            <a:ext cx="5890889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Vypočítej základ z něhož 84 % je 1 344.</a:t>
            </a:r>
          </a:p>
          <a:p>
            <a:r>
              <a:rPr lang="cs-CZ" smtClean="0"/>
              <a:t>1 % z hledaného základu …………………………..1 344 : 84 = 16</a:t>
            </a:r>
          </a:p>
          <a:p>
            <a:r>
              <a:rPr lang="cs-CZ" smtClean="0"/>
              <a:t>základ ( 100 </a:t>
            </a:r>
            <a:r>
              <a:rPr lang="cs-CZ"/>
              <a:t>% </a:t>
            </a:r>
            <a:r>
              <a:rPr lang="cs-CZ" smtClean="0"/>
              <a:t>)………………………………………….. 100 . 16 = </a:t>
            </a:r>
            <a:r>
              <a:rPr lang="cs-CZ" b="1" smtClean="0">
                <a:solidFill>
                  <a:srgbClr val="FF0000"/>
                </a:solidFill>
              </a:rPr>
              <a:t>1600</a:t>
            </a:r>
          </a:p>
          <a:p>
            <a:r>
              <a:rPr lang="cs-CZ" b="1" smtClean="0"/>
              <a:t>Celkem bylo vysazeno 1 600 stromků.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292877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37732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50670" y="260648"/>
            <a:ext cx="7848872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Uvádí se , že 7,6 % hmotnosti lidského těla tvoří krev. Kolik kg krve je přibližně </a:t>
            </a:r>
          </a:p>
          <a:p>
            <a:r>
              <a:rPr lang="cs-CZ" sz="3600" smtClean="0"/>
              <a:t>v lidském těle s hmotností 65 kg? Kolik kg krve je přibližně ve vašem těle?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1630790" y="3645024"/>
            <a:ext cx="5688632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Vypočítej kolik kg je 7,6 % z 65 kg.</a:t>
            </a:r>
          </a:p>
          <a:p>
            <a:r>
              <a:rPr lang="cs-CZ" smtClean="0"/>
              <a:t>1 % ze základu ……………………………..65 : 100 = 0,65</a:t>
            </a:r>
          </a:p>
          <a:p>
            <a:r>
              <a:rPr lang="cs-CZ" smtClean="0"/>
              <a:t>7,6 % ze základu …………………………..0,65 . 7,6 = </a:t>
            </a:r>
            <a:r>
              <a:rPr lang="cs-CZ" b="1" smtClean="0">
                <a:solidFill>
                  <a:srgbClr val="FF0000"/>
                </a:solidFill>
              </a:rPr>
              <a:t>4,94 </a:t>
            </a:r>
          </a:p>
          <a:p>
            <a:r>
              <a:rPr lang="cs-CZ" b="1" smtClean="0"/>
              <a:t>V lidském těle s hmotností 65 kg je přibližně 4,94 kg krve.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239496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92696"/>
            <a:ext cx="8136904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Paní Nováková má měsíční plat 15 600 Kč. V listopadu dostala mimořádnou odměnu 2 340 Kč. Kolik procent měsíčního platu činila odměna?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717032"/>
            <a:ext cx="8136904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Vypočítej kolik % je 2 340 z 15 600. ………………………..(2 340 : 15 600) . 100 = </a:t>
            </a:r>
            <a:r>
              <a:rPr lang="cs-CZ" smtClean="0">
                <a:solidFill>
                  <a:srgbClr val="FF0000"/>
                </a:solidFill>
              </a:rPr>
              <a:t>15</a:t>
            </a:r>
          </a:p>
          <a:p>
            <a:r>
              <a:rPr lang="cs-CZ" smtClean="0"/>
              <a:t>nebo   …………..1 % ze základu …………………………………15 600 : 100 = 156</a:t>
            </a:r>
          </a:p>
          <a:p>
            <a:r>
              <a:rPr lang="cs-CZ" smtClean="0"/>
              <a:t>počet procent…………………………………………………………….2 340 : 156 = </a:t>
            </a:r>
            <a:r>
              <a:rPr lang="cs-CZ" smtClean="0">
                <a:solidFill>
                  <a:srgbClr val="FF0000"/>
                </a:solidFill>
              </a:rPr>
              <a:t>15</a:t>
            </a:r>
          </a:p>
          <a:p>
            <a:r>
              <a:rPr lang="cs-CZ" b="1" smtClean="0"/>
              <a:t>Odměna činila 15 % měsíčního platu.</a:t>
            </a:r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489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92696"/>
            <a:ext cx="8064896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Při výstupní kontrole bylo zjištěno, že</a:t>
            </a:r>
          </a:p>
          <a:p>
            <a:r>
              <a:rPr lang="cs-CZ" sz="3600" smtClean="0"/>
              <a:t> z 800 výrobků jich bylo 0,5 % vadných.</a:t>
            </a:r>
          </a:p>
          <a:p>
            <a:r>
              <a:rPr lang="cs-CZ" sz="3600" smtClean="0"/>
              <a:t> U kolika výrobků nebyla zjištěna žádná vada?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501008"/>
            <a:ext cx="8208912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mtClean="0"/>
              <a:t>vadné výrobky………………………… urči 0,5 % z 800</a:t>
            </a:r>
          </a:p>
          <a:p>
            <a:r>
              <a:rPr lang="cs-CZ"/>
              <a:t> </a:t>
            </a:r>
            <a:r>
              <a:rPr lang="cs-CZ" smtClean="0"/>
              <a:t>                         1 % z 800 = 8</a:t>
            </a:r>
          </a:p>
          <a:p>
            <a:r>
              <a:rPr lang="cs-CZ"/>
              <a:t> </a:t>
            </a:r>
            <a:r>
              <a:rPr lang="cs-CZ" smtClean="0"/>
              <a:t>                      0,5 % z 800 = 0,5 . 800 = 4</a:t>
            </a:r>
          </a:p>
          <a:p>
            <a:r>
              <a:rPr lang="cs-CZ" smtClean="0"/>
              <a:t>výrobky bez vady ……………………800 – 4 = </a:t>
            </a:r>
            <a:r>
              <a:rPr lang="cs-CZ" smtClean="0">
                <a:solidFill>
                  <a:srgbClr val="FF0000"/>
                </a:solidFill>
              </a:rPr>
              <a:t>796</a:t>
            </a:r>
          </a:p>
          <a:p>
            <a:r>
              <a:rPr lang="cs-CZ" b="1" smtClean="0"/>
              <a:t>Celkem u 796 výrobků nebyla zjištěna žádná vada.</a:t>
            </a:r>
          </a:p>
        </p:txBody>
      </p:sp>
    </p:spTree>
    <p:extLst>
      <p:ext uri="{BB962C8B-B14F-4D97-AF65-F5344CB8AC3E}">
        <p14:creationId xmlns:p14="http://schemas.microsoft.com/office/powerpoint/2010/main" val="168820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37732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8208912" cy="286232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Lidské tělo s hmotností 70 kg obsahuje asi 42 l vody. Z toho 15 l tvoří součást mimobuněčných kapalin, zbytek vody je</a:t>
            </a:r>
          </a:p>
          <a:p>
            <a:r>
              <a:rPr lang="cs-CZ" sz="3600" smtClean="0"/>
              <a:t> v buňkách. Kolik procent vody je součástí buněk?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573016"/>
            <a:ext cx="6120680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mtClean="0"/>
              <a:t>voda v buňkách………………………………42 – 15 = 27 </a:t>
            </a:r>
          </a:p>
          <a:p>
            <a:r>
              <a:rPr lang="cs-CZ" smtClean="0"/>
              <a:t>Kolik % je 27 ze 42?..............................(27 : 42) . 100 = </a:t>
            </a:r>
            <a:r>
              <a:rPr lang="cs-CZ" smtClean="0">
                <a:solidFill>
                  <a:srgbClr val="FF0000"/>
                </a:solidFill>
              </a:rPr>
              <a:t>64,3</a:t>
            </a:r>
          </a:p>
          <a:p>
            <a:r>
              <a:rPr lang="cs-CZ" smtClean="0"/>
              <a:t>nebo ……………………………………….1 % ze 42 = 0,42</a:t>
            </a:r>
          </a:p>
          <a:p>
            <a:r>
              <a:rPr lang="cs-CZ" smtClean="0"/>
              <a:t>                             počet procent…27 : 0,42 = </a:t>
            </a:r>
            <a:r>
              <a:rPr lang="cs-CZ" smtClean="0">
                <a:solidFill>
                  <a:srgbClr val="FF0000"/>
                </a:solidFill>
              </a:rPr>
              <a:t>64,3</a:t>
            </a:r>
          </a:p>
          <a:p>
            <a:r>
              <a:rPr lang="cs-CZ" b="1" smtClean="0"/>
              <a:t>Součástí buněk je přibližně 64,3 % vody 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387229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437719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20688"/>
            <a:ext cx="7704856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Automobil jel rychlostí 75 km/h, cyklista rychlostí 5m/s. Kolik procent rychlosti automobilu činí rychlost cyklisty?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791581" y="2708920"/>
            <a:ext cx="7151028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převedeme rychlost cyklisty………………………5 . 3,6 = 18 km/h</a:t>
            </a:r>
          </a:p>
          <a:p>
            <a:r>
              <a:rPr lang="cs-CZ" smtClean="0"/>
              <a:t>Urči kolik % je 18 ze 75.        ………………………..(18 : 75) . 100 = </a:t>
            </a:r>
            <a:r>
              <a:rPr lang="cs-CZ" smtClean="0">
                <a:solidFill>
                  <a:srgbClr val="FF0000"/>
                </a:solidFill>
              </a:rPr>
              <a:t>24</a:t>
            </a:r>
          </a:p>
          <a:p>
            <a:r>
              <a:rPr lang="cs-CZ" smtClean="0"/>
              <a:t>nebo   …………………………………..…………………………1% ze 75 je 0,75</a:t>
            </a:r>
          </a:p>
          <a:p>
            <a:r>
              <a:rPr lang="cs-CZ" smtClean="0"/>
              <a:t>                                      počet procent ……………………18 : 0,75 = </a:t>
            </a:r>
            <a:r>
              <a:rPr lang="cs-CZ" smtClean="0">
                <a:solidFill>
                  <a:srgbClr val="FF0000"/>
                </a:solidFill>
              </a:rPr>
              <a:t>24</a:t>
            </a:r>
          </a:p>
          <a:p>
            <a:r>
              <a:rPr lang="cs-CZ" b="1" smtClean="0"/>
              <a:t>Rychlost cyklisty činí 24 % rychlosti automobilu.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2099728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32656"/>
            <a:ext cx="8280920" cy="286232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Původní rozpočet na výstavbu domu byl</a:t>
            </a:r>
          </a:p>
          <a:p>
            <a:r>
              <a:rPr lang="cs-CZ" sz="3600" smtClean="0"/>
              <a:t> 1 675 000 Kč. Dodatečnými úpravami se zvýšil o 12 %. O kolik Kč se zvýšil rozpočet? Jaké byly konečné náklady na výstavbu domu?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791580" y="3429000"/>
            <a:ext cx="774086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Urči kolik je 12 % z 1 675 000. </a:t>
            </a:r>
          </a:p>
          <a:p>
            <a:r>
              <a:rPr lang="cs-CZ" smtClean="0"/>
              <a:t>1 % ………………………………………..1 675 000 : 100 = 16 750</a:t>
            </a:r>
          </a:p>
          <a:p>
            <a:r>
              <a:rPr lang="cs-CZ" smtClean="0"/>
              <a:t>12 % ………………………………………. 12 . 16 750 = </a:t>
            </a:r>
            <a:r>
              <a:rPr lang="cs-CZ" smtClean="0">
                <a:solidFill>
                  <a:srgbClr val="FF0000"/>
                </a:solidFill>
              </a:rPr>
              <a:t>201 000</a:t>
            </a:r>
          </a:p>
          <a:p>
            <a:r>
              <a:rPr lang="cs-CZ" smtClean="0"/>
              <a:t>konečné náklady……………………… 1 675 000 + 201 000 = </a:t>
            </a:r>
            <a:r>
              <a:rPr lang="cs-CZ" smtClean="0">
                <a:solidFill>
                  <a:srgbClr val="FF0000"/>
                </a:solidFill>
              </a:rPr>
              <a:t>1 876 000</a:t>
            </a:r>
          </a:p>
          <a:p>
            <a:r>
              <a:rPr lang="cs-CZ" b="1" smtClean="0"/>
              <a:t>Rozpočet se zvýšil o 201 000 Kč. Konečné náklady na výstavbu domu byly </a:t>
            </a:r>
          </a:p>
          <a:p>
            <a:r>
              <a:rPr lang="cs-CZ" b="1"/>
              <a:t> </a:t>
            </a:r>
            <a:r>
              <a:rPr lang="cs-CZ" b="1" smtClean="0"/>
              <a:t>1 876 000 Kč.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3710385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71453"/>
            <a:ext cx="828092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Jirka utratil za první tři dny tábora 150 Kč. Bylo to 30 % kapesného, které dostal na celý pobyt. Jak velké bylo jeho kapesné?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564904"/>
            <a:ext cx="7848872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Urči základ z něhož 30 % je 150 Kč.</a:t>
            </a:r>
          </a:p>
          <a:p>
            <a:r>
              <a:rPr lang="cs-CZ" smtClean="0"/>
              <a:t>1 % ze základu …………………………. 150 : 30 = 5</a:t>
            </a:r>
          </a:p>
          <a:p>
            <a:r>
              <a:rPr lang="cs-CZ" smtClean="0"/>
              <a:t>100 % …………………………………………5 . 100 = </a:t>
            </a:r>
            <a:r>
              <a:rPr lang="cs-CZ" smtClean="0">
                <a:solidFill>
                  <a:srgbClr val="FF0000"/>
                </a:solidFill>
              </a:rPr>
              <a:t>500</a:t>
            </a:r>
          </a:p>
          <a:p>
            <a:r>
              <a:rPr lang="cs-CZ" b="1" smtClean="0"/>
              <a:t>Jirkovo kapesné bylo 500 Kč.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2476200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37732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8208912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smtClean="0"/>
              <a:t>Délka obdélníkového pozemku s rozměry 400 m a 200 m byla zkrácena o 8 % a šířka  o 5 %. Určete rozměry zmenšeného pozemku. O kolik procent se zmenšila plocha původního pozemku?</a:t>
            </a:r>
            <a:endParaRPr lang="cs-CZ" sz="320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3068960"/>
            <a:ext cx="8928992" cy="2031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délka původní ……… 400 m …….  8 % z 400 = 4 . 8  = 32 m	kratší délka     400 – 32 = </a:t>
            </a:r>
            <a:r>
              <a:rPr lang="cs-CZ" smtClean="0">
                <a:solidFill>
                  <a:srgbClr val="FF0000"/>
                </a:solidFill>
              </a:rPr>
              <a:t>368 m</a:t>
            </a:r>
          </a:p>
          <a:p>
            <a:r>
              <a:rPr lang="cs-CZ" smtClean="0"/>
              <a:t>šířka původní  ……… 200 m …….. 5 % z 200 =  2 . 5 = 10 m      kratší šířka      200 – 10 = </a:t>
            </a:r>
            <a:r>
              <a:rPr lang="cs-CZ" smtClean="0">
                <a:solidFill>
                  <a:srgbClr val="FF0000"/>
                </a:solidFill>
              </a:rPr>
              <a:t>190 m</a:t>
            </a:r>
          </a:p>
          <a:p>
            <a:r>
              <a:rPr lang="cs-CZ" smtClean="0"/>
              <a:t>plocha původní……..400 . 200 = 80 000 m</a:t>
            </a:r>
            <a:r>
              <a:rPr lang="cs-CZ" smtClean="0">
                <a:latin typeface="Calibri"/>
                <a:cs typeface="Calibri"/>
              </a:rPr>
              <a:t>²	plocha zmenšená          368 . 190 = </a:t>
            </a:r>
            <a:r>
              <a:rPr lang="cs-CZ" smtClean="0">
                <a:solidFill>
                  <a:srgbClr val="FF0000"/>
                </a:solidFill>
                <a:latin typeface="Calibri"/>
                <a:cs typeface="Calibri"/>
              </a:rPr>
              <a:t>69 920 m²</a:t>
            </a:r>
          </a:p>
          <a:p>
            <a:r>
              <a:rPr lang="cs-CZ" smtClean="0">
                <a:latin typeface="Calibri"/>
                <a:cs typeface="Calibri"/>
              </a:rPr>
              <a:t>plocha pozemku se zmenšila o 80 000 – 69 920 = </a:t>
            </a:r>
            <a:r>
              <a:rPr lang="cs-CZ" smtClean="0">
                <a:solidFill>
                  <a:srgbClr val="FF0000"/>
                </a:solidFill>
                <a:latin typeface="Calibri"/>
                <a:cs typeface="Calibri"/>
              </a:rPr>
              <a:t>10 080 m²</a:t>
            </a:r>
          </a:p>
          <a:p>
            <a:r>
              <a:rPr lang="cs-CZ" smtClean="0">
                <a:latin typeface="Calibri"/>
                <a:cs typeface="Calibri"/>
              </a:rPr>
              <a:t>Kolik % je 10 080 z 80 000?	 (10 080 : 80 000) . 100 =  </a:t>
            </a:r>
            <a:r>
              <a:rPr lang="cs-CZ" smtClean="0">
                <a:solidFill>
                  <a:srgbClr val="FF0000"/>
                </a:solidFill>
                <a:latin typeface="Calibri"/>
                <a:cs typeface="Calibri"/>
              </a:rPr>
              <a:t>12,6</a:t>
            </a:r>
            <a:r>
              <a:rPr lang="cs-CZ" smtClean="0">
                <a:latin typeface="Calibri"/>
                <a:cs typeface="Calibri"/>
              </a:rPr>
              <a:t>	</a:t>
            </a:r>
          </a:p>
          <a:p>
            <a:r>
              <a:rPr lang="cs-CZ" b="1" smtClean="0"/>
              <a:t>Rozměry zmenšeného pozemku jsou 368 m a 190 m. Plocha původního pozemku se zmenšila o 12,6 %.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217641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48680"/>
            <a:ext cx="8064896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smtClean="0"/>
              <a:t>O kolik procent je třeba snížit hmotnost nákladu 3,2 t, aby se jeho upravená hmotnost rovnala 40 procentům z 5 tun?</a:t>
            </a:r>
            <a:endParaRPr lang="cs-CZ" sz="360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356992"/>
            <a:ext cx="7979121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upravená hmotnost …………………..40 % z 5 t = 0,05 . 40 = </a:t>
            </a:r>
            <a:r>
              <a:rPr lang="cs-CZ" smtClean="0">
                <a:solidFill>
                  <a:srgbClr val="FF0000"/>
                </a:solidFill>
              </a:rPr>
              <a:t>2 t</a:t>
            </a:r>
          </a:p>
          <a:p>
            <a:r>
              <a:rPr lang="cs-CZ" smtClean="0"/>
              <a:t>snížená hmotnost    …………………… 3,2 – 2 = 1,2 t</a:t>
            </a:r>
          </a:p>
          <a:p>
            <a:r>
              <a:rPr lang="cs-CZ" smtClean="0"/>
              <a:t>Kolik % je 1,2 z 3,2?  ……………………(1,2 : 3,2) . 100 = </a:t>
            </a:r>
            <a:r>
              <a:rPr lang="cs-CZ" smtClean="0">
                <a:solidFill>
                  <a:srgbClr val="FF0000"/>
                </a:solidFill>
              </a:rPr>
              <a:t>37,5</a:t>
            </a:r>
          </a:p>
          <a:p>
            <a:r>
              <a:rPr lang="cs-CZ" b="1" smtClean="0"/>
              <a:t>Hmotnost nákladu je třeba snížit o 37,5 %.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3601149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7287" y="5566307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48680"/>
            <a:ext cx="7776864" cy="26776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smtClean="0"/>
              <a:t>Šestičlenná parta zedníků dostala za úkol dokončit fasádu nové školní budovy do 10. srpna. Za splnění tohoto úkolu jí byla slíbena cílová odměna ve výši 37 500 Kč.</a:t>
            </a:r>
          </a:p>
          <a:p>
            <a:r>
              <a:rPr lang="cs-CZ" sz="2400" smtClean="0"/>
              <a:t>Parta daný úkol splnila. Mistr obdržel z této částky 20 %. Její zbytek byl stejným dílem rozdělen ostatním 5 zedníkům. Kolik korun z této částky obdržel mistr a kolik každý ze zbývajících 5 zedníků?</a:t>
            </a:r>
            <a:endParaRPr lang="cs-CZ" sz="2400"/>
          </a:p>
        </p:txBody>
      </p:sp>
      <p:sp>
        <p:nvSpPr>
          <p:cNvPr id="5" name="TextovéPole 4"/>
          <p:cNvSpPr txBox="1"/>
          <p:nvPr/>
        </p:nvSpPr>
        <p:spPr>
          <a:xfrm>
            <a:off x="487047" y="3519592"/>
            <a:ext cx="7835105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odměna …………………………… 37 500 Kč</a:t>
            </a:r>
          </a:p>
          <a:p>
            <a:r>
              <a:rPr lang="cs-CZ" smtClean="0"/>
              <a:t>mistr     …………………………….. 20 % z 37 500 = 375 . 20 = </a:t>
            </a:r>
            <a:r>
              <a:rPr lang="cs-CZ" smtClean="0">
                <a:solidFill>
                  <a:srgbClr val="FF0000"/>
                </a:solidFill>
              </a:rPr>
              <a:t>7 500 Kč</a:t>
            </a:r>
          </a:p>
          <a:p>
            <a:r>
              <a:rPr lang="cs-CZ" smtClean="0"/>
              <a:t>zbytek  ……………………………… 37 500 – 7 500 = 30 000 Kč</a:t>
            </a:r>
          </a:p>
          <a:p>
            <a:r>
              <a:rPr lang="cs-CZ"/>
              <a:t> </a:t>
            </a:r>
            <a:r>
              <a:rPr lang="cs-CZ" smtClean="0"/>
              <a:t>jeden zedník ……………………. 30 000 : 5 = </a:t>
            </a:r>
            <a:r>
              <a:rPr lang="cs-CZ" smtClean="0">
                <a:solidFill>
                  <a:srgbClr val="FF0000"/>
                </a:solidFill>
              </a:rPr>
              <a:t>6 000 Kč</a:t>
            </a:r>
          </a:p>
          <a:p>
            <a:r>
              <a:rPr lang="cs-CZ" b="1" smtClean="0"/>
              <a:t>Mistr obdržel 7 500 Kč a každý ze zbývajících zedníků 6 000 Kč.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360984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620688"/>
            <a:ext cx="7979121" cy="18158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smtClean="0"/>
              <a:t>Plavky, které stály původně 820 Kč, byly v polovině srpna zlevněny o 15 %. Na konci září byla jejich cena snížena o 10 %. Kolik stály plavky po druhém zlevnění? Kolik procent původní ceny to bylo?</a:t>
            </a:r>
            <a:endParaRPr lang="cs-CZ" sz="280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068960"/>
            <a:ext cx="8208912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 plavky po 1. slevě … 15 % z 820 = 8,2 . 15 = 123 Kč	820 – 123 = </a:t>
            </a:r>
            <a:r>
              <a:rPr lang="cs-CZ" smtClean="0">
                <a:solidFill>
                  <a:srgbClr val="FF0000"/>
                </a:solidFill>
              </a:rPr>
              <a:t>697 Kč</a:t>
            </a:r>
          </a:p>
          <a:p>
            <a:r>
              <a:rPr lang="cs-CZ"/>
              <a:t> </a:t>
            </a:r>
            <a:r>
              <a:rPr lang="cs-CZ" smtClean="0"/>
              <a:t>plavky po 2. slevě … 10 % z 697 = 697 : 10 = 69,7 Kč	697 – 69,7 = </a:t>
            </a:r>
            <a:r>
              <a:rPr lang="cs-CZ" smtClean="0">
                <a:solidFill>
                  <a:srgbClr val="FF0000"/>
                </a:solidFill>
              </a:rPr>
              <a:t>627,30 Kč</a:t>
            </a:r>
          </a:p>
          <a:p>
            <a:r>
              <a:rPr lang="cs-CZ" smtClean="0"/>
              <a:t>Kolik % je 627,3 z 820 ?.................(627,3 : 820) . 100 = </a:t>
            </a:r>
            <a:r>
              <a:rPr lang="cs-CZ" smtClean="0">
                <a:solidFill>
                  <a:srgbClr val="FF0000"/>
                </a:solidFill>
              </a:rPr>
              <a:t>76,5 %</a:t>
            </a:r>
          </a:p>
          <a:p>
            <a:r>
              <a:rPr lang="cs-CZ" b="1" smtClean="0"/>
              <a:t>Po druhém zlevnění stály plavky 627,30 Kč, což je 76,5 % původní ceny.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361564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04664"/>
            <a:ext cx="7632848" cy="18158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smtClean="0"/>
              <a:t>20 % žáků ve třídě mělo z matematiky v pololetí jedničku, 24 % dvojku, 36 % trojku, 12 % čtyřku a 2 žáci pětku. Kolik žáků je ve třídě? Kolik žáků mělo jednotlivé známky?</a:t>
            </a:r>
            <a:endParaRPr lang="cs-CZ" sz="280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708920"/>
            <a:ext cx="7848872" cy="258532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Kolik procent žáků dostalo pětku? ………..20+24+36+12 = 92…….. 100 %- 92% = </a:t>
            </a:r>
            <a:r>
              <a:rPr lang="cs-CZ" smtClean="0">
                <a:solidFill>
                  <a:srgbClr val="FF0000"/>
                </a:solidFill>
              </a:rPr>
              <a:t>8%</a:t>
            </a:r>
            <a:endParaRPr lang="cs-CZ">
              <a:solidFill>
                <a:srgbClr val="FF0000"/>
              </a:solidFill>
            </a:endParaRPr>
          </a:p>
          <a:p>
            <a:r>
              <a:rPr lang="cs-CZ" smtClean="0"/>
              <a:t>počet žáků ve třídě (určíme základ, zněhož 8 % je 2) ………………….(2 : 8) . 100 = </a:t>
            </a:r>
            <a:r>
              <a:rPr lang="cs-CZ" smtClean="0">
                <a:solidFill>
                  <a:srgbClr val="FF0000"/>
                </a:solidFill>
              </a:rPr>
              <a:t>25</a:t>
            </a:r>
          </a:p>
          <a:p>
            <a:r>
              <a:rPr lang="cs-CZ"/>
              <a:t>j</a:t>
            </a:r>
            <a:r>
              <a:rPr lang="cs-CZ" smtClean="0"/>
              <a:t>edničku ………….... 22 % z 25 = 0,25 . 20 = </a:t>
            </a:r>
            <a:r>
              <a:rPr lang="cs-CZ" smtClean="0">
                <a:solidFill>
                  <a:srgbClr val="FF0000"/>
                </a:solidFill>
              </a:rPr>
              <a:t>5</a:t>
            </a:r>
          </a:p>
          <a:p>
            <a:r>
              <a:rPr lang="cs-CZ" smtClean="0"/>
              <a:t>dvojku    ……………. 24 % z 25 = 0,25 . 24 = </a:t>
            </a:r>
            <a:r>
              <a:rPr lang="cs-CZ" smtClean="0">
                <a:solidFill>
                  <a:srgbClr val="FF0000"/>
                </a:solidFill>
              </a:rPr>
              <a:t>6</a:t>
            </a:r>
          </a:p>
          <a:p>
            <a:r>
              <a:rPr lang="cs-CZ" smtClean="0"/>
              <a:t>trojku    …………….. 36 % z 25 = 0,25 . 36 = </a:t>
            </a:r>
            <a:r>
              <a:rPr lang="cs-CZ" smtClean="0">
                <a:solidFill>
                  <a:srgbClr val="FF0000"/>
                </a:solidFill>
              </a:rPr>
              <a:t>9</a:t>
            </a:r>
          </a:p>
          <a:p>
            <a:r>
              <a:rPr lang="cs-CZ"/>
              <a:t>č</a:t>
            </a:r>
            <a:r>
              <a:rPr lang="cs-CZ" smtClean="0"/>
              <a:t>tyřku  ………………           25 – (5+6+9+2) = </a:t>
            </a:r>
            <a:r>
              <a:rPr lang="cs-CZ" smtClean="0">
                <a:solidFill>
                  <a:srgbClr val="FF0000"/>
                </a:solidFill>
              </a:rPr>
              <a:t>3</a:t>
            </a:r>
          </a:p>
          <a:p>
            <a:r>
              <a:rPr lang="cs-CZ" b="1" smtClean="0"/>
              <a:t>Ve třídě je celkem 25 žáků. Jedničku dostalo 5 žáků, dvojku šest žáků, trojku 9 žáků a čtyřku 3 žáci.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98073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48680"/>
            <a:ext cx="7979121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smtClean="0"/>
              <a:t>Číslo 72 zvětši o 25 %. O kolik procent budeš muset číslo, které ti vyšlo, zmenšit, abys opět dostal číslo 72?</a:t>
            </a:r>
            <a:endParaRPr lang="cs-CZ" sz="320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708920"/>
            <a:ext cx="7763097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/>
              <a:t>z</a:t>
            </a:r>
            <a:r>
              <a:rPr lang="cs-CZ" smtClean="0"/>
              <a:t>většené číslo …… 25 % ze 72 = 0,72 . 25 = 18…………. 72 + 18 = </a:t>
            </a:r>
            <a:r>
              <a:rPr lang="cs-CZ" smtClean="0">
                <a:solidFill>
                  <a:srgbClr val="FF0000"/>
                </a:solidFill>
              </a:rPr>
              <a:t>90 </a:t>
            </a:r>
          </a:p>
          <a:p>
            <a:r>
              <a:rPr lang="cs-CZ"/>
              <a:t>r</a:t>
            </a:r>
            <a:r>
              <a:rPr lang="cs-CZ" smtClean="0"/>
              <a:t>ozdíl původního a zvětšeného ………………………………..90 – 72 = 18</a:t>
            </a:r>
          </a:p>
          <a:p>
            <a:r>
              <a:rPr lang="cs-CZ" smtClean="0"/>
              <a:t>Kolik procent je 18 z 90 ?..............................................(18:90) . 100 = </a:t>
            </a:r>
            <a:r>
              <a:rPr lang="cs-CZ" smtClean="0">
                <a:solidFill>
                  <a:srgbClr val="FF0000"/>
                </a:solidFill>
              </a:rPr>
              <a:t>20 </a:t>
            </a:r>
          </a:p>
          <a:p>
            <a:r>
              <a:rPr lang="cs-CZ" b="1" smtClean="0"/>
              <a:t>Číslo 72, které jsme zvětšili o 25 %, musíme dále zmenšit o 20 %, pak dostaneme opět číslo 72.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24456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1" y="332656"/>
            <a:ext cx="8717840" cy="18158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smtClean="0"/>
              <a:t>Bára dala Denise úkol: „ Výrobek s původní cenou 4 000 Kč byl třikrát za sebou zlevněn o 20 % a pak ještě o 40 %. Jaká je jeho konečná cena?“ Denisa se domnívá, že výrobek byl nakonec zadarmo. Měla pravdu?</a:t>
            </a:r>
            <a:endParaRPr lang="cs-CZ" sz="2800"/>
          </a:p>
        </p:txBody>
      </p:sp>
      <p:sp>
        <p:nvSpPr>
          <p:cNvPr id="5" name="TextovéPole 4"/>
          <p:cNvSpPr txBox="1"/>
          <p:nvPr/>
        </p:nvSpPr>
        <p:spPr>
          <a:xfrm>
            <a:off x="184385" y="3068960"/>
            <a:ext cx="8784976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1. zlevnění …………………………..20 % z 4000 = 40 . 20 = 800 ……4000 – 800 = </a:t>
            </a:r>
            <a:r>
              <a:rPr lang="cs-CZ" smtClean="0">
                <a:solidFill>
                  <a:srgbClr val="FF0000"/>
                </a:solidFill>
              </a:rPr>
              <a:t>3 200 Kč</a:t>
            </a:r>
          </a:p>
          <a:p>
            <a:r>
              <a:rPr lang="cs-CZ" smtClean="0"/>
              <a:t>2. zlevnění …………………………..20 % z 3200 = 32 . 20 = 640 ……3200 – 640 = </a:t>
            </a:r>
            <a:r>
              <a:rPr lang="cs-CZ" smtClean="0">
                <a:solidFill>
                  <a:srgbClr val="FF0000"/>
                </a:solidFill>
              </a:rPr>
              <a:t>2 560 Kč</a:t>
            </a:r>
          </a:p>
          <a:p>
            <a:r>
              <a:rPr lang="cs-CZ" smtClean="0"/>
              <a:t>3. zlevnění …………………………..20 % z 2560 = 25,6 . 20 = 512….2560 – 512 = </a:t>
            </a:r>
            <a:r>
              <a:rPr lang="cs-CZ" smtClean="0">
                <a:solidFill>
                  <a:srgbClr val="FF0000"/>
                </a:solidFill>
              </a:rPr>
              <a:t>2 048 Kč</a:t>
            </a:r>
          </a:p>
          <a:p>
            <a:r>
              <a:rPr lang="cs-CZ" smtClean="0"/>
              <a:t>4. zlevnění …………………………..40 % z 2048 = 20,48 . 40 = 819,20 …2048 – 819,20 = </a:t>
            </a:r>
            <a:r>
              <a:rPr lang="cs-CZ" smtClean="0">
                <a:solidFill>
                  <a:srgbClr val="FF0000"/>
                </a:solidFill>
              </a:rPr>
              <a:t>1 228,8 Kč</a:t>
            </a:r>
          </a:p>
          <a:p>
            <a:r>
              <a:rPr lang="cs-CZ" b="1" smtClean="0"/>
              <a:t>Denisa neměla pravdu, konečná cena výrobku byla 1 228, 80 Kč.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184361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51520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421578"/>
              </p:ext>
            </p:extLst>
          </p:nvPr>
        </p:nvGraphicFramePr>
        <p:xfrm>
          <a:off x="899592" y="2348880"/>
          <a:ext cx="4104457" cy="245732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10351"/>
                <a:gridCol w="941977"/>
                <a:gridCol w="504056"/>
                <a:gridCol w="648073"/>
              </a:tblGrid>
              <a:tr h="1227796">
                <a:tc row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effectLst/>
                        </a:rPr>
                        <a:t>A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10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C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971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0971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95536" y="260648"/>
            <a:ext cx="7776864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Na obrázku je naznačeno postupné dělení obdélníku KLMN; obsah obrazce A je roven polovině obdélníku KLMN, obsah obrazce B je roven polovině obsahu obrazce A, obsah obrazce C se rovná polovině obsahu obrazce B atd. Kolik procent obsahu obdélníku KLMN zaujímá obsah šedého obrazce? (Zaokrouhlete na desetiny.) </a:t>
            </a:r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21550" y="4859442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K</a:t>
            </a:r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10981" y="1916832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N</a:t>
            </a:r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806026" y="1916832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M</a:t>
            </a:r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4859442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L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1916832"/>
            <a:ext cx="3816424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/>
              <a:t>o</a:t>
            </a:r>
            <a:r>
              <a:rPr lang="cs-CZ" smtClean="0"/>
              <a:t>bsah obdélníku KLMN …….. a</a:t>
            </a:r>
          </a:p>
          <a:p>
            <a:r>
              <a:rPr lang="cs-CZ"/>
              <a:t>o</a:t>
            </a:r>
            <a:r>
              <a:rPr lang="cs-CZ" smtClean="0"/>
              <a:t>bsah velkého šedého obrazce..1/16.a</a:t>
            </a:r>
          </a:p>
          <a:p>
            <a:r>
              <a:rPr lang="cs-CZ"/>
              <a:t>o</a:t>
            </a:r>
            <a:r>
              <a:rPr lang="cs-CZ" smtClean="0"/>
              <a:t>bsah středního ……………………..1/32.a</a:t>
            </a:r>
          </a:p>
          <a:p>
            <a:r>
              <a:rPr lang="cs-CZ"/>
              <a:t>o</a:t>
            </a:r>
            <a:r>
              <a:rPr lang="cs-CZ" smtClean="0"/>
              <a:t>bsah malého     ……………………..1/64.a</a:t>
            </a:r>
          </a:p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4746" y="3507243"/>
            <a:ext cx="1836000" cy="12631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619672" y="5373216"/>
            <a:ext cx="560107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smtClean="0"/>
              <a:t>Obsah všech šedých obrazců dohromady zaujímá přibližně 10,9 % obsahu obdélníku KLMN.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67541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83746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7979121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smtClean="0"/>
              <a:t>Původní cena klnihy byla 120 Kč. Antikvariát ji vykoupil za 60 Kč a prodal za 78 Kč. Za kolik procent původní ceny knihu koupili? Za kolik procent původní ceny knihu prodali? Kolika procentní zisk činil prodej knihy?</a:t>
            </a:r>
            <a:endParaRPr lang="cs-CZ" sz="2800"/>
          </a:p>
        </p:txBody>
      </p:sp>
      <p:sp>
        <p:nvSpPr>
          <p:cNvPr id="5" name="TextovéPole 4"/>
          <p:cNvSpPr txBox="1"/>
          <p:nvPr/>
        </p:nvSpPr>
        <p:spPr>
          <a:xfrm>
            <a:off x="569996" y="2958659"/>
            <a:ext cx="7763097" cy="2031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Kolik procent je 60 ze 120? ………………. ( 60 : 120 ) . 100 = </a:t>
            </a:r>
            <a:r>
              <a:rPr lang="cs-CZ" smtClean="0">
                <a:solidFill>
                  <a:srgbClr val="FF0000"/>
                </a:solidFill>
              </a:rPr>
              <a:t>50 %</a:t>
            </a:r>
          </a:p>
          <a:p>
            <a:r>
              <a:rPr lang="cs-CZ" smtClean="0"/>
              <a:t>Kolik procent je 78 ze 100? ………………..( 78 : 120 ) . 100 = </a:t>
            </a:r>
            <a:r>
              <a:rPr lang="cs-CZ" smtClean="0">
                <a:solidFill>
                  <a:srgbClr val="FF0000"/>
                </a:solidFill>
              </a:rPr>
              <a:t>65 %</a:t>
            </a:r>
          </a:p>
          <a:p>
            <a:r>
              <a:rPr lang="cs-CZ" smtClean="0"/>
              <a:t>Zisk z prodeje činí 78 – 60 = 18 Kč</a:t>
            </a:r>
          </a:p>
          <a:p>
            <a:r>
              <a:rPr lang="cs-CZ" smtClean="0"/>
              <a:t>Kolik procent je 18 ze 60 ? ………………….( 18 : 60 ) . 100 = </a:t>
            </a:r>
            <a:r>
              <a:rPr lang="cs-CZ" smtClean="0">
                <a:solidFill>
                  <a:srgbClr val="FF0000"/>
                </a:solidFill>
              </a:rPr>
              <a:t>30 %</a:t>
            </a:r>
          </a:p>
          <a:p>
            <a:r>
              <a:rPr lang="cs-CZ" b="1" smtClean="0"/>
              <a:t>Knihu antikvariát vykoupil za 50 % původní ceny, dále ji prodal za 65 % původní ceny. Prodej knihy přinesl třicetiprocentní zisk.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39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271575" y="5589240"/>
            <a:ext cx="1080120" cy="792088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7510561" y="5589240"/>
            <a:ext cx="864096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76672"/>
            <a:ext cx="783510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smtClean="0"/>
              <a:t>Škola získala obdélníkový pozemek o rozměrech 45 m a 30 m. První rok žáci obdělali 30 % z celé plochy pozemku. Druhým rokem zúrodnili další plochu o 20 % větší než v prvním roce. Jak velkou plochu musí zúrodnit ve třetím roce, zůstane-li ne jedné pětině pozemku trávník?</a:t>
            </a:r>
            <a:endParaRPr lang="cs-CZ" sz="2400"/>
          </a:p>
        </p:txBody>
      </p:sp>
      <p:sp>
        <p:nvSpPr>
          <p:cNvPr id="5" name="TextovéPole 4"/>
          <p:cNvSpPr txBox="1"/>
          <p:nvPr/>
        </p:nvSpPr>
        <p:spPr>
          <a:xfrm>
            <a:off x="271575" y="3068960"/>
            <a:ext cx="8548897" cy="2031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plocha původního pozemku………………………………… 45 . 30 = 1 350 m</a:t>
            </a:r>
            <a:r>
              <a:rPr lang="cs-CZ" smtClean="0">
                <a:latin typeface="Calibri"/>
                <a:cs typeface="Calibri"/>
              </a:rPr>
              <a:t>²</a:t>
            </a:r>
          </a:p>
          <a:p>
            <a:pPr marL="342900" indent="-342900">
              <a:buAutoNum type="arabicPeriod"/>
            </a:pPr>
            <a:r>
              <a:rPr lang="cs-CZ" smtClean="0">
                <a:latin typeface="Calibri"/>
                <a:cs typeface="Calibri"/>
              </a:rPr>
              <a:t>rok obdělali    30 % z 1 350 ……………………………..(1 350 : 100 ) . 30 = </a:t>
            </a:r>
            <a:r>
              <a:rPr lang="cs-CZ" smtClean="0">
                <a:solidFill>
                  <a:srgbClr val="FF0000"/>
                </a:solidFill>
                <a:latin typeface="Calibri"/>
                <a:cs typeface="Calibri"/>
              </a:rPr>
              <a:t>405 m²</a:t>
            </a:r>
          </a:p>
          <a:p>
            <a:pPr marL="342900" indent="-342900">
              <a:buAutoNum type="arabicPeriod"/>
            </a:pPr>
            <a:r>
              <a:rPr lang="cs-CZ" smtClean="0">
                <a:latin typeface="Calibri"/>
                <a:cs typeface="Calibri"/>
              </a:rPr>
              <a:t>rok obdělali  o 20 % více než v 1. roce…………… 20 % z 405 = (405 : 100) . 20 = 81</a:t>
            </a:r>
            <a:endParaRPr lang="cs-CZ" smtClean="0"/>
          </a:p>
          <a:p>
            <a:r>
              <a:rPr lang="cs-CZ" smtClean="0">
                <a:latin typeface="Calibri"/>
                <a:cs typeface="Calibri"/>
              </a:rPr>
              <a:t>					405 + 81 </a:t>
            </a:r>
            <a:r>
              <a:rPr lang="cs-CZ" smtClean="0">
                <a:solidFill>
                  <a:srgbClr val="FF0000"/>
                </a:solidFill>
                <a:latin typeface="Calibri"/>
                <a:cs typeface="Calibri"/>
              </a:rPr>
              <a:t>= 486 m²</a:t>
            </a:r>
          </a:p>
          <a:p>
            <a:r>
              <a:rPr lang="cs-CZ" smtClean="0">
                <a:latin typeface="Calibri"/>
                <a:cs typeface="Calibri"/>
              </a:rPr>
              <a:t>na jedné pětině plochy zůstane trávník ……………1 350 : 5 = </a:t>
            </a:r>
            <a:r>
              <a:rPr lang="cs-CZ" smtClean="0">
                <a:solidFill>
                  <a:srgbClr val="FF0000"/>
                </a:solidFill>
                <a:latin typeface="Calibri"/>
                <a:cs typeface="Calibri"/>
              </a:rPr>
              <a:t>270 m²</a:t>
            </a:r>
          </a:p>
          <a:p>
            <a:r>
              <a:rPr lang="cs-CZ" smtClean="0">
                <a:latin typeface="Calibri"/>
                <a:cs typeface="Calibri"/>
              </a:rPr>
              <a:t>3. rok zbývá obdělat   ……………………………..1 350 – (405 + 486 + 270) = </a:t>
            </a:r>
            <a:r>
              <a:rPr lang="cs-CZ" smtClean="0">
                <a:solidFill>
                  <a:srgbClr val="FF0000"/>
                </a:solidFill>
                <a:latin typeface="Calibri"/>
                <a:cs typeface="Calibri"/>
              </a:rPr>
              <a:t>189 m²</a:t>
            </a:r>
          </a:p>
          <a:p>
            <a:r>
              <a:rPr lang="cs-CZ" b="1" smtClean="0">
                <a:latin typeface="Calibri"/>
                <a:cs typeface="Calibri"/>
              </a:rPr>
              <a:t>Ve třetím roce musí žáci obdělat 189 m²pozemku.</a:t>
            </a:r>
          </a:p>
        </p:txBody>
      </p:sp>
    </p:spTree>
    <p:extLst>
      <p:ext uri="{BB962C8B-B14F-4D97-AF65-F5344CB8AC3E}">
        <p14:creationId xmlns:p14="http://schemas.microsoft.com/office/powerpoint/2010/main" val="2176524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948</TotalTime>
  <Words>1877</Words>
  <Application>Microsoft Office PowerPoint</Application>
  <PresentationFormat>Předvádění na obrazovce (4:3)</PresentationFormat>
  <Paragraphs>195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Slovní úlohy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hracst</dc:creator>
  <cp:lastModifiedBy>hracst</cp:lastModifiedBy>
  <cp:revision>64</cp:revision>
  <dcterms:created xsi:type="dcterms:W3CDTF">2012-09-11T16:34:13Z</dcterms:created>
  <dcterms:modified xsi:type="dcterms:W3CDTF">2012-10-23T18:27:54Z</dcterms:modified>
</cp:coreProperties>
</file>