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3D6AC7-1022-497E-891C-434AAC038C23}">
          <p14:sldIdLst>
            <p14:sldId id="256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</p14:sldIdLst>
        </p14:section>
        <p14:section name="Oddíl bez názvu" id="{D3233160-52BF-43E2-830E-A969A8B6012A}">
          <p14:sldIdLst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>
        <p:scale>
          <a:sx n="89" d="100"/>
          <a:sy n="89" d="100"/>
        </p:scale>
        <p:origin x="-864" y="7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C2906-88C8-4D2F-B2D2-3F07141B4D85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E423E-FD0B-478B-922B-812AA44E4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661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067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19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735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019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556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93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895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7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839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542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709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376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Základní škola a Mateřská škola, Chvalkovice, okres Náchod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 CZ.1.07/1.1.05/04.0031 „Rozvoj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interaktivních způsobů výuky ve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škole“ 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Mgr. Marie Šimková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VOZ7_03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6500" y="1988840"/>
            <a:ext cx="6400800" cy="1998458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Výživa</a:t>
            </a:r>
            <a:endParaRPr lang="cs-CZ" sz="8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57192"/>
            <a:ext cx="3766185" cy="132778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1028" name="Picture 4" descr="C:\Users\ucitel\AppData\Local\Microsoft\Windows\Temporary Internet Files\Content.IE5\28N6LIFM\MP9004023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48045"/>
            <a:ext cx="2517625" cy="311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590SA2B1\MP90044843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48045"/>
            <a:ext cx="2376264" cy="3113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67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32656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Trocha teorie úvodem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Výživa je soubor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procesů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kterými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živočichové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přijímají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důležité látky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nezbytné pro svůj život z vnějšího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prostředí. Jako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výživa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označuje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nauka 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příjmu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živin, jejich účelu, přeměnách a využití.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2457762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Konzumenti,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tedy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živočichové,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získávají organické látky trávením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potravy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zatímco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rostliny získávají živiny fotosyntézou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501008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Vzpomeneš si ještě na rovnici fotosyntézy?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51620" y="4190525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CO</a:t>
            </a:r>
            <a:r>
              <a:rPr lang="cs-CZ" b="1" baseline="-25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+ 6 H</a:t>
            </a:r>
            <a:r>
              <a:rPr lang="cs-CZ" b="1" baseline="-25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 → C</a:t>
            </a:r>
            <a:r>
              <a:rPr lang="cs-CZ" b="1" baseline="-25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b="1" baseline="-25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b="1" baseline="-25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+ 6 O</a:t>
            </a:r>
            <a:r>
              <a:rPr lang="cs-CZ" b="1" baseline="-25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6297" y="508518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Oxid uhličitý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07976" y="545451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voda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486916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Glukóza= cukr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64288" y="4554017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Kyslík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1151620" y="4509120"/>
            <a:ext cx="1836204" cy="7293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916088" y="4559857"/>
            <a:ext cx="223864" cy="10793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5292080" y="4559857"/>
            <a:ext cx="144016" cy="3634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6300192" y="4375191"/>
            <a:ext cx="1008112" cy="2779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2223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332656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Zdravá výživa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980728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Zdravá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výživa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která udržuje organismus 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rovnováze.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Aby se zabránilo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chorobám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jako jsou například obezita, srdeční choroby, cukrovka nebo rakovina,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nutné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aby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potraviny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obsahovaly vyvážené množství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živin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(bílkoviny, sacharidy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tuky),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doplňkových živin (vitamíny, stopové prvky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vlákniny) a dostatečné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množství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vody.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728986"/>
              </p:ext>
            </p:extLst>
          </p:nvPr>
        </p:nvGraphicFramePr>
        <p:xfrm>
          <a:off x="446856" y="2780928"/>
          <a:ext cx="8229600" cy="3291840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0">
                <a:tc>
                  <a:txBody>
                    <a:bodyPr/>
                    <a:lstStyle/>
                    <a:p>
                      <a:r>
                        <a:rPr lang="cs-CZ" b="1" dirty="0">
                          <a:latin typeface="Times New Roman" pitchFamily="18" charset="0"/>
                          <a:cs typeface="Times New Roman" pitchFamily="18" charset="0"/>
                        </a:rPr>
                        <a:t>Potraviny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>
                          <a:latin typeface="Times New Roman" pitchFamily="18" charset="0"/>
                          <a:cs typeface="Times New Roman" pitchFamily="18" charset="0"/>
                        </a:rPr>
                        <a:t>Výživové látky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Chléb, obilniny, brambory, rýže, těstoviny a luštěniny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sacharidy, 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bílkoviny vlákniny, </a:t>
                      </a:r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vitamín B a minerály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Zelenina a ovoce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vitamín C, kyselina listová, kalium, vlákniny, biogenní prvky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Mléčné výrobky, maso, ryby, vejce, sója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Bílkoviny, železo, vápník, vitamín B, mastné kyseliny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Tuky a oleje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vitamín A, vitamín D, vitamín E, esenciální mastné kyseliny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Nápoje (bez alkoholu)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voda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11200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ucitel\AppData\Local\Microsoft\Windows\Temporary Internet Files\Content.IE5\UIIMLBN7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607" y="5013328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76672"/>
            <a:ext cx="770485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latin typeface="Times New Roman" pitchFamily="18" charset="0"/>
                <a:cs typeface="Times New Roman" pitchFamily="18" charset="0"/>
              </a:rPr>
              <a:t>Bílkoviny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základem všech známých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organismů a plní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 nich různé funkce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stavební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transportní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skladovací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zajišťující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pohyb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řídící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regulační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ochranné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obranné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Sacharidy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organismech plní sacharidy několik důležitých funkcí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zdroj energie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zásobní látky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Stavební látky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Tuky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jako zásobní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látky.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lidském těle se tuky podílí na stavbě mnoha struktur, ale hromadí se zejména v tukové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podkožní tkáni.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3074" name="Picture 2" descr="C:\Users\ucitel\AppData\Local\Microsoft\Windows\Temporary Internet Files\Content.IE5\5R2M4TN6\MP900430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697" y="2852936"/>
            <a:ext cx="2738246" cy="204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57111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60648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Vitamíny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980728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Jakou funkci mají vitamíny v našem těle? Znáš nějaké vitamíny? Ve kterých potravinách bys je hledal?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556" y="3068960"/>
            <a:ext cx="82089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 člověka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mají vitamíny funkci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urychlovačů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biochemických reakcí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Podílejí se na metabolismu bílkovin, tuků a sacharidů.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Existuje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13 základních typů vitamínů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Lidský organismus si, až na některé výjimky, nedokáže vitamíny sám vyrobit, a proto je musí získávat prostřednictvím stravy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/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Vitamíny dělíme na ty, které se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rozpustné ve vodě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těmi se nelze předávkovat, protože nadbytek tělo vyloučí močí, a na vitamíny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rozpustné v tucích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u kterých si musíme dávat pozor na nadbytek, protože ten se ukládá v tukové tkáni a působí na lidský organismus toxicky.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060848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B, C, P, F, A, D, E, K.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675837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Rozpustné ve vodě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216" y="243018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Rozpustné v tucích</a:t>
            </a:r>
            <a:endParaRPr lang="cs-CZ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2627784" y="2060848"/>
            <a:ext cx="1008112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7" idx="3"/>
          </p:cNvCxnSpPr>
          <p:nvPr/>
        </p:nvCxnSpPr>
        <p:spPr>
          <a:xfrm flipH="1" flipV="1">
            <a:off x="2771800" y="1860503"/>
            <a:ext cx="122413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2714339" y="1948190"/>
            <a:ext cx="1404156" cy="4006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2915816" y="1772816"/>
            <a:ext cx="1584176" cy="4726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652120" y="2153181"/>
            <a:ext cx="2160240" cy="2769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292080" y="2291680"/>
            <a:ext cx="2160240" cy="273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076056" y="2348880"/>
            <a:ext cx="1584176" cy="2659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4788024" y="2348880"/>
            <a:ext cx="1728192" cy="4506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44969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7168" y="332656"/>
            <a:ext cx="820891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B-komplex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1"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Pro člověka má význam B1, B2, B6, B12, H a PP faktor. Význam vitaminů B je vztah k látkové výměně ve svalech a nervové tkáni a ke tvorbě krve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Zdrojem jsou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klíčky,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kvasnice, játra, srdce, ledviny a libové vepřové maso.</a:t>
            </a:r>
          </a:p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Vitamín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C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1"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Zdrojem je ovoce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zelenina. Zvyšuje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odolnost proti infekcím a zrychluje hojení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ran. Projevy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nedostatku jsou: snížení odolnosti proti infekci, krvácivost dásní, vypadávání zubů (kurděje).</a:t>
            </a:r>
          </a:p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Tento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vitamín je obsažen v barevné zelenině a plodech jako provitamín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rybách, tucích, játrech, mléčných výrobcích, másle a vejcích jako vitamín A.</a:t>
            </a:r>
          </a:p>
          <a:p>
            <a:pPr lvl="1"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nezbytný při tvorbě barviv 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sítnici oka.</a:t>
            </a:r>
          </a:p>
          <a:p>
            <a:pPr lvl="1"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ryby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také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vlastní tvorba vitamínu v kůži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aktivaci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UV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zářením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Stará se o hospodaření s vápníkem a fosforem.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dětství se nedostatek projevuje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poruchou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mineralizace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kostí a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dospělosti se projevuje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(zlomeninami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zubními kaz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jsou rostlinné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oleje a živočišné tuky. Je prospěšný pro správnou funkci  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jater. Zabraňuje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hromadění některých rozpadových produktů metabolismu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Vyskytuje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zelenině, obilovinách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vejcích, mase a 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mléce. Řídí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výrobu látek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nezbytných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 srážení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krve. Projevy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nedostatku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prodloužení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doby nutné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zástavě krvácení a těžké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krvácení i při malém poranění.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34770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128169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72475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Zkus na internetu najít příznaky a průběh kurdějí. Kdo jimi v minulosti často trpěl?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81369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Kurděje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nemoc člověka způsobená dlouhodobým nedostatkem vitamínu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Dnes už je tato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nemoc vzácná. Dříve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jí trpěli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hlavně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chudí lidé, obzvláště v zimních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měsících. Také námořníci, kteří byli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při dlouhých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plavbách odkázáni na jednostrannou dietu bez zeleniny a ovoce, touto nemocí velmi trpěli.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Nemoc se projevuje především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krvácením, sníženou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odolností proti nemocem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poruchami tvorby krve.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Zajímavé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je, že drtivá většina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savců si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dokáže vitamin C sama vytvářet. Člověk představuje v tomto směru velice vzácnou výjimku (spolu s morčetem).</a:t>
            </a:r>
          </a:p>
        </p:txBody>
      </p:sp>
      <p:pic>
        <p:nvPicPr>
          <p:cNvPr id="4098" name="Picture 2" descr="C:\Users\ucitel\AppData\Local\Microsoft\Windows\Temporary Internet Files\Content.IE5\2GAPH9GJ\MP9004277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3" y="3156069"/>
            <a:ext cx="4278038" cy="337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5022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33265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Minerály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Minerály, hlavně stopové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prvky potřebuje ke správnému vývoji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sice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malém množství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ale každý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organismus. Pro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jsou nejdůležitější: železo,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fluor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jod, kobalt, měď, hořčík, mangan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zinek. Jsou nutné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fungování některých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enzymů a jejich nedostatek může způsobit různá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onemocnění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005064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Nedostatek jódu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způsobuje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zvětšení štítné žlázy, tzv.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strumu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neboli vole. U malých dětí to může vést ke kretenismu, tedy nedostatečnému vývoji duševních schopností.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156069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Pokus se zjistit, jak se  u lidí projevuje nedostatek jódu a železa.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9934" y="5373216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 nedostatek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železa způsobuje poruchy tvorby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krve, protože součástí každé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ervené krvinky je molekula železa.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3595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8488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Vláknina je nestravitelná část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rostlinné potravy,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která pomáhá pohybu potravy trávicí soustavou,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váže na sebe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vodu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některé nežádoucí látky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 potravy, jako například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cholesterol, toxiny apod. 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Nejbohatší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vlákninu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luštěniny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pšeničné otruby, sušené švestky, 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ashi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merlík čilský.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40466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Vláknina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14096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Víš co je to </a:t>
            </a:r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ashi? Jedl jsi ho už někdy?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005064"/>
            <a:ext cx="777686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Překlad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japonského slova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Nashi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neznamená nic jiného než hrušeň. Botanici používají k jeho označení latinský výraz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Pyrus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Pyrifolia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(Hruška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hruškolistá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), ve světě je znám pod různými jmény: Naši, Japonská hruška,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Jablkohruška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Asijská hruška, Čínská hruška, atd.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Domovinou tohoto nenápadného ovoce jsou dvě velké asijské země: Japonsko a Čína.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Dodnes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jsou tyto země velmocemi v pěstování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Nashi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k jejich boku se však přidaly i státy jako Nový Zéland, Austrálie, Čile a USA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A také i u nás už lze zakoupit stromky Nashi a vypěstovat si na zahradě toto vynikající ovoce.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1680" y="1444752"/>
            <a:ext cx="5120640" cy="5008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779912" y="6488668"/>
            <a:ext cx="15121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latin typeface="Times New Roman" pitchFamily="18" charset="0"/>
                <a:cs typeface="Times New Roman" pitchFamily="18" charset="0"/>
              </a:rPr>
              <a:t>Obr. 1.</a:t>
            </a:r>
            <a:endParaRPr lang="cs-CZ" sz="1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2618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60648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Voda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190" y="836712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Chceme-li si povídat o zdravé výživě, nesmíme zapomenout na vodu, vždyť lidské tělo obsahuje až 70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% vody. Už ztráta 20 % tělesné vody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člověka smrtelná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Na dehydrataci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lidé umírají během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7 dnů.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3190" y="1959223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Proč je pro náš organismus voda tak strašně důležitá?</a:t>
            </a:r>
          </a:p>
          <a:p>
            <a:pPr algn="ctr"/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(vzpomeň si na dělení vitamínů)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212976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 to rozpouštědlo, ve kterém probíhají veškeré chemické děje v organismu.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4149080"/>
            <a:ext cx="83545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Optimálně bychom měli vypít denně mezi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2-3 litry tekutin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Pohybujeme-li se 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horku, máme horečku,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těžce pracujeme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nebo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sportujeme, musí být příjem tekutin přiměřeně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větší, protože vypotíme větší množství tekutin než za běžného stavu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Potřebné množství tekutin ovlivňuje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také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jídelníček - pokud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jeho základem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zelenina, ovoce a mléčné výrobky, může být příjem tekutin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podobě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nápojů o něco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málo nižší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5122" name="Picture 2" descr="C:\Users\ucitel\AppData\Local\Microsoft\Windows\Temporary Internet Files\Content.IE5\ZQUP88D8\MP9004483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916" y="944724"/>
            <a:ext cx="3942184" cy="5652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8272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3057" y="1988840"/>
            <a:ext cx="80648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1.: Nashi hruška. In: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NASHI.cz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[cit. 2012-08-26]. Dostupné z: http://nashi.cz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</a:p>
          <a:p>
            <a:pPr algn="just"/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Obrázky galerie Klipart.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4333" y="476672"/>
            <a:ext cx="806489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u="sng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slouží jako textový a obrazový materiál k výuce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kapitol Zdravá výživa.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Je doplněna o interaktivní prvky umožňující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snadnější a záživnější zapamatování učiva.</a:t>
            </a:r>
            <a:endParaRPr lang="cs-CZ" sz="14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175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1619</TotalTime>
  <Words>1261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Základní škola a Mateřská škola, Chvalkovice, okres Náchod  CZ.1.07/1.1.05/04.0031 „Rozvoj interaktivních způsobů výuky ve škole“  Mgr. Marie Šimková VOZ7_03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VY_52_INOVACE_BOTANIKA09 Základní škola a Mateřská škola, Chvalkovice, okres Náchod cz. 1.07/1.4.00/21.0225 „Blíže k přírodním vědám“ Mgr. Marie Šimková</dc:title>
  <dc:creator>Šimková Marie</dc:creator>
  <cp:lastModifiedBy>Šimková Marie</cp:lastModifiedBy>
  <cp:revision>172</cp:revision>
  <dcterms:created xsi:type="dcterms:W3CDTF">2011-09-08T19:28:43Z</dcterms:created>
  <dcterms:modified xsi:type="dcterms:W3CDTF">2012-08-28T04:51:34Z</dcterms:modified>
</cp:coreProperties>
</file>