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3D6AC7-1022-497E-891C-434AAC038C23}">
          <p14:sldIdLst>
            <p14:sldId id="256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</p14:sldIdLst>
        </p14:section>
        <p14:section name="Oddíl bez názvu" id="{D3233160-52BF-43E2-830E-A969A8B6012A}">
          <p14:sldIdLst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>
        <p:scale>
          <a:sx n="89" d="100"/>
          <a:sy n="89" d="100"/>
        </p:scale>
        <p:origin x="-8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2906-88C8-4D2F-B2D2-3F07141B4D85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E423E-FD0B-478B-922B-812AA44E4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61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7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9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5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3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895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7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4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0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76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CZ.1.07/1.1.05/04.0031 „Rozvoj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interaktivních způsobů výuky ve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škole“ 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Mgr. Marie Šimková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VOZ7_04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6500" y="1988840"/>
            <a:ext cx="6400800" cy="1998458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Obezita</a:t>
            </a:r>
            <a:endParaRPr lang="cs-CZ" sz="8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57192"/>
            <a:ext cx="3766185" cy="132778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1034" name="Picture 10" descr="C:\Users\ucitel\AppData\Local\Microsoft\Windows\Temporary Internet Files\Content.IE5\X585ZLUM\MP900430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24944"/>
            <a:ext cx="2376264" cy="283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P2XAUCBO\MC90044045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074" y="2780928"/>
            <a:ext cx="2088232" cy="283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7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33265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Definice obezity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9441" y="1053603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 je podle tebe definice obezity? Můžete se radit ve dvojicích a nebo skupinách.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293096"/>
            <a:ext cx="8136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Obezita je: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přirozená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energetická rezerva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člověka,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která je uložena v tukové tkáni, stoupla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nad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obvyklou úroveň a poškozuje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zdraví.</a:t>
            </a:r>
          </a:p>
          <a:p>
            <a:pPr marL="285750" indent="-285750" algn="just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definována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indexem tělesné hmotnosti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(BMI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 vyšším než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30.</a:t>
            </a:r>
          </a:p>
          <a:p>
            <a:pPr marL="285750" indent="-285750" algn="just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obvodu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pasu nad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102 cm u mužů a nad 88 cm u žen jde 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obezitu.</a:t>
            </a:r>
          </a:p>
          <a:p>
            <a:pPr marL="285750" indent="-285750" algn="just">
              <a:buFontTx/>
              <a:buChar char="-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Obezita je nadměrné ukládání tělesného tuku v organismu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3523957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tady máme několik definic z internetu.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005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Příčiny obezity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052736"/>
            <a:ext cx="7344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Obezita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vždy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vzniká nepoměrem mezi příjmem a výdejem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energie, příjem je větší než výdej.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jejím vzniku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mohou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podílet i genetické předpoklady, či důsledky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onemocnění a nebo úrazu,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které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vedli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ke změnám stravovacích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návyků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či fyzické aktivity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Nadměrná chuť k jídlu vedoucí nadměrnému příjmu kalorií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Deprese (nedostatek harmonie v rodině, nemožnost seberealizace aj.)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Nedostatek pohybu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Podzimní přibírání váhy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Mateřské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přibírání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váhy v mateřství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Poruchy funkce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štítné žlázy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9138" y="4253581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Výskyt obezity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3609" y="4797152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 posledním desetiletí výskyt obezity celosvětově prudce stoupá, odborníci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 dokonce někdy hovoří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 epidemii obezity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Podle statistiky OSN trpí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nadváhou a obezitou více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než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polovina lidí na celém světě, což představuje okolo 3 miliard lidí. Přitom minimálně 40% z nich se pokouší svoji hmotnost snižovat, většinou však neúspěšně. V České republice má problémy s nadváhou a obezitou téměř každý druhý člověk, to je více než 5 milionů lidí.</a:t>
            </a:r>
          </a:p>
        </p:txBody>
      </p:sp>
    </p:spTree>
    <p:extLst>
      <p:ext uri="{BB962C8B-B14F-4D97-AF65-F5344CB8AC3E}">
        <p14:creationId xmlns:p14="http://schemas.microsoft.com/office/powerpoint/2010/main" val="28644150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60648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83668" y="284157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Rizika obezity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124744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Obezita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chronická nemoc, ne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kosmetický, ale hlavně zdravotní problém.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stoupající tělesnou hmotností jsou spojena závažná rizika vzniku různých zdravotních komplikací,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např.: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cukrovka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II. typu,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vysoký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krevní tlak,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potíže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cholesterolem a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chronické záněty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srdečně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- cévních onemocnění.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artróza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nosných kloubů – kyčlí, kolen, kotníků 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páteře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některých nádory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např. karcinomu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prsu, močového měchýře, tlustého střeva aj.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Obézní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lidé mají kromě zdravotních problémů i problémy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psychické a sociální.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Vyskytují se u nich deprese, zakomplexovanost, často mají sníženou sebedůvěru a problémy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sociální komunikací, což vede k problémům jak v partnerských, tak pracovních vztazích.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09297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06944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Klasifikace obezity podle BMI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1392" y="908720"/>
            <a:ext cx="8136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Nadváha (předstupeň obezity) 25 – 29,9</a:t>
            </a:r>
          </a:p>
          <a:p>
            <a:endParaRPr lang="cs-CZ" dirty="0"/>
          </a:p>
          <a:p>
            <a:r>
              <a:rPr lang="cs-CZ" dirty="0" smtClean="0"/>
              <a:t>Obezita I. Stupně (lehká) 30 – 34, 9</a:t>
            </a:r>
          </a:p>
          <a:p>
            <a:endParaRPr lang="cs-CZ" dirty="0"/>
          </a:p>
          <a:p>
            <a:r>
              <a:rPr lang="cs-CZ" dirty="0" smtClean="0"/>
              <a:t>Obezita II. Stupně ( střední) 35 – 39,9</a:t>
            </a:r>
          </a:p>
          <a:p>
            <a:endParaRPr lang="cs-CZ" dirty="0"/>
          </a:p>
          <a:p>
            <a:r>
              <a:rPr lang="cs-CZ" dirty="0" smtClean="0"/>
              <a:t>Obezita III. Stupně (těžká, morbidní) nad 40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1392" y="3356992"/>
            <a:ext cx="7879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Pořád se nám tady objevuje pojem BMI. Víš, co to je a jak tento ukazatel tělesné hmotnosti vypočítat?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1392" y="4293096"/>
            <a:ext cx="78790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Index tělesné hmotnosti, obvykle označovaný zkratkou BMI (z anglického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body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mass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index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 je číslo používané jako indikátor podváhy, normální tělesné hmotnosti, nadváhy a obezity, umožňující statistické porovnávání tělesné hmotnosti lidí s různou výškou.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se u dospělých, ale není plně objektivní, protože pracuje pouze s hmotností a vůbec nebere v potaz rozložení tukové tkáně na těle a vůbec poměr tkání v organismu. Přesto je ale stále nejběžnější metodou pro diagnostiku obezity.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2796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7768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Index se spočítá vydělením hmotnosti daného člověka druhou mocninou jeho výšky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just"/>
            <a:r>
              <a:rPr lang="cs-CZ" dirty="0" smtClean="0"/>
              <a:t>Do </a:t>
            </a:r>
            <a:r>
              <a:rPr lang="cs-CZ" dirty="0"/>
              <a:t>tohoto vzorečku se dosazuje hmotnost v kilogramech a výška v </a:t>
            </a:r>
            <a:r>
              <a:rPr lang="cs-CZ" dirty="0" smtClean="0"/>
              <a:t>metrech, </a:t>
            </a:r>
            <a:r>
              <a:rPr lang="cs-CZ" dirty="0"/>
              <a:t>výsledná jednotka kg/m² se často vynechává.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39071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BMI=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8885" y="139071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1905231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výška</a:t>
            </a:r>
            <a:r>
              <a:rPr lang="cs-CZ" sz="20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1189795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hmotnost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8987" y="4055524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Zkus si teď spočítat svoje BMI není to vůbec nic těžkého.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4797152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46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6064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Léčba obezity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7168" y="98246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Boj s obezitou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vždycky běh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velmi dlouhou trať.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Nejdřív je nutné zapomenout na všechny tablety, diety, koktejly a jiné nesmysly, které slibují úbytek třeba 10 kg za měsíc bez omezení spotřeby a zvýšení výdeje energie. Kdo trochu rozumí fyzice tak ví, že zákon zachování hmoty a energie platí i tady, bohužel.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7168" y="2492896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Jedinou cestou je tedy rozumné omezení příjmu energie a zvýšení energetického výdeje vhodnou pohybovou aktivitou (nemůžeme třeba po 100 kg vážící ženě, aby šla běhat a nebo hopsat na aerobic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).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789040"/>
            <a:ext cx="79208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Podle individuálního zdravotního stavu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obézního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vhodné stanovit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postupné, uskutečnitelné a hlavně udržitelné cíle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Z lékařského hlediska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úspěchem už redukce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hmotnosti o 5-10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%. 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Takováto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redukce již má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významný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pozitivní efekt na zdravotní stav. Dlouhodobé snížení tělesné hmotnosti minimálně o 5% snižuje riziko rozvoje srdečně-cévních onemocnění, bolestivost kloubních onemocnění, riziko předčasného úmrtí, nádorových onemocnění či riziko vzniku vysokého tlaku.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332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ovšem už někdo trpí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nějakou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komplikací obezity a nebo je jeho obezita výraznější ( II.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III. stupeň),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většinou potřeba dosáhnout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mnohem většího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váhového úbytku, aby došlo ke zlepšení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zdravotního stavu.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Vždy je ale potřeba postupovat postupně, pomalu a s rozumem.</a:t>
            </a:r>
            <a:endParaRPr lang="cs-CZ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92896"/>
            <a:ext cx="8280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Léčba obezity má několik základních rovin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Tx/>
              <a:buChar char="-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edukční dieta</a:t>
            </a:r>
          </a:p>
          <a:p>
            <a:pPr marL="285750" indent="-285750">
              <a:buFontTx/>
              <a:buChar char="-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hodná a pohybová aktivita o přiměřené intenzitě</a:t>
            </a:r>
          </a:p>
          <a:p>
            <a:pPr marL="285750" indent="-285750">
              <a:buFontTx/>
              <a:buChar char="-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éková podpora hubnutí</a:t>
            </a:r>
          </a:p>
          <a:p>
            <a:pPr marL="285750" indent="-285750">
              <a:buFontTx/>
              <a:buChar char="-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hirurgická léčba obezity</a:t>
            </a:r>
          </a:p>
          <a:p>
            <a:pPr marL="285750" indent="-285750">
              <a:buFontTx/>
              <a:buChar char="-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sychologická podpora hubnutí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556" y="4975542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Rozdělte se na  5 skupin a každá skupina zkusí na internetu vyhledat informace o jedné z rovin léčby obezity. Skupinky nás pak seznámí s tím, co na internetu našly.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citel\AppData\Local\Microsoft\Windows\Temporary Internet Files\Content.IE5\EGGFNJG1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621873"/>
            <a:ext cx="1005128" cy="105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590SA2B1\MP9003988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509" y="2708920"/>
            <a:ext cx="219228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6681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Změnit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energetickou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bilanci, to je nejdůležitější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krok na cestě k nižší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váze.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Snížení množství přijímané potravy nebo zvýšení objemu fyzické aktivity má za následek úbytek na váze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Omezení množství přijímané potravy ale neznamená, že přestaneme jíst.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Ke štíhlosti se člověk musí projíst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jak s oblibou říkají lékaři. Nejde jen o množství, ale hlavně o kvalitu a skladbu potravin.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Lékaři na pomoc vytvořili potravní pyramidu, která pomáhá ke vhodné skladbě potravy.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996952"/>
            <a:ext cx="3672408" cy="36597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2852936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Popiš jednotlivé živiny.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285293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cukry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08572" y="377626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ílkoviny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36" y="465313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itamíny, minerály, vláknina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57608" y="602612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sacharidy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se šipkou 9"/>
          <p:cNvCxnSpPr>
            <a:stCxn id="5" idx="1"/>
          </p:cNvCxnSpPr>
          <p:nvPr/>
        </p:nvCxnSpPr>
        <p:spPr>
          <a:xfrm flipH="1">
            <a:off x="2771800" y="3037602"/>
            <a:ext cx="2880320" cy="5354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771800" y="3960932"/>
            <a:ext cx="1872208" cy="548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6" idx="1"/>
          </p:cNvCxnSpPr>
          <p:nvPr/>
        </p:nvCxnSpPr>
        <p:spPr>
          <a:xfrm flipH="1">
            <a:off x="2123728" y="3960932"/>
            <a:ext cx="2384844" cy="4041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1"/>
          </p:cNvCxnSpPr>
          <p:nvPr/>
        </p:nvCxnSpPr>
        <p:spPr>
          <a:xfrm flipH="1">
            <a:off x="3131840" y="4837802"/>
            <a:ext cx="2664296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7" idx="1"/>
          </p:cNvCxnSpPr>
          <p:nvPr/>
        </p:nvCxnSpPr>
        <p:spPr>
          <a:xfrm flipH="1">
            <a:off x="1979712" y="4837802"/>
            <a:ext cx="3816424" cy="3193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915816" y="6215246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55576" y="6525344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Times New Roman" pitchFamily="18" charset="0"/>
                <a:cs typeface="Times New Roman" pitchFamily="18" charset="0"/>
              </a:rPr>
              <a:t>Obr. 1.</a:t>
            </a:r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715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Jezte: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ozmanitě</a:t>
            </a: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ravidelně</a:t>
            </a: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třídmě</a:t>
            </a: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yváženě</a:t>
            </a: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mezte sůl</a:t>
            </a: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vyšte příjem tekutin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87643" y="682095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Tak tohle jsou rady, které jste určitě našli na internetu také.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879686"/>
            <a:ext cx="82089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Léky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pomáhají  při hubnutí několika způsoby: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lumí chuť k jídlu</a:t>
            </a: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nižují vstřebávání živin ve střevě</a:t>
            </a: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rychlují metabolismus</a:t>
            </a:r>
          </a:p>
          <a:p>
            <a:pPr marL="342900" indent="-3429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vlivňují množství zadržované vody v organismu</a:t>
            </a:r>
          </a:p>
          <a:p>
            <a:pPr marL="342900" indent="-34290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5013176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Pohyb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Vytrvalostní pohyb při tepové frekvenci 80% maxima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Střídání druhů sportů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Posilování všech svalových skupin, nesoustředit se jen na problematické partie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ucitel\AppData\Local\Microsoft\Windows\Temporary Internet Files\Content.IE5\EGGFNJG1\MP9004224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825" y="1603961"/>
            <a:ext cx="2567748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97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X585ZLUM\MP9002893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980" y="3451238"/>
            <a:ext cx="3348372" cy="307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27565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Chirurgická léčba obezity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980728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Extrémní obezita nabývá dnes stále větších rozměrů. U těchto obézních lidí selhává většinou konzervativní léčba, protože jsou již natolik tlustí, že se nemohou hýbat a jedinou radostí, která jim ze života ještě zbývá, je jídlo. U těchto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vyšších stupňů obezity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chirurgická léčba výborné a hlavně dlouhodobé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výsledky. Chirurgická léčba závažné obezity je dnes prokazatelně nejúspěšnějším způsobem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léčby.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708920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 ČR se dnes nejčastěji provádějí tyto operace: žaludeční bandáž,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plikace žaludku a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žaludeční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bypass.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Téměř všechny tyto operace lze provést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laparoskopicky, tedy bez otevření břišní dutiny.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598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4333" y="1916832"/>
            <a:ext cx="8064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1.: </a:t>
            </a:r>
            <a:r>
              <a:rPr lang="cs-CZ" sz="1200" dirty="0"/>
              <a:t>Obezita. In: </a:t>
            </a:r>
            <a:r>
              <a:rPr lang="cs-CZ" sz="1200" i="1" dirty="0"/>
              <a:t>OB klinika</a:t>
            </a:r>
            <a:r>
              <a:rPr lang="cs-CZ" sz="1200" dirty="0"/>
              <a:t> [online]. Praha [cit. 2012-08-27]. Dostupné z: http://www.obklinika.cz/cs/obezita/leba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Obrázky galerie Klipart.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333" y="476672"/>
            <a:ext cx="80648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u="sng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slouží jako textový a obrazový materiál k výuce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kapitoly Obezita.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Je doplněna o interaktivní prvky umožňující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snadnější a záživnější zapamatování učiva.</a:t>
            </a:r>
            <a:endParaRPr lang="cs-CZ" sz="14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753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1616</TotalTime>
  <Words>1168</Words>
  <Application>Microsoft Office PowerPoint</Application>
  <PresentationFormat>Předvádění na obrazovce (4:3)</PresentationFormat>
  <Paragraphs>117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Základní škola a Mateřská škola, Chvalkovice, okres Náchod  CZ.1.07/1.1.05/04.0031 „Rozvoj interaktivních způsobů výuky ve škole“  Mgr. Marie Šimková VOZ7_04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VY_52_INOVACE_BOTANIKA09 Základní škola a Mateřská škola, Chvalkovice, okres Náchod cz. 1.07/1.4.00/21.0225 „Blíže k přírodním vědám“ Mgr. Marie Šimková</dc:title>
  <dc:creator>Šimková Marie</dc:creator>
  <cp:lastModifiedBy>Šimková Marie</cp:lastModifiedBy>
  <cp:revision>176</cp:revision>
  <dcterms:created xsi:type="dcterms:W3CDTF">2011-09-08T19:28:43Z</dcterms:created>
  <dcterms:modified xsi:type="dcterms:W3CDTF">2012-08-28T17:53:25Z</dcterms:modified>
</cp:coreProperties>
</file>