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70" r:id="rId11"/>
    <p:sldId id="271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70"/>
            <p14:sldId id="271"/>
            <p14:sldId id="269"/>
          </p14:sldIdLst>
        </p14:section>
        <p14:section name="Oddíl bez názvu" id="{D3233160-52BF-43E2-830E-A969A8B6012A}">
          <p14:sldIdLst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38" autoAdjust="0"/>
    <p:restoredTop sz="94660"/>
  </p:normalViewPr>
  <p:slideViewPr>
    <p:cSldViewPr>
      <p:cViewPr>
        <p:scale>
          <a:sx n="89" d="100"/>
          <a:sy n="89" d="100"/>
        </p:scale>
        <p:origin x="-894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VOZ8_03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132856"/>
            <a:ext cx="6400800" cy="1998458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Výkonná moc</a:t>
            </a:r>
            <a:endParaRPr lang="cs-CZ" sz="8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81103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4" name="Picture 2" descr="C:\Users\ucitel\AppData\Local\Microsoft\Windows\Temporary Internet Files\Content.IE5\D06YON2V\MP9004072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8488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Výkonná moc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upravena třetí hlavou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Ústavy České republiky, která popisuje hlavní kompetence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prezidenta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České republiky (čl. 54 až 66) a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vlády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(čl. 67 až 80), přičemž článek 79 ustanovuje možnost zákonem zřizovat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ministerstva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Článek 80 popisuje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státní zastupitelství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Vedle těchto orgánů ustanovených či předvídaných Ústavou existují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ještě další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ústřední správní orgány státu,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zřizované rovněž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prostřednictvím zákona,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Český statistický úřad.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nižší úrovni k exekutivě patří především orgány místní samosprávy, a sice kraje jako vyšší územní samosprávné celky a obce jako základní územní samosprávné celky.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významnou součástí výkonné moci jsou agentury a úřady, řízené již uvedenými orgány výkonné moci, například Policie České republiky.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 širším smyslu slova patří do oblasti výkonné moci i Nejvyšší kontrolní úřad a Česká národní banka, které však jsou Ústavou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koncipovány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jako samostatné úřady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vyjmuté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přímého  řízení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vrcholných orgánů výkonné moci, aby byla zaručena jejich nezávislost.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856971"/>
            <a:ext cx="7848872" cy="372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Najdi v ústavě články vymezující úlohu prezidenta a vlády.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5589240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Kompetence prezidenta upravují čl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54 až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66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vlády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čl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67 až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38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1369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Prezident České republiky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České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republiky.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Doposud byl volen oběma komorami Parlamentu, ale napříště již bude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volen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 přímých volbách občany ČR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 dobu 5 let a na maximálně dvě volební období za sebou. 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Výkon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pravomocí, protokolární povinnosti a další funkce spojené s osobou prezidenta zajišťuje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Kancelář prezidenta republiky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Prezident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má speciální druh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imunity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, tzv. indemnitu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Prezidenta nelze zadržet, trestně stíhat ani stíhat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přestupek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nebo jiný správní delikt. Trestní stíhání pro trestné činy spáchané po dobu výkonu funkce prezidenta republiky je navždy vyloučeno.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Prezident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ujímá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úřadu složením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slibu do rukou předsedy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Senátu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32656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Prezident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653136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Zkus sepsat text slibu prezidenta a pak najdi text prezidentského slibu na internetu.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5517232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„Slibuji věrnost České republice. Slibuji, že budu zachovávat její Ústavu a zákony. Slibuji na svou čest, že svůj úřad budu zastávat v zájmu všeho lidu a podle svého nejlepšího vědomí a svědomí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.“</a:t>
            </a:r>
            <a:r>
              <a:rPr lang="cs-CZ" b="1" baseline="30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baseline="30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(1)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59578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Česká republika je parlamentní republika,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které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hlava státu součástí pilíře výkonné moci s omezenými pravomocemi v rozhodovacích procesech (pasivní složka), ty většinově náleží předsedovi vlády a kabinetu (aktivní složka), ale do dění vstupuje v okamžiku napětí a krize. Reprezentuje zemi navenek i ve vnitřních vztazích.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492896"/>
            <a:ext cx="3384376" cy="36724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0685" y="2492896"/>
            <a:ext cx="2907739" cy="36724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95736" y="6237312"/>
            <a:ext cx="5453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Obr. 1.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6165304"/>
            <a:ext cx="9361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Obr. 2.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81304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9208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Ke konci roku 2010 začala být už na vládní úrovni připravována změna Ústavy, která by zavedla volbu přímo občany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Tento vládní návrh ústavního zákona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kterým se mění Ústava České republiky a kterým se zavádí přímá volba prezidenta České republiky, schválila Poslanecká sněmovna dne 14. prosince 2011 a Senát dne 8. února 2012. Nový způsob volby hlavy českého státu tak vstoupí v účinnost 1. října 2012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Pro návrh kandidáta stačí málo, podpis 50 000 občanů ČR, nebo návrh nejméně 20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poslanců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senátorů, věk nad 40 let a právo volit.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404664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Přímá volba prezidenta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509120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Jan Fišer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Tomio Okamura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Jana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Bobošíková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Karel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Schwarzenberg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Jan Švejnar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Miroslava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Němcová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Miloš Zeman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1580" y="393305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Kandidáti do voleb na prezidenta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4847844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Znáš některou zde uvedenou osobu? Koho by sis za prezidenta vybral ty?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109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8570" y="147990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Pravomoci prezidenta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671691"/>
            <a:ext cx="799288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- jmenuje </a:t>
            </a:r>
            <a:r>
              <a:rPr lang="cs-CZ" dirty="0"/>
              <a:t>a odvolává předsedu a další členy </a:t>
            </a:r>
            <a:r>
              <a:rPr lang="cs-CZ" dirty="0" smtClean="0"/>
              <a:t>vlády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-  přijímá </a:t>
            </a:r>
            <a:r>
              <a:rPr lang="cs-CZ" dirty="0"/>
              <a:t>jejich demisi, odvolává vládu a přijímá její </a:t>
            </a:r>
            <a:r>
              <a:rPr lang="cs-CZ" dirty="0" smtClean="0"/>
              <a:t>demisi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 - svolává </a:t>
            </a:r>
            <a:r>
              <a:rPr lang="cs-CZ" dirty="0"/>
              <a:t>zasedání Poslanecké sněmovny,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- rozpouští </a:t>
            </a:r>
            <a:r>
              <a:rPr lang="cs-CZ" dirty="0"/>
              <a:t>Poslaneckou sněmovnu,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- pověřuje </a:t>
            </a:r>
            <a:r>
              <a:rPr lang="cs-CZ" dirty="0"/>
              <a:t>vládu, jejíž demisi přijal nebo kterou odvolal, vykonáváním jejích funkcí </a:t>
            </a:r>
            <a:r>
              <a:rPr lang="cs-CZ" dirty="0" smtClean="0"/>
              <a:t>  prozatímně </a:t>
            </a:r>
            <a:r>
              <a:rPr lang="cs-CZ" dirty="0"/>
              <a:t>až do jmenování nové </a:t>
            </a:r>
            <a:r>
              <a:rPr lang="cs-CZ" dirty="0" smtClean="0"/>
              <a:t>vlády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 - jmenuje </a:t>
            </a:r>
            <a:r>
              <a:rPr lang="cs-CZ" dirty="0"/>
              <a:t>soudce Ústavního soudu, jeho předsedu a </a:t>
            </a:r>
            <a:r>
              <a:rPr lang="cs-CZ" dirty="0" smtClean="0"/>
              <a:t>místopředsedy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 - jmenuje </a:t>
            </a:r>
            <a:r>
              <a:rPr lang="cs-CZ" dirty="0"/>
              <a:t>ze soudců předsedu a místopředsedy Nejvyššího </a:t>
            </a:r>
            <a:r>
              <a:rPr lang="cs-CZ" dirty="0" smtClean="0"/>
              <a:t>soudu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 - má </a:t>
            </a:r>
            <a:r>
              <a:rPr lang="cs-CZ" dirty="0"/>
              <a:t>právo vrátit Parlamentu přijatý zákon s výjimkou zákona </a:t>
            </a:r>
            <a:r>
              <a:rPr lang="cs-CZ" dirty="0" smtClean="0"/>
              <a:t>ústavního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 - podepisuje zákony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 - jmenuje </a:t>
            </a:r>
            <a:r>
              <a:rPr lang="cs-CZ" dirty="0"/>
              <a:t>prezidenta a viceprezidenta Nejvyššího kontrolního </a:t>
            </a:r>
            <a:r>
              <a:rPr lang="cs-CZ" dirty="0" smtClean="0"/>
              <a:t>úřadu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 - jmenuje </a:t>
            </a:r>
            <a:r>
              <a:rPr lang="cs-CZ" dirty="0"/>
              <a:t>členy Bankovní rady České národní </a:t>
            </a:r>
            <a:r>
              <a:rPr lang="cs-CZ" dirty="0" smtClean="0"/>
              <a:t>banky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- vyhlašuje </a:t>
            </a:r>
            <a:r>
              <a:rPr lang="cs-CZ" dirty="0" smtClean="0">
                <a:solidFill>
                  <a:srgbClr val="00B0F0"/>
                </a:solidFill>
              </a:rPr>
              <a:t>amnestie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- uděluje </a:t>
            </a:r>
            <a:r>
              <a:rPr lang="cs-CZ" dirty="0" smtClean="0">
                <a:solidFill>
                  <a:srgbClr val="00B0F0"/>
                </a:solidFill>
              </a:rPr>
              <a:t>milosti</a:t>
            </a:r>
            <a:endParaRPr lang="cs-CZ" dirty="0">
              <a:solidFill>
                <a:srgbClr val="00B0F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9260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Najdi ve slovníku či na internetu význam barevně zvýrazněných slov z minulé stránky. Pamatuješ si, která to byla?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4390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Amnestie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1643909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Milost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3744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Amnestie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 pravomoc prezidenta, která mu umožňuje hromadně promíjet a snižovat tresty a právní následky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odsouzení. K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platnosti amnestie je třeba spolupodpis předsedy vlády nebo pověřeného ministra.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2333685"/>
            <a:ext cx="43204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Milost je zvláštní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pravomoc, která umožňuje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prezidentovi v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ojedinělých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případech odpouštět a zmírňovat tresty uložené soudem; nařizovat, aby se trestní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řízení nezahajovalo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a bylo-li zahájeno, aby se v něm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nepokračovalo,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také zahlazovat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odsouzení.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Reálně tuto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pravomoc prezident používá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 humanitárních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případech, kdy zabraňuje rozdělení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rodiny, zohledňuje vážný zdravotní stav odsouzeného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nebo členů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rodiny.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Některá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udělení milosti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veřejnost kritizovala.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504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556" y="1196752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patří mezi pravomoci českého prezidenta. Dovoluje mu vrátit Parlamentem schválený návrh zákona zpět Poslanecké sněmovně spolu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důvodem pro vrácení.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Musí tak učinit ve lhůtě 15 dnů počínající den po předložení zákona k podpisu a nemůže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udělat 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ústavních zákonů.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veto může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přehlasovat nadpoloviční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většina všech poslanců.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7667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Prezidentské veto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068960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Kolik poslanců musí tedy hlasovat, aby přehlasovali prezidentské veto?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Poslanecká sněmovna má 200 poslanců, nadpoloviční většina je tedy 201.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citel\AppData\Local\Microsoft\Windows\Temporary Internet Files\Content.IE5\T7CTJ99N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41130"/>
            <a:ext cx="3024336" cy="199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87101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4046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Vláda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37626" y="980728"/>
            <a:ext cx="849694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</a:t>
            </a:r>
            <a:r>
              <a:rPr kumimoji="0" lang="cs-CZ" sz="1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da České republiky je vrcholný orgán výkonné moci v České republice.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Její postavení vymezuje Ústava České republiky zejména v třetí hlavě, článek 67 až 80.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Úřad vlády České republiky sídlí v budově Strakovy akademie v Praze na Malé Straně.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771" y="2420888"/>
            <a:ext cx="4894308" cy="373136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50809" y="6237312"/>
            <a:ext cx="20882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Obr. 4.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69494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748883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Vláda České republiky je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vrcholným orgánem výkonné moci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Vláda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odpovědná Poslanecké sněmovně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Dělba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státní moci v ČR předpokládá konkurenci i spolupráci orgánů jednotlivých mocí,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platí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zde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princip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vůdčího postavení Parlamentu (parlamentní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demokracie). Důkazem toho je, že trvání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vlády se odvozuje od Poslanecké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sněmovny,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resp. 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získání její důvěry.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čele vlády je předseda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kterého jmenuje prezident. Vláda do 30 dnů po svém jmenování předstoupí před Poslaneckou sněmovnu a požádá ji o důvěru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Kromě předsedy vlády, neboli premiéra, se vláda skládá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místopředsedů vlády a ministrů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Vláda je orgánem kolegiálním a rozhoduje ve sboru.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Vláda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ústředím celé exekutivy,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řídí celou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výkonnou moc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její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součásti,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sjednocuje, usměrňuje, kontroluje a nese za ni vrcholnou a politickou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odpovědnost.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Členové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vlády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mohou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být členy obou komor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Parlamentu ale nesmí zastávat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funkci předsedy nebo místopředsedy PS nebo Senátu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také nesmí být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členy parlamentních výborů, komisí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vyšetřovací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komise.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Ústavy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jsou členové vlády pověřeni řízením určitého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ministerstva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nebo jiného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úřadu.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4768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78488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organizuje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činnost vlády, řídí její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schůze 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vystupuje jejím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jménem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spolupodepisuje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rozhodnutí prezidenta republiky 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vykonává pravomoci prezidenta republiky za 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podepisuje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právní předpisy- ústavní zákony, zákony a nařízení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vlády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navrhuje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jmenování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ministrů a jejich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pověření řízením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ministerstev 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úřadů,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předává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demisi jednotlivých členů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vlády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zastupitelný jen místopředsedou nebo jiným pověřeným členem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vlády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vláda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trvá v osobě svého předsedy (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změny ve složení vlády přestavují její rekonstrukci, nejde o novou vládu, zůstává-li předseda, takto obměněná vláda není povinna předstoupit před PS s novou žádostí o vyslovení důvěry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476672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/>
              <a:t>Předseda vlády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103614"/>
            <a:ext cx="1806972" cy="257474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87624" y="6381328"/>
            <a:ext cx="792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Obr. 5.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410361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 jak se jmenuje náš současný premiér na jehož fotografii se právě díváme?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22920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Ano, je to RNDr. Petr Nečas.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8661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5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předseda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vlády: Petr Nečas, ODS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1. místopředseda vlády a ministr zahraničí: Karel Schwarzenberg, TOP 09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místopředsedkyně vlády: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Karolína Peake, LIDEM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vnitra: Jan Kubice, nestraník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obrany: Alexandr Vondra, ODS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spravedlnosti: Pavel Blažek, ODS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průmyslu a obchodu : Martin Kuba, ODS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životního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Tomáš Chalupa, ODS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zemědělství: Petr Bendl, ODS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financí: Miroslav Kalousek, TOP 09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zdravotnictví: Leoš Heger, TOP 09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práce a sociálních věcí: Jaromír Drábek, TOP 09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ministryně kultury: Alena Hanáková, TOP 09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dopravy: Pavel Dobeš, LIDEM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školství, mládeže a tělovýchovy: Petr Fiala, nestraník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ministr pro místní rozvoj: Kamil Jankovský, LIDEM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332656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Členové současné vlády České republiky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931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4333" y="1217611"/>
            <a:ext cx="8064895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algn="just">
              <a:buAutoNum type="arabicPeriod"/>
            </a:pPr>
            <a:r>
              <a:rPr lang="cs-CZ" sz="1200" dirty="0" err="1"/>
              <a:t>Slib_prezidenta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2012-08-28]. Dostupné z: http://cs.wikipedia.org/wiki/Prezident_%</a:t>
            </a:r>
            <a:r>
              <a:rPr lang="cs-CZ" sz="1200" dirty="0" smtClean="0"/>
              <a:t>C4%8Cesk%C3%A9_republiky</a:t>
            </a:r>
          </a:p>
          <a:p>
            <a:pPr marL="228600" indent="-228600" algn="just">
              <a:buAutoNum type="arabicPeriod"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228600" indent="-228600" algn="just">
              <a:buAutoNum type="arabicPeriod"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1.: </a:t>
            </a:r>
            <a:r>
              <a:rPr lang="en-US" sz="1200" dirty="0" err="1"/>
              <a:t>Flag_of_the_president</a:t>
            </a:r>
            <a:r>
              <a:rPr lang="en-US" sz="1200" dirty="0"/>
              <a:t>. In: </a:t>
            </a:r>
            <a:r>
              <a:rPr lang="en-US" sz="1200" i="1" dirty="0"/>
              <a:t>Wikipedia</a:t>
            </a:r>
            <a:r>
              <a:rPr lang="en-US" sz="1200" dirty="0"/>
              <a:t>: </a:t>
            </a:r>
            <a:r>
              <a:rPr lang="en-US" sz="1200" i="1" dirty="0"/>
              <a:t>the free encyclopedia</a:t>
            </a:r>
            <a:r>
              <a:rPr lang="en-US" sz="1200" dirty="0"/>
              <a:t> [online]. San Francisco (CA): Wikimedia Foundation, 2001- [cit. 2012-08-28]. </a:t>
            </a:r>
            <a:r>
              <a:rPr lang="en-US" sz="1200" dirty="0" err="1"/>
              <a:t>Dostupné</a:t>
            </a:r>
            <a:r>
              <a:rPr lang="en-US" sz="1200" dirty="0"/>
              <a:t> z: http://cs.wikipedia.org/wiki/Soubor:Flag_of_the_president_of_the_Czech_Republic.svg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.:</a:t>
            </a:r>
            <a:r>
              <a:rPr lang="cs-CZ" sz="1200" dirty="0"/>
              <a:t>Vaclav_Klaus.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2012-08-28]. Dostupné z: http://</a:t>
            </a:r>
            <a:r>
              <a:rPr lang="cs-CZ" sz="1200" dirty="0" smtClean="0"/>
              <a:t>cs.wikipedia.org/wiki/Soubor:Vaclav_Klaus_headshot.jpg</a:t>
            </a:r>
          </a:p>
          <a:p>
            <a:pPr algn="just"/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3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sz="1200" dirty="0" err="1"/>
              <a:t>Garden_of_Straka_Academy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2012-08-28]. Dostupné z: http://cs.wikipedia.org/wiki/Soubor:Garden_of_Straka_Academy,_Prague_Mal%C3%A1_Strana.jpg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.:</a:t>
            </a:r>
            <a:r>
              <a:rPr lang="cs-CZ" sz="1200" dirty="0"/>
              <a:t> </a:t>
            </a:r>
            <a:r>
              <a:rPr lang="cs-CZ" sz="1200" dirty="0" err="1"/>
              <a:t>Petr_Nečas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2012-08-28]. Dostupné z: http://cs.wikipedia.org/wiki/Soubor:Petr_Ne%C4%8Das_-_O2067168633.jpg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Ostatní obrázky galerie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333" y="476672"/>
            <a:ext cx="80648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kapitoly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Výkonná moc.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prvky umožňující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snadnější a záživnější zapamatování učiva.</a:t>
            </a:r>
            <a:endParaRPr lang="cs-CZ" sz="14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1663</TotalTime>
  <Words>1597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Základní škola a Mateřská škola, Chvalkovice, okres Náchod  CZ.1.07/1.1.05/04.0031 „Rozvoj interaktivních způsobů výuky ve škole“  Mgr. Marie Šimková VOZ8_03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181</cp:revision>
  <dcterms:created xsi:type="dcterms:W3CDTF">2011-09-08T19:28:43Z</dcterms:created>
  <dcterms:modified xsi:type="dcterms:W3CDTF">2012-08-28T18:44:15Z</dcterms:modified>
</cp:coreProperties>
</file>