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1" r:id="rId3"/>
    <p:sldId id="262" r:id="rId4"/>
    <p:sldId id="263" r:id="rId5"/>
    <p:sldId id="264" r:id="rId6"/>
    <p:sldId id="265" r:id="rId7"/>
    <p:sldId id="268" r:id="rId8"/>
    <p:sldId id="269" r:id="rId9"/>
    <p:sldId id="266" r:id="rId10"/>
    <p:sldId id="270" r:id="rId11"/>
    <p:sldId id="271" r:id="rId12"/>
    <p:sldId id="267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3D6AC7-1022-497E-891C-434AAC038C23}">
          <p14:sldIdLst>
            <p14:sldId id="256"/>
            <p14:sldId id="261"/>
            <p14:sldId id="262"/>
            <p14:sldId id="263"/>
            <p14:sldId id="264"/>
            <p14:sldId id="265"/>
            <p14:sldId id="268"/>
            <p14:sldId id="269"/>
            <p14:sldId id="266"/>
            <p14:sldId id="270"/>
            <p14:sldId id="271"/>
            <p14:sldId id="267"/>
          </p14:sldIdLst>
        </p14:section>
        <p14:section name="Oddíl bez názvu" id="{D3233160-52BF-43E2-830E-A969A8B6012A}">
          <p14:sldIdLst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38" autoAdjust="0"/>
    <p:restoredTop sz="94660"/>
  </p:normalViewPr>
  <p:slideViewPr>
    <p:cSldViewPr>
      <p:cViewPr>
        <p:scale>
          <a:sx n="89" d="100"/>
          <a:sy n="89" d="100"/>
        </p:scale>
        <p:origin x="-89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938393902605472"/>
          <c:y val="0.21053058804429919"/>
          <c:w val="0.47979196448454459"/>
          <c:h val="0.78573428482020802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cat>
            <c:strRef>
              <c:f>List1!$A$2:$A$7</c:f>
              <c:strCache>
                <c:ptCount val="6"/>
                <c:pt idx="0">
                  <c:v>ČSSD</c:v>
                </c:pt>
                <c:pt idx="1">
                  <c:v>ODS</c:v>
                </c:pt>
                <c:pt idx="2">
                  <c:v>TOP 09</c:v>
                </c:pt>
                <c:pt idx="3">
                  <c:v>KSČM</c:v>
                </c:pt>
                <c:pt idx="4">
                  <c:v>VV</c:v>
                </c:pt>
                <c:pt idx="5">
                  <c:v>Nezařazení</c:v>
                </c:pt>
              </c:strCache>
            </c:strRef>
          </c:cat>
          <c:val>
            <c:numRef>
              <c:f>List1!$B$2:$B$7</c:f>
              <c:numCache>
                <c:formatCode>General</c:formatCode>
                <c:ptCount val="6"/>
                <c:pt idx="0">
                  <c:v>56</c:v>
                </c:pt>
                <c:pt idx="1">
                  <c:v>53</c:v>
                </c:pt>
                <c:pt idx="2">
                  <c:v>41</c:v>
                </c:pt>
                <c:pt idx="3">
                  <c:v>26</c:v>
                </c:pt>
                <c:pt idx="4">
                  <c:v>24</c:v>
                </c:pt>
                <c:pt idx="5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0615873409898899"/>
          <c:y val="3.7086674692356221E-2"/>
          <c:w val="0.29384126590101101"/>
          <c:h val="0.9549812994087252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cat>
            <c:strRef>
              <c:f>List1!$A$2:$A$8</c:f>
              <c:strCache>
                <c:ptCount val="7"/>
                <c:pt idx="0">
                  <c:v>ČSSD</c:v>
                </c:pt>
                <c:pt idx="1">
                  <c:v>ODS</c:v>
                </c:pt>
                <c:pt idx="2">
                  <c:v>KSČM</c:v>
                </c:pt>
                <c:pt idx="3">
                  <c:v>KDU-ČSL</c:v>
                </c:pt>
                <c:pt idx="4">
                  <c:v>Severočeši</c:v>
                </c:pt>
                <c:pt idx="5">
                  <c:v>Starostové</c:v>
                </c:pt>
                <c:pt idx="6">
                  <c:v>Nestraníci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41</c:v>
                </c:pt>
                <c:pt idx="1">
                  <c:v>24</c:v>
                </c:pt>
                <c:pt idx="2">
                  <c:v>2</c:v>
                </c:pt>
                <c:pt idx="3">
                  <c:v>6</c:v>
                </c:pt>
                <c:pt idx="4">
                  <c:v>2</c:v>
                </c:pt>
                <c:pt idx="5">
                  <c:v>5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C2906-88C8-4D2F-B2D2-3F07141B4D8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E423E-FD0B-478B-922B-812AA44E4D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661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06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19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73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701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55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93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89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77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839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542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70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376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Základní škola a Mateřská škola, Chvalkovice, okres Náchod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CZ.1.07/1.1.05/04.0031 „Rozvoj </a:t>
            </a:r>
            <a:r>
              <a:rPr lang="cs-CZ" sz="1600" b="1" dirty="0">
                <a:latin typeface="Times New Roman" pitchFamily="18" charset="0"/>
                <a:cs typeface="Times New Roman" pitchFamily="18" charset="0"/>
              </a:rPr>
              <a:t>interaktivních způsobů výuky ve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škole“ 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Mgr. Marie Šimková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VOZ8_02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132856"/>
            <a:ext cx="6400800" cy="1998458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Zákonodárná moc</a:t>
            </a:r>
            <a:endParaRPr lang="cs-CZ" sz="6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157192"/>
            <a:ext cx="3766185" cy="132778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026" name="Picture 2" descr="C:\Users\ucitel\AppData\Local\Microsoft\Windows\Temporary Internet Files\Content.IE5\ORW5SMRL\MP9004242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70" y="3284984"/>
            <a:ext cx="199948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K0UILCO0\MP90042374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150" y="3284984"/>
            <a:ext cx="2411383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67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332656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Moc ve státě</a:t>
            </a:r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0692" y="980728"/>
            <a:ext cx="81369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Zopakujme si definici státu:</a:t>
            </a:r>
          </a:p>
          <a:p>
            <a:pPr algn="just"/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Stát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organizované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společenství lidí, žijících na ohraničeném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území. Státní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moc je nezávislá, neodvozená od žádné jiné (suverenita a svrchovanost státu). Vnitřní i vnější záležitosti si řeší každý stát sám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3949" y="342900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Vzpomeneš si jak se dělí státní moc? 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4599712"/>
            <a:ext cx="8136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 demokratickém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státě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existuje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systém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tří mocí: </a:t>
            </a:r>
            <a:r>
              <a:rPr lang="cs-CZ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zákonodárné, výkonné a soudní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Demokratický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svobodný systém věnuje velkou pozornost ústavním pojistkám, které omezují moc státu a zabraňují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tak zneužití státní moci zejména v oblasti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lidských práv. Moc zákonodárná, moc výkonná a moc soudní jsou na sobě nezávislé, demokraticky kontrolovatelné a vzájemně vyvažované do rovnováhy. </a:t>
            </a:r>
          </a:p>
        </p:txBody>
      </p:sp>
    </p:spTree>
    <p:extLst>
      <p:ext uri="{BB962C8B-B14F-4D97-AF65-F5344CB8AC3E}">
        <p14:creationId xmlns:p14="http://schemas.microsoft.com/office/powerpoint/2010/main" val="10290056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7768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latin typeface="Times New Roman" pitchFamily="18" charset="0"/>
                <a:cs typeface="Times New Roman" pitchFamily="18" charset="0"/>
              </a:rPr>
              <a:t>Zákonodárná moc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la-Latn" i="1" dirty="0" smtClean="0">
                <a:latin typeface="Times New Roman" pitchFamily="18" charset="0"/>
                <a:cs typeface="Times New Roman" pitchFamily="18" charset="0"/>
              </a:rPr>
              <a:t>legislativa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)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oprávnění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vydávat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zákony, což je svěřeno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zákonodárnému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sboru = parlamentu.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České republice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představitelem zákonodárné moci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dvoukomorový parlament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skládající se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Poslanecké sněmovny a Senátu.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hlediska možných oblastí právní úpravy není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zákonodárce, tedy poslanec či senátor,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ničím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omezen. Může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tedy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zákonem upravovat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kteroukoli oblast společenských vztahů, aniž by k tomu potřeboval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nějaké zvláštní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zmocnění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Ale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samotné oprávnění upravovat prostřednictvím zákonů různé oblasti společenských vztahů zvláštní zmocnění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potřebuje 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to je obsaženo v ústavě. Díky tomu pak může dojít k tomu, že zákon nebo některé jeho ustanovení odporuje ústavnímu řádu a v takovém případě tento zákon nebo jeho část může zrušit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Ústavní soud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citel\AppData\Local\Microsoft\Windows\Temporary Internet Files\Content.IE5\9UUTGCI9\MP90042374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365104"/>
            <a:ext cx="2412506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4" y="4725144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Poznáš ve které zemi mají tuto budovu parlamentu?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594928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Ano, je to Velká Británie.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1159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260648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u="sng" dirty="0" smtClean="0">
                <a:latin typeface="Times New Roman" pitchFamily="18" charset="0"/>
                <a:cs typeface="Times New Roman" pitchFamily="18" charset="0"/>
              </a:rPr>
              <a:t>Parlament ČR</a:t>
            </a:r>
            <a:endParaRPr lang="cs-CZ" sz="24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801578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Parlament České republiky je dvoukomorový zákonodárný sbor České republiky. Je tvořen Poslaneckou sněmovnou (dolní komora) a Senátem (horní komora).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67288" y="1607426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Historie vývoje zákonodárného sboru v ČR</a:t>
            </a:r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23172" y="2348880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českém území se vystřídalo plno druhů a typů Parlamentů, od Říšské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rady za Rakouska - Uherska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až po současný Parlament České republiky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Revoluční </a:t>
            </a:r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národní shromáždění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byl jednokomorový parlament Československé republiky v letech 1918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až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1920 (do přijetí Ústavní listiny Československé republiky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</a:t>
            </a:r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první republiky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byl Parlament podobný tomu dnešnímu, Senát však měl 150 senátorů a Poslanecká sněmovna 300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poslanců.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Obě komory byly voleny poměrným systémem a volební období bylo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delší. (poslanec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6 let, dnes 4 roky;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senátor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8 let, dnes 6 let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</a:t>
            </a:r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třetí republiky a po převzetí moci KSČ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 roce 1948 až do roku 1968 tvořilo legislativu jednokomorové Národní shromáždění s 300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členy, kteří byli voleni 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čtyři roky.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066245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332656"/>
            <a:ext cx="741682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Od roku 1968, kdy byl přijat Ústavní zákon o československé federaci, tvořilo moc zákonodárnou na federální úrovni dvoukomorové </a:t>
            </a:r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Federální shromáždění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tvořené Sněmovnou lidu, do které byli poslanci voleni podle počtu obyvatel v daném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státu (Česko a Slovensko),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Sněmovnou národů, do které se volil z každého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státu stejný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počet poslanců. Na území jednotlivých států ČSSR (ČSFR) pak jako zákonodárné sbory fungovaly tzv. </a:t>
            </a:r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národní </a:t>
            </a:r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rady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Parlament </a:t>
            </a:r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České republiky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vznikl k 1. lednu 1993 z České národní rady, která se stala Poslaneckou sněmovnou. Ta až do roku 1996 vykonávala i funkce Senátu.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14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19572" y="908720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Dolní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komoru parlamentu tvoří 200 poslanců, kteří jsou poměrným volebním systémem voleni na dobu čtyř let z řad svéprávných občanů České republiky starších 21 let.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Vznikla k 1. lednu 1993, kdy nahradila dosavadní Českou národní radu. Sídlí ve Sněmovní ulici na Malé straně 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Praze.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Poslanecká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sněmovna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 usnášení schopná pouze za přítomnosti tzv.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kvora,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tedy nejméně 67 poslanců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rozdíl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od Senátu může být Poslanecká sněmovna rozpuštěna prezidentem republiky v případech uváděných Ústavou, ne však v posledních třech měsících před skončením jejího volebního období.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2" y="260648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u="sng" dirty="0">
                <a:latin typeface="Times New Roman" pitchFamily="18" charset="0"/>
                <a:cs typeface="Times New Roman" pitchFamily="18" charset="0"/>
              </a:rPr>
              <a:t>Poslanecká sněmovna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308304" y="6303632"/>
            <a:ext cx="9250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1.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560382"/>
            <a:ext cx="5328592" cy="315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77048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Vedení a orgány PS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Předsedkyně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Poslanecké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sněmovny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Miroslava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Němcová, ODS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Místopředsedové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Poslanecké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sněmovny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Lubomír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Zaorálek, ČSSD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Výbory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podle Jednacího řádu Poslanecké sněmovny je komora povinna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zřídit: 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mandátový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imunitní výbor,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petiční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výbor,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rozpočtový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výbor,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kontrolní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výbor,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organizační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výbor,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volební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výbor,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výbor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 evropské záležitosti.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852936"/>
            <a:ext cx="2857448" cy="361099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717480" y="6093296"/>
            <a:ext cx="10309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2.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576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1196752"/>
            <a:ext cx="79208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/>
              <a:t>Stav k 18. červnu 2012</a:t>
            </a:r>
            <a:r>
              <a:rPr lang="cs-CZ" i="1" dirty="0" smtClean="0"/>
              <a:t>.</a:t>
            </a:r>
          </a:p>
          <a:p>
            <a:endParaRPr lang="cs-CZ" i="1" dirty="0"/>
          </a:p>
          <a:p>
            <a:endParaRPr lang="cs-CZ" dirty="0"/>
          </a:p>
          <a:p>
            <a:r>
              <a:rPr lang="cs-CZ" dirty="0"/>
              <a:t>Česká strana sociálně demokratická – </a:t>
            </a:r>
            <a:r>
              <a:rPr lang="cs-CZ" i="1" dirty="0"/>
              <a:t>zvoleno 56 </a:t>
            </a:r>
            <a:r>
              <a:rPr lang="cs-CZ" i="1" dirty="0" smtClean="0"/>
              <a:t>poslanců</a:t>
            </a:r>
          </a:p>
          <a:p>
            <a:endParaRPr lang="cs-CZ" i="1" dirty="0"/>
          </a:p>
          <a:p>
            <a:r>
              <a:rPr lang="cs-CZ" dirty="0" smtClean="0"/>
              <a:t>Občanská </a:t>
            </a:r>
            <a:r>
              <a:rPr lang="cs-CZ" dirty="0"/>
              <a:t>demokratická strana – </a:t>
            </a:r>
            <a:r>
              <a:rPr lang="cs-CZ" i="1" dirty="0"/>
              <a:t>zvoleno 53 poslanců, členy klubu 51 poslanců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TOP </a:t>
            </a:r>
            <a:r>
              <a:rPr lang="cs-CZ" dirty="0"/>
              <a:t>09 a Starostové – </a:t>
            </a:r>
            <a:r>
              <a:rPr lang="cs-CZ" i="1" dirty="0"/>
              <a:t>zvoleno 41 poslanců, členy klubu 41 poslanci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Komunistická </a:t>
            </a:r>
            <a:r>
              <a:rPr lang="cs-CZ" dirty="0"/>
              <a:t>strana Čech a Moravy – </a:t>
            </a:r>
            <a:r>
              <a:rPr lang="cs-CZ" i="1" dirty="0"/>
              <a:t>zvoleno 26 poslanců, členy klubu 26 poslanců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Věci </a:t>
            </a:r>
            <a:r>
              <a:rPr lang="cs-CZ" dirty="0"/>
              <a:t>veřejné – </a:t>
            </a:r>
            <a:r>
              <a:rPr lang="cs-CZ" i="1" dirty="0"/>
              <a:t>zvoleno 24 poslanců, členy klubu 12 poslanců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Nezařazení </a:t>
            </a:r>
            <a:r>
              <a:rPr lang="cs-CZ" dirty="0"/>
              <a:t>– </a:t>
            </a:r>
            <a:r>
              <a:rPr lang="cs-CZ" i="1" dirty="0"/>
              <a:t>16 </a:t>
            </a:r>
            <a:r>
              <a:rPr lang="cs-CZ" i="1" dirty="0" smtClean="0"/>
              <a:t>poslanců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476672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Složení Poslanecké sněmovny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2226029693"/>
              </p:ext>
            </p:extLst>
          </p:nvPr>
        </p:nvGraphicFramePr>
        <p:xfrm>
          <a:off x="3131840" y="4509120"/>
          <a:ext cx="4608512" cy="2178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8181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908720"/>
            <a:ext cx="81369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Představuje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tzv. horní komoru parlamentu, kterou tvoří 81 senátorů volených většinovým volebním systémem na šest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let. Každé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dva roky se volí jedna třetina. Senátorem se může stát pouze svéprávný občan České republiky starší 40 let. První volby do obnoveného Senátu České republiky se uskutečnili v roce 1996 za poměrně malé volební účasti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Sídlí v areálu Valdštejnského paláce, jeho součástí je rovněž Valdštejnská zahrada, jízdárna, Kolovratský palác a Malý Fürstenberský palác.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Senát je prakticky nerozpustitelný. Měl by fungovat jako klidnější a stabilnější protiváha Poslanecké sněmovny, jako prvek vytvářející předpoklady pro kvalitnější legislativní proces.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35696" y="40466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Senát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87411" y="6384016"/>
            <a:ext cx="14909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2.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878" y="3861048"/>
            <a:ext cx="4554252" cy="288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9992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403648" y="476672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Složení Senátu 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196752"/>
            <a:ext cx="59766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ČSSD – 41 křesel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ODS – 24 křesel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KDU-ČSL – 6 křesel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KSČM – 2 křesla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Starostové – 5 křesel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Severočeši.cz – 2 křesla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Nestraníci – 1 křeslo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Graf 8"/>
          <p:cNvGraphicFramePr/>
          <p:nvPr>
            <p:extLst>
              <p:ext uri="{D42A27DB-BD31-4B8C-83A1-F6EECF244321}">
                <p14:modId xmlns:p14="http://schemas.microsoft.com/office/powerpoint/2010/main" val="4165097903"/>
              </p:ext>
            </p:extLst>
          </p:nvPr>
        </p:nvGraphicFramePr>
        <p:xfrm>
          <a:off x="3419872" y="1844824"/>
          <a:ext cx="5184576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3383276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Graphic spid="9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0466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Malý úkol na konec. Ke zkratkám politických stran připiš jejich celý název.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196752"/>
            <a:ext cx="72728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ČSSD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ODS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KDU-ČSL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KSČM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VV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51379" y="1453426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________________________________________________________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51380" y="2251608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________________________________________________________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92179" y="3181911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___________________________________________________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98996" y="4005064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_______________________________________________________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51380" y="4725144"/>
            <a:ext cx="670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_________________________________________________________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98996" y="1304557"/>
            <a:ext cx="6229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Česká strana sociálně demokratická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79712" y="2132856"/>
            <a:ext cx="6264696" cy="37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Občanská  demokratická strana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262408" y="3108474"/>
            <a:ext cx="5980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Křesťanská a demokratická unie – Česká strana lidová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051720" y="3857720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Komunistická strana Čech a Moravy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015020" y="4581128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Věci veřejné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9272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332656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u="sng" dirty="0" smtClean="0">
                <a:latin typeface="Times New Roman" pitchFamily="18" charset="0"/>
                <a:cs typeface="Times New Roman" pitchFamily="18" charset="0"/>
              </a:rPr>
              <a:t>Neslučitelnost funkcí</a:t>
            </a:r>
            <a:endParaRPr lang="cs-CZ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94556" y="2636912"/>
            <a:ext cx="77768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Obě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komory Parlamentu fungují jako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nezávislé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orgány, mezi nimiž Ústava zakotvuje tzv. inkompatibilitu, což znamená, že není možné, aby jedna osoba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byla členem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Poslanecké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sněmovny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tak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Senátu. Rovněž je neslučitelná s funkcí poslance a senátora funkce prezidenta republiky, soudce a mnoha dalších, o nichž to stanoví zákon.</a:t>
            </a:r>
          </a:p>
          <a:p>
            <a:pPr algn="just"/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Zásada inkompatibility je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pojistkou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 zajištění nezávislosti a nestrannosti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legislativy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na zbývajících „státních mocech“, aby nedocházelo k prolínání funkcí představitelů exekutivy s funkcemi v orgánech moci zákonodárné a soudní.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Nebylo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by totiž nejen žádoucí, ale bylo by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přímo popření dříve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uvedeného principu dělby státní moci, kdyby její jednotlivé součásti (tj. jednotlivé oddělené moci) zároveň reprezentovaly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stejné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osoby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kdyby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tedy zákon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umožňoval průnik těchto mocí navzájem.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22548" y="1159877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Najdi ve slovníku cizích slov význam slova inkompatibilita. Bude se nám to v této kapitolce velmi hodit.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7911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4333" y="1217611"/>
            <a:ext cx="806489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1.: </a:t>
            </a:r>
            <a:r>
              <a:rPr lang="cs-CZ" sz="1200" dirty="0" err="1"/>
              <a:t>Budova_snemovny</a:t>
            </a:r>
            <a:r>
              <a:rPr lang="cs-CZ" sz="1200" dirty="0"/>
              <a:t>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2012-08-28]. Dostupné z: http://cs.wikipedia.org/wiki/Soubor:Zasedac%C3%AD_s%C3%A1l_Poslaneck%C3%A9_sn%C4%9Bmovny.jpg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Obr.2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.:</a:t>
            </a:r>
            <a:r>
              <a:rPr lang="cs-CZ" sz="1200" dirty="0" smtClean="0"/>
              <a:t>Miroslava_Nemcova</a:t>
            </a:r>
            <a:r>
              <a:rPr lang="cs-CZ" sz="1200" dirty="0"/>
              <a:t>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2012-08-28]. Dostupné z: http://cs.wikipedia.org/wiki/Soubor:Miroslava_N%C4%9Bmcov%C3%A1_at_UNESCO_celebrations_in_T%C5%99eb%C3%AD%C4%8D,_cropped_portrait.jpg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 3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.:</a:t>
            </a:r>
            <a:r>
              <a:rPr lang="cs-CZ" sz="1200" dirty="0"/>
              <a:t> </a:t>
            </a:r>
            <a:r>
              <a:rPr lang="cs-CZ" sz="1200" dirty="0" err="1"/>
              <a:t>Senat_Wallenstein_palace</a:t>
            </a:r>
            <a:r>
              <a:rPr lang="cs-CZ" sz="1200" dirty="0"/>
              <a:t>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2012-08-28]. Dostupné z: http://cs.wikipedia.org/wiki/Soubor:Senat_Wallenstein_palace_Prague_4677.JPG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4.: </a:t>
            </a:r>
            <a:r>
              <a:rPr lang="en-US" sz="1200" dirty="0" err="1"/>
              <a:t>Logo_of_the_Czech_Republic</a:t>
            </a:r>
            <a:r>
              <a:rPr lang="en-US" sz="1200" dirty="0"/>
              <a:t>. In: </a:t>
            </a:r>
            <a:r>
              <a:rPr lang="en-US" sz="1200" i="1" dirty="0"/>
              <a:t>Wikipedia</a:t>
            </a:r>
            <a:r>
              <a:rPr lang="en-US" sz="1200" dirty="0"/>
              <a:t>: </a:t>
            </a:r>
            <a:r>
              <a:rPr lang="en-US" sz="1200" i="1" dirty="0"/>
              <a:t>the free encyclopedia</a:t>
            </a:r>
            <a:r>
              <a:rPr lang="en-US" sz="1200" dirty="0"/>
              <a:t> [online]. San Francisco (CA): Wikimedia Foundation, 2001- [cit. 2012-08-28]. </a:t>
            </a:r>
            <a:r>
              <a:rPr lang="en-US" sz="1200" dirty="0" err="1"/>
              <a:t>Dostupné</a:t>
            </a:r>
            <a:r>
              <a:rPr lang="en-US" sz="1200" dirty="0"/>
              <a:t> z: http://cs.wikipedia.org/wiki/Soubor:Senate_of_the_Czech_Republic_-_</a:t>
            </a:r>
            <a:r>
              <a:rPr lang="en-US" sz="1200" dirty="0" smtClean="0"/>
              <a:t>logo.png</a:t>
            </a:r>
            <a:endParaRPr lang="cs-CZ" sz="1200" dirty="0" smtClean="0"/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Ostatní obrázky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galerie Klipart.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47667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4333" y="476672"/>
            <a:ext cx="80648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u="sng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slouží jako textový a obrazový materiál k výuce kapitoly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Zákonodárná moc.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Je doplněna o interaktivní prvky umožňující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snadnější a záživnější zapamatování učiva.</a:t>
            </a:r>
            <a:endParaRPr lang="cs-CZ" sz="1400" i="1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175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1500</TotalTime>
  <Words>1198</Words>
  <Application>Microsoft Office PowerPoint</Application>
  <PresentationFormat>Předvádění na obrazovce (4:3)</PresentationFormat>
  <Paragraphs>127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 Základní škola a Mateřská škola, Chvalkovice, okres Náchod  CZ.1.07/1.1.05/04.0031 „Rozvoj interaktivních způsobů výuky ve škole“  Mgr. Marie Šimková VOZ8_02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VY_52_INOVACE_BOTANIKA09 Základní škola a Mateřská škola, Chvalkovice, okres Náchod cz. 1.07/1.4.00/21.0225 „Blíže k přírodním vědám“ Mgr. Marie Šimková</dc:title>
  <dc:creator>Šimková Marie</dc:creator>
  <cp:lastModifiedBy>Šimková Marie</cp:lastModifiedBy>
  <cp:revision>163</cp:revision>
  <dcterms:created xsi:type="dcterms:W3CDTF">2011-09-08T19:28:43Z</dcterms:created>
  <dcterms:modified xsi:type="dcterms:W3CDTF">2012-08-28T18:29:25Z</dcterms:modified>
</cp:coreProperties>
</file>