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D43D6AC7-1022-497E-891C-434AAC038C23}">
          <p14:sldIdLst>
            <p14:sldId id="256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</p14:sldIdLst>
        </p14:section>
        <p14:section name="Oddíl bez názvu" id="{D3233160-52BF-43E2-830E-A969A8B6012A}">
          <p14:sldIdLst>
            <p14:sldId id="26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38" autoAdjust="0"/>
    <p:restoredTop sz="94660"/>
  </p:normalViewPr>
  <p:slideViewPr>
    <p:cSldViewPr>
      <p:cViewPr>
        <p:scale>
          <a:sx n="89" d="100"/>
          <a:sy n="89" d="100"/>
        </p:scale>
        <p:origin x="-894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DC2906-88C8-4D2F-B2D2-3F07141B4D85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E423E-FD0B-478B-922B-812AA44E4D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1661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506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4194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3735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7019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556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5933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6895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5771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8839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542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3709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C323C6-24F6-4E56-8498-F1384526CFF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8376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Autofit/>
          </a:bodyPr>
          <a:lstStyle/>
          <a:p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Základní škola a Mateřská škola, Chvalkovice, okres Náchod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 CZ.1.07/1.1.05/04.0031 „Rozvoj </a:t>
            </a:r>
            <a:r>
              <a:rPr lang="cs-CZ" sz="1600" b="1" dirty="0">
                <a:latin typeface="Times New Roman" pitchFamily="18" charset="0"/>
                <a:cs typeface="Times New Roman" pitchFamily="18" charset="0"/>
              </a:rPr>
              <a:t>interaktivních způsobů výuky ve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škole“ 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Mgr. Marie Šimková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VOZ8_04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endParaRPr lang="cs-CZ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47664" y="2132856"/>
            <a:ext cx="6400800" cy="1998458"/>
          </a:xfrm>
        </p:spPr>
        <p:txBody>
          <a:bodyPr>
            <a:noAutofit/>
          </a:bodyPr>
          <a:lstStyle/>
          <a:p>
            <a:r>
              <a:rPr lang="cs-CZ" sz="8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Soudní moc</a:t>
            </a:r>
            <a:endParaRPr lang="cs-CZ" sz="8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281103"/>
            <a:ext cx="3766185" cy="132778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1026" name="Picture 2" descr="C:\Users\ucitel\AppData\Local\Microsoft\Windows\Temporary Internet Files\Content.IE5\G6ZXUWRB\MP900404952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594" y="3709027"/>
            <a:ext cx="3707904" cy="2471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667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04664"/>
            <a:ext cx="770485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Soudní moc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neboli  justice,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je vedle moci zákonodárné a moci výkonné jednou ze tří složek státní moci. Vykonávají ji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specifické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státní orgány, kterými jsou nezávislé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soudy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Ty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zákonem stanoveným způsobem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zajišťují:</a:t>
            </a:r>
          </a:p>
          <a:p>
            <a:pPr algn="just"/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v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občanskoprávním řízení ochranu subjektivních práv,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v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trestním řízení rozhodují o vině a trestu za trestné činy,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ve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správním soudnictví přezkoumávají akty orgánů veřejné správy a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v ústavní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soudnictví rozhodují o souladu právních předpisů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ústavou,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případně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rozhodují i o dalších věcech, které jsou jim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jsou ze zákona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svěřeny.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83568" y="3789040"/>
            <a:ext cx="75608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Soudní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moc vykonávají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soudy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prostřednictvím nezávislých a nestranných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soudců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kteří jsou k výkonu soudní moci odborně vzdělaní a také laických osob, tzv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přísedících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Každý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se u soudu může domáhat stanoveným postupem svého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práva a soud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nemůže ze své libovůle odmítnout se určitým případem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zabývat.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Účastníci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řízení mají před soudem rovné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postavení, včetně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státu jako zvláštní právnické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osoby.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Soud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rozhoduje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nejen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na základě práva, ale i na základě toho, co za skutkové okolnosti v konkrétním případě samostatně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zjistí.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156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91580" y="344369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u="sng" dirty="0" smtClean="0">
                <a:latin typeface="Times New Roman" pitchFamily="18" charset="0"/>
                <a:cs typeface="Times New Roman" pitchFamily="18" charset="0"/>
              </a:rPr>
              <a:t>Dělení soudů</a:t>
            </a:r>
            <a:endParaRPr lang="cs-CZ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124744"/>
            <a:ext cx="7776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Soudy lze dělit podle různých hledisek, my si řekneme dvě nejzákladnější dělení.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Další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dělení pak spočívá v rozlišování na soudy obecné a soudy zvláštní, specializované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91580" y="2420888"/>
            <a:ext cx="76688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Podle příslušnosti k právním kulturám dělíme soudy na angloamerické a kontinentální.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Soudy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angloamerické oblasti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rozhodují převážně podle závazných dřívějších soudních rozhodnutí, tzv. precedentů, soudním rozhodováním je tedy právo přímo tvořeno.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Naopak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soudy právní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kultury kontinentální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svá rozhodnutí činí na základě zákonů, právo tedy netvoří, ale zvlášť ho v každém jednotlivém případě nalézají.</a:t>
            </a:r>
          </a:p>
        </p:txBody>
      </p:sp>
      <p:pic>
        <p:nvPicPr>
          <p:cNvPr id="1026" name="Picture 2" descr="C:\Users\ucitel\AppData\Local\Microsoft\Windows\Temporary Internet Files\Content.IE5\28N6LIFM\MP90030589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511138"/>
            <a:ext cx="2160239" cy="214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2217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260648"/>
            <a:ext cx="74888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Další dělení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spočívá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 rozlišování na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soudy obecné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a soudy zvláštní,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specializované.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437541"/>
            <a:ext cx="7488832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Obecné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soudy nejsou specializovány na nějakou zvláštní agendu, ale rozhodují ve dvou základních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oblastech. 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Především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 občanskoprávním, neboli civilním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soudnictví, jehož součástí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je 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obchodní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rodinné či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dědické právo. 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Dále pak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 trestním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soudnictví, kde rozhodují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 vině a trestu za trestné činy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Označení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obecných soudů pak odpovídá jejich postavení v soustavě soudů daného státu. Např. soustava českých soudů je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čtyř článková: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nejvyšší soudy -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konkrétně Nejvyšší soud a Nejvyšší správní soud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vrchní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soudy,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krajské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soudy,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okresní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soudy.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Jde o články, nikoli o stupně, protože takto se soudy označují v konkrétním soudním řízení. Prvotně věc rozhoduje tzv. „soud prvního stupně“, případný řádný opravný prostředek řeší „soud druhého stupně“, nazývaný též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odvolací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či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apelační soud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447764" y="989191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Soudy obecné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82392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268760"/>
            <a:ext cx="835292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Mimo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obecné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soudy obecné,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se postupně vyvinuly i soudy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zvláštní:</a:t>
            </a:r>
          </a:p>
          <a:p>
            <a:pPr algn="just"/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a) soudy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správní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kterým je svěřeno rozhodování o zákonnosti aktů orgánů veřejné správy, </a:t>
            </a:r>
          </a:p>
          <a:p>
            <a:pPr algn="just"/>
            <a:endParaRPr lang="cs-CZ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b) soud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ústavní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střeží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ústavnost dané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země tím, </a:t>
            </a:r>
            <a:r>
              <a:rPr lang="cs-CZ" dirty="0"/>
              <a:t>že na kvalifikovaný návrh posuzuje soulad </a:t>
            </a:r>
            <a:r>
              <a:rPr lang="cs-CZ" dirty="0" smtClean="0"/>
              <a:t>právních předpisů i rozhodnutí </a:t>
            </a:r>
            <a:r>
              <a:rPr lang="cs-CZ" dirty="0"/>
              <a:t>jiných orgánů s ústavou.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V některých státech mohou být i jiné zvláštní soudy mimo soustavu obecných soudů, například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vojenské soudy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volební soudy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pracovní soudy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nebo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rejstříkové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soudy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Kromě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toho mohou existovat jiné instituce označované jako soud, které však nejsou orgánem státní moci. Příkladem může být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církevní soud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zřízený římskokatolickou církví pro vlastní potřebu, který rozhoduje podle kanonického práva.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91680" y="404664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u="sng" dirty="0">
                <a:latin typeface="Times New Roman" pitchFamily="18" charset="0"/>
                <a:cs typeface="Times New Roman" pitchFamily="18" charset="0"/>
              </a:rPr>
              <a:t>Zvláštní soudy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62468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340768"/>
            <a:ext cx="799288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Má sídlo 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 Brně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nejvyšším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článkem v soustavě soudů České republiky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Skládá se z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předsedy a místopředsedů,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které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jmenuje prezident republiky,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z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předsedů kolegií, předsedů senátů 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dalších soudců.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Soudci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tvoří dvě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kolegia:  </a:t>
            </a:r>
          </a:p>
          <a:p>
            <a:pPr algn="just"/>
            <a:endParaRPr lang="cs-CZ" i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Trestní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kolegium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a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Občanskoprávní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a obchodní kolegium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Základem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činnosti Nejvyššího soudu je rozhodování o mimořádných opravných prostředcích proti rozhodnutím soudů nižších stupňů - o dovoláních 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stížnostec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 porušení zákona.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Vedle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toho Nejvyššímu soudu přísluší určitá speciální agenda - uznání rozhodnutí zahraničních soudů, povolení průvozu osoby podle evropského zatýkacího rozkazu v rámci Evropské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unie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i v rámci vydávání do ciziny, nebo např. o určení místní příslušnosti soudu v civilním řízení, kde podmínky pro takové určení chybí. V případě trestního dovolání zastupují obžalobu státní zástupci Nejvyššího státního zastupitelství.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656" y="1700807"/>
            <a:ext cx="6240695" cy="4680521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331640" y="332656"/>
            <a:ext cx="6768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u="sng" dirty="0" smtClean="0">
                <a:latin typeface="Times New Roman" pitchFamily="18" charset="0"/>
                <a:cs typeface="Times New Roman" pitchFamily="18" charset="0"/>
              </a:rPr>
              <a:t>Nejvyšší soud</a:t>
            </a:r>
            <a:endParaRPr lang="cs-CZ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99892" y="6381328"/>
            <a:ext cx="22322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Obr. 1.</a:t>
            </a:r>
            <a:endParaRPr lang="cs-CZ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99592" y="764704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Věděl bys kde má nejvyšší soud své sídlo?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34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340768"/>
            <a:ext cx="84249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Má také sídlo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 Brně je spolu s Nejvyšším soudem vrcholným orgánem soudní moci v České republice.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Zabývá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se agendou správního soudnictví,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tedy např.: </a:t>
            </a:r>
          </a:p>
          <a:p>
            <a:pPr algn="just"/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napadení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voleb, </a:t>
            </a:r>
            <a:endParaRPr lang="cs-CZ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- rozpuštění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politických subjektů, pozastavení nebo znovuobnovení jejich činnosti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just"/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- rozhodování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kompetenčních sporů mezi orgány veřejné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správy. </a:t>
            </a:r>
          </a:p>
          <a:p>
            <a:pPr algn="just"/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- představuje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také kárný soud pro řízení ve věcech soudců, státních zástupců a soudních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exekutorů.</a:t>
            </a:r>
          </a:p>
          <a:p>
            <a:pPr algn="just"/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Nejvyšší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správní soud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také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rozhoduje ve věcech správních o mimořádných opravných prostředcích proti rozhodnutím krajských soudů jako soudů správních, tj. 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tzv. kasačních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stížnostech.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Soud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se skládá z předsedy 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místopředsedy, které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prezident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společně s předsedou vlády. Předsedou nejvyššího správního soudu je od roku 2003 Josef Baxa.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700808"/>
            <a:ext cx="6840760" cy="4566207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827584" y="476672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u="sng" dirty="0" smtClean="0">
                <a:latin typeface="Times New Roman" pitchFamily="18" charset="0"/>
                <a:cs typeface="Times New Roman" pitchFamily="18" charset="0"/>
              </a:rPr>
              <a:t>Nejvyšší správní soud</a:t>
            </a:r>
            <a:endParaRPr lang="cs-CZ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47864" y="6279816"/>
            <a:ext cx="25202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Obr. 2.</a:t>
            </a:r>
            <a:endParaRPr lang="cs-CZ" sz="1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579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0008" y="980728"/>
            <a:ext cx="83529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druhým nejvyšším článkem soustavy českých obecných soudů.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ČR jsou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dva: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Vrchní soud v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Praze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Vrchní soud v Olomouci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Vrchní soud rozhoduje v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senátech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složených z předsedy senátu a ze dvou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soudců. 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Jeho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jedinou agendou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rozhodování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 řádných opravných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prostředcích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proti rozhodnutím krajských soudů tam, kde tyto soudy rozhodují v prvním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stupni. 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Jde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zejména o nejzávažnější trestné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činy,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autorskoprávní a některé obchodní spory, </a:t>
            </a:r>
            <a:r>
              <a:rPr lang="cs-CZ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insolvenční řízení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nebo o věci ochrany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osobnosti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Jejich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existence je nicméně někdy kritizována jako nadbytečná, bylo dokonce vážně zvažováno jejich zrušení, čímž by se soustava českých soudů změnila z komplikovanější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čtyř článkové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na jednodušší trojčlánkovou (okresní soud – krajský soud – Nejvyšší soud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).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tomu však nakonec nedošlo.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547664" y="332656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u="sng" dirty="0">
                <a:latin typeface="Times New Roman" pitchFamily="18" charset="0"/>
                <a:cs typeface="Times New Roman" pitchFamily="18" charset="0"/>
              </a:rPr>
              <a:t>Vrchní soud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50008" y="4509120"/>
            <a:ext cx="8686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Víš co je to insolvenční řízení?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50008" y="5229200"/>
            <a:ext cx="8542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Insolvenční řízení je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soudní 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řízení, jehož předmětem je projednání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osobního či firemního úpadku.</a:t>
            </a:r>
            <a:endParaRPr lang="cs-CZ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052736"/>
            <a:ext cx="5904655" cy="5031973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570507" y="6266919"/>
            <a:ext cx="210147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Obr. 3.</a:t>
            </a:r>
            <a:endParaRPr lang="cs-CZ" sz="1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86916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5144" y="1196752"/>
            <a:ext cx="799288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Krajské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soudy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jsou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jedním ze základních článků soustavy obecných soudů.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České republice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zřízeno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osm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krajských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soudů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cs-CZ" dirty="0"/>
          </a:p>
          <a:p>
            <a:r>
              <a:rPr lang="cs-CZ" i="1" dirty="0">
                <a:latin typeface="Times New Roman" pitchFamily="18" charset="0"/>
                <a:cs typeface="Times New Roman" pitchFamily="18" charset="0"/>
              </a:rPr>
              <a:t>Městský soud v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Praze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(působnost pro Prahu)</a:t>
            </a:r>
          </a:p>
          <a:p>
            <a:r>
              <a:rPr lang="cs-CZ" i="1" dirty="0">
                <a:latin typeface="Times New Roman" pitchFamily="18" charset="0"/>
                <a:cs typeface="Times New Roman" pitchFamily="18" charset="0"/>
              </a:rPr>
              <a:t>Krajský soud v Praze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(působnost pro Středočeský kraj)</a:t>
            </a:r>
          </a:p>
          <a:p>
            <a:r>
              <a:rPr lang="cs-CZ" i="1" dirty="0">
                <a:latin typeface="Times New Roman" pitchFamily="18" charset="0"/>
                <a:cs typeface="Times New Roman" pitchFamily="18" charset="0"/>
              </a:rPr>
              <a:t>Krajský soud v Českých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Budějovicích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i="1" dirty="0">
                <a:latin typeface="Times New Roman" pitchFamily="18" charset="0"/>
                <a:cs typeface="Times New Roman" pitchFamily="18" charset="0"/>
              </a:rPr>
              <a:t>Krajský soud v Plzni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s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budoucí</a:t>
            </a:r>
          </a:p>
          <a:p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Krajský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soud v Ústí nad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Labem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i="1" dirty="0">
                <a:latin typeface="Times New Roman" pitchFamily="18" charset="0"/>
                <a:cs typeface="Times New Roman" pitchFamily="18" charset="0"/>
              </a:rPr>
              <a:t>Krajský soud v Hradci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Králové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i="1" dirty="0">
                <a:latin typeface="Times New Roman" pitchFamily="18" charset="0"/>
                <a:cs typeface="Times New Roman" pitchFamily="18" charset="0"/>
              </a:rPr>
              <a:t>Krajský soud v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Brně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/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Krajské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soudy rozhodují ve druhém stupni o řádných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opravných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prostředcích proti rozhodnutím okresních soudů. Dále je jim svěřena rozsáhlá specializovaná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agenda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např. rozhodování v některých obchodních věcech, v insolvenčním řízení, v autorskoprávních sporech a ve sporech o ochranu osobnosti nebo o nejzávažnějších trestných činech. Druhým stupněm jsou pak soudy vrchní.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111297"/>
            <a:ext cx="6552728" cy="5126015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091308" y="332656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u="sng" dirty="0">
                <a:latin typeface="Times New Roman" pitchFamily="18" charset="0"/>
                <a:cs typeface="Times New Roman" pitchFamily="18" charset="0"/>
              </a:rPr>
              <a:t>Krajské soudy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491880" y="6237312"/>
            <a:ext cx="22322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Obr. 4.</a:t>
            </a:r>
            <a:endParaRPr lang="cs-CZ" sz="1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1086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3548" y="764704"/>
            <a:ext cx="777686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Okresní soudy jsou základním článkem soustavy obecných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soudů. V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České republice je vymezení jejich soudních obvodů odvozeno od okresů a pražských obvodů územního členění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státu. 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Okresní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soudy rozhodují v občanskoprávním řízení i v trestním řízení jako soudy prvního stupně téměř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vždy.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obvodech všech okresních soudů působí okresní státní zastupitelství v pozici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veřejné žaloby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v trestním řízení. Působí také v nesporném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občanskoprávní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řízení, kde zastupují veřejný zájem.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V jejich obvodech také působí ministrem spravedlnosti jmenovaní notáři, kteří jsou okresními soudy pověřováni jako tzv.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soudní komisaři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úkony v řízení o dědictví zůstavitelů, kteří zemřeli v daném soudním obvodu.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Nakonec zde působí i ministrem spravedlnosti jmenovaní soudní exekutoři, kteří jsou určeni k provádění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exekucí.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31640" y="260648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u="sng" dirty="0" smtClean="0">
                <a:latin typeface="Times New Roman" pitchFamily="18" charset="0"/>
                <a:cs typeface="Times New Roman" pitchFamily="18" charset="0"/>
              </a:rPr>
              <a:t>Okresní soudy</a:t>
            </a:r>
            <a:endParaRPr lang="cs-CZ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4725144"/>
            <a:ext cx="7596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Kde tedy máme nejbližší okresní soud?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5589240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Ano, je to v Náchodě a v 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rutnově.</a:t>
            </a:r>
            <a:endParaRPr lang="cs-CZ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citel\AppData\Local\Microsoft\Windows\Temporary Internet Files\Content.IE5\EGGFNJG1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5277405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67118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54333" y="1217611"/>
            <a:ext cx="8064895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Obr. 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.:</a:t>
            </a:r>
            <a:r>
              <a:rPr lang="cs-CZ" sz="1200" dirty="0"/>
              <a:t>Budova_nejvyššího_soudu. In: </a:t>
            </a:r>
            <a:r>
              <a:rPr lang="cs-CZ" sz="1200" i="1" dirty="0" err="1"/>
              <a:t>Wikipedia</a:t>
            </a:r>
            <a:r>
              <a:rPr lang="cs-CZ" sz="1200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2012-08-25]. Dostupné z: http://cs.wikipedia.org/wiki/Soubor:Budova_Nejvy%C5%A1%C5%A1%C3%ADho_soudu_%C4%8CR.jpg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Obr.2.:</a:t>
            </a:r>
            <a:r>
              <a:rPr lang="cs-CZ" sz="1200" dirty="0"/>
              <a:t> </a:t>
            </a:r>
            <a:r>
              <a:rPr lang="cs-CZ" sz="1200" dirty="0" err="1"/>
              <a:t>Nejvyšší_správní_soud</a:t>
            </a:r>
            <a:r>
              <a:rPr lang="cs-CZ" sz="1200" dirty="0"/>
              <a:t>. In: </a:t>
            </a:r>
            <a:r>
              <a:rPr lang="cs-CZ" sz="1200" i="1" dirty="0" err="1"/>
              <a:t>Wikipedia</a:t>
            </a:r>
            <a:r>
              <a:rPr lang="cs-CZ" sz="1200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2012-08-25]. Dostupné z: http://cs.wikipedia.org/wiki/Soubor:Brno-Nejvy%C5%A1%C5%A1%C3%AD_spr%C3%A1vn%C3%AD_soud_%C4%8CR.jpg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Obr. 3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.: </a:t>
            </a:r>
            <a:r>
              <a:rPr lang="cs-CZ" sz="1200" dirty="0" err="1"/>
              <a:t>VS_Olomouc</a:t>
            </a:r>
            <a:r>
              <a:rPr lang="cs-CZ" sz="1200" dirty="0"/>
              <a:t>. In: </a:t>
            </a:r>
            <a:r>
              <a:rPr lang="cs-CZ" sz="1200" i="1" dirty="0" err="1"/>
              <a:t>Wikipedia</a:t>
            </a:r>
            <a:r>
              <a:rPr lang="cs-CZ" sz="1200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2012-08-25]. Dostupné z: http://cs.wikipedia.org/wiki/Soubor:VS_Olomouc.jpg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Obr. 4.:</a:t>
            </a:r>
            <a:r>
              <a:rPr lang="cs-CZ" sz="1200" dirty="0"/>
              <a:t> </a:t>
            </a:r>
            <a:r>
              <a:rPr lang="cs-CZ" sz="1200" dirty="0" err="1"/>
              <a:t>Krajský_soud_HK</a:t>
            </a:r>
            <a:r>
              <a:rPr lang="cs-CZ" sz="1200" dirty="0"/>
              <a:t>. In: </a:t>
            </a:r>
            <a:r>
              <a:rPr lang="cs-CZ" sz="1200" i="1" dirty="0" err="1"/>
              <a:t>Wikipedia</a:t>
            </a:r>
            <a:r>
              <a:rPr lang="cs-CZ" sz="1200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2012-08-25]. Dostupné z: http://cs.wikipedia.org/wiki/Soubor:Hradec_Kr%C3%A1lov%C3%A9_-_Krajsk%C3%BD_soud.jpg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Ostatní obrázky galerie Klipart.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476672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4333" y="476672"/>
            <a:ext cx="806489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u="sng" dirty="0" smtClean="0"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Prezentace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slouží jako textový a obrazový materiál k výuce kapitoly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Soudní moc.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Je doplněna o interaktivní prvky umožňující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snadnější a záživnější zapamatování učiva.</a:t>
            </a:r>
            <a:endParaRPr lang="cs-CZ" sz="1400" i="1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317530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1818</TotalTime>
  <Words>1437</Words>
  <Application>Microsoft Office PowerPoint</Application>
  <PresentationFormat>Předvádění na obrazovce (4:3)</PresentationFormat>
  <Paragraphs>114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 Základní škola a Mateřská škola, Chvalkovice, okres Náchod  CZ.1.07/1.1.05/04.0031 „Rozvoj interaktivních způsobů výuky ve škole“  Mgr. Marie Šimková VOZ8_04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VY_52_INOVACE_BOTANIKA09 Základní škola a Mateřská škola, Chvalkovice, okres Náchod cz. 1.07/1.4.00/21.0225 „Blíže k přírodním vědám“ Mgr. Marie Šimková</dc:title>
  <dc:creator>Šimková Marie</dc:creator>
  <cp:lastModifiedBy>Šimková Marie</cp:lastModifiedBy>
  <cp:revision>195</cp:revision>
  <dcterms:created xsi:type="dcterms:W3CDTF">2011-09-08T19:28:43Z</dcterms:created>
  <dcterms:modified xsi:type="dcterms:W3CDTF">2012-08-28T18:50:26Z</dcterms:modified>
</cp:coreProperties>
</file>