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</p14:sldIdLst>
        </p14:section>
        <p14:section name="Oddíl bez názvu" id="{D3233160-52BF-43E2-830E-A969A8B6012A}">
          <p14:sldIdLst>
            <p14:sldId id="261"/>
            <p14:sldId id="262"/>
            <p14:sldId id="263"/>
            <p14:sldId id="264"/>
            <p14:sldId id="265"/>
            <p14:sldId id="266"/>
            <p14:sldId id="267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38" autoAdjust="0"/>
    <p:restoredTop sz="94660"/>
  </p:normalViewPr>
  <p:slideViewPr>
    <p:cSldViewPr>
      <p:cViewPr>
        <p:scale>
          <a:sx n="89" d="100"/>
          <a:sy n="89" d="100"/>
        </p:scale>
        <p:origin x="-89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VOZ8_05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132856"/>
            <a:ext cx="6400800" cy="199845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Ústava ČR</a:t>
            </a:r>
            <a:endParaRPr lang="cs-CZ" sz="8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373216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28" name="Picture 4" descr="C:\Users\ucitel\AppData\Local\Microsoft\Windows\Temporary Internet Files\Content.IE5\T7CTJ99N\MM9001782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00589"/>
            <a:ext cx="208823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G6ZXUWRB\MC900349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73016"/>
            <a:ext cx="237651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4556" y="768679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Ústava České republiky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je základní zákon České republiky. Byl přijat jako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ústavní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zákon Českou národní radou 16. prosince 1992 a publikován v české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zákonů pod č. 1/1993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4556" y="1844824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Česká ústava je tvořena </a:t>
            </a:r>
            <a:r>
              <a:rPr lang="cs-CZ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preambulí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8 </a:t>
            </a:r>
            <a:r>
              <a:rPr lang="cs-CZ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hlavami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zahrnujícími základní ustanovení,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moci zákonodárné, výkonné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soudní,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Nejvyššího  kontrolního úřadu, České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národní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banky, územních samosprávních celků. 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9783" y="3140968"/>
            <a:ext cx="7599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Najdi ve slovníku cizích slov či na internetu význam slova preambule.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04747" y="3933056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Preambule (z lat. </a:t>
            </a:r>
            <a:r>
              <a:rPr lang="cs-CZ" b="1" i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preambulus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úvodní)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 úvodní,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většinou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slavnostní, část textu nějakého písemného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dokumentu,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která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vysvětluje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úmysl, záměr, význam či smysl textu následujícího za preambulí.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57265" y="5128079"/>
            <a:ext cx="7599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 rozsáhlejších dokumentech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jako hlavy označují hlavní části,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českým překladem je slovo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kapitola.</a:t>
            </a:r>
          </a:p>
        </p:txBody>
      </p:sp>
    </p:spTree>
    <p:extLst>
      <p:ext uri="{BB962C8B-B14F-4D97-AF65-F5344CB8AC3E}">
        <p14:creationId xmlns:p14="http://schemas.microsoft.com/office/powerpoint/2010/main" val="458818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Pro Českou republiku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typická výrazná stabilita a reálná neměnnost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ústavy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Od účinnosti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Ústavy (rok 1993)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došlo jen k několika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málo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změnám, které však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nijak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výrazně neovlivnily podobu českého ústavního systému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 dubna 2011 byla Ústava šestkrát novelizovaná. Devět článků bylo dotčeno změnami, devět článků bylo doplněno, dva články byly vloženy a jeden článek byl v Ústavě zrušen.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3588" y="284364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Pojďme si některé změny ústavy trochu přiblížit.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3588" y="3429000"/>
            <a:ext cx="74528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Vyšší územní samosprávné celky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První zásah do textu Ústavy byl uskutečněn ústavním zákonem č. 347/1997 Sb., o vytvoření vyšších územních samosprávných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celků. Tímto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ústavním zákonem byly vytvořeny vyšší územní samosprávné celky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63588" y="4906328"/>
            <a:ext cx="7524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 kterého vyššího samosprávného celku patří tvé bydliště?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558924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Patříme do Královehradeckého kraje.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1131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NATO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změnu do textu Ústavy přinesl ústavní zákon č. 300/2000 Sb., jenž byl přijat v souvislosti se vstupem České republiky do Severoatlantické aliance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(NATO) v roce 1999. Upravuje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otázky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vysílání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ozbrojených sil,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pobyt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spojeneckých sil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území České republiky atd.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Referendum o vstupu do Evropské unie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Odpor části politické reprezentace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zavádění přímé demokracie, tedy  např. referenda, byl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přijat ústavní zákon č. 515/2002 Sb., který do textu Ústavy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doplnil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jednorázovou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úpravu..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Ačkoliv jsou v současnosti tato ustanovení Ústavy obsahově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zastaralá,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jejich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znění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bude nejspíš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využito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případná další referenda.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2813" y="3671158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kdy se konalo referendum o vstupu ČR do EU?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365104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Referendum o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vstupu </a:t>
            </a:r>
            <a:r>
              <a:rPr lang="cs-CZ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České republiky k Evropské unii proběhlo 13. a 14. června 2003. Přes 77 % voličů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tehdy členství podpořilo a tak ČR </a:t>
            </a:r>
            <a:r>
              <a:rPr lang="cs-CZ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 EU vstoupila 1. května 2004.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5445224"/>
            <a:ext cx="7776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Zkusme podiskutovat o tom, jak by asi hlasování dopadlo dnes.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0560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Samorozpuštění Sněmovny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 roce 2009 byla přijata další novela Ústavy (ústavní zákon č. 319/2009 Sb.)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byla zavedena možnost samorozpuštění Poslanecké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sněmovny. Zároveň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byla odstraněna zásadní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chyba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Ústavě, která vznikla při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její přípravě v roce 1992. Ústava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tehdy totiž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pominula přechod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pravomocí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vyhlašovat volby do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Parlamentu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případě, že prezident nemůže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tuto svoji funkci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vykonávat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Tato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mezera mohla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způsobit, že pokud by mezi rozpuštěním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Parlamentu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vyhlášením voleb do ní nastala situace, že by prezident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třeba pro nemoc nemohl svůj úřad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vykonávat, nemohly by být volby vůbec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vyhlášeny.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6896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Jak vidíš, nikdo není neomylný.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ucitel\AppData\Local\Microsoft\Windows\Temporary Internet Files\Content.IE5\D06YON2V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9289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4168138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Přímá volba prezidenta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V červnu 2011 předložila vláda Poslanecké sněmovně návrh ústavního zákona, který počítal se zavedením přímé volby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prezidenta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Návrh byl v Poslanecké sněmovně přijat v prosinci 2011, v Senátu v únoru 2012.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nabytí účinnosti (1. říjen 2012) bylo stanoveno tak, aby umožnilo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již letos konání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volby prezidenta přímou volbou.</a:t>
            </a:r>
          </a:p>
        </p:txBody>
      </p:sp>
    </p:spTree>
    <p:extLst>
      <p:ext uri="{BB962C8B-B14F-4D97-AF65-F5344CB8AC3E}">
        <p14:creationId xmlns:p14="http://schemas.microsoft.com/office/powerpoint/2010/main" val="2404230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9182" y="836712"/>
            <a:ext cx="806489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dirty="0" smtClean="0"/>
              <a:t>Preambule</a:t>
            </a:r>
            <a:endParaRPr lang="cs-CZ" dirty="0"/>
          </a:p>
          <a:p>
            <a:pPr lvl="1"/>
            <a:r>
              <a:rPr lang="cs-CZ" dirty="0" smtClean="0"/>
              <a:t>Hlava </a:t>
            </a:r>
            <a:r>
              <a:rPr lang="cs-CZ" dirty="0"/>
              <a:t>první: Základní ustanovení</a:t>
            </a:r>
          </a:p>
          <a:p>
            <a:pPr lvl="2"/>
            <a:r>
              <a:rPr lang="cs-CZ" dirty="0" smtClean="0"/>
              <a:t>Základní </a:t>
            </a:r>
            <a:r>
              <a:rPr lang="cs-CZ" dirty="0"/>
              <a:t>princip</a:t>
            </a:r>
          </a:p>
          <a:p>
            <a:pPr lvl="2"/>
            <a:r>
              <a:rPr lang="cs-CZ" dirty="0" smtClean="0"/>
              <a:t>Státní </a:t>
            </a:r>
            <a:r>
              <a:rPr lang="cs-CZ" dirty="0"/>
              <a:t>moc</a:t>
            </a:r>
          </a:p>
          <a:p>
            <a:pPr lvl="2"/>
            <a:r>
              <a:rPr lang="cs-CZ" dirty="0" smtClean="0"/>
              <a:t>Listina </a:t>
            </a:r>
            <a:r>
              <a:rPr lang="cs-CZ" dirty="0"/>
              <a:t>základních práv a svobod</a:t>
            </a:r>
          </a:p>
          <a:p>
            <a:pPr lvl="2"/>
            <a:r>
              <a:rPr lang="cs-CZ" dirty="0" smtClean="0"/>
              <a:t>Soudní </a:t>
            </a:r>
            <a:r>
              <a:rPr lang="cs-CZ" dirty="0"/>
              <a:t>ochrana</a:t>
            </a:r>
          </a:p>
          <a:p>
            <a:pPr lvl="2"/>
            <a:r>
              <a:rPr lang="cs-CZ" dirty="0" smtClean="0"/>
              <a:t>Politický </a:t>
            </a:r>
            <a:r>
              <a:rPr lang="cs-CZ" dirty="0"/>
              <a:t>systém a politická rozhodnutí</a:t>
            </a:r>
          </a:p>
          <a:p>
            <a:pPr lvl="2"/>
            <a:r>
              <a:rPr lang="cs-CZ" dirty="0" smtClean="0"/>
              <a:t>Ochrana </a:t>
            </a:r>
            <a:r>
              <a:rPr lang="cs-CZ" dirty="0"/>
              <a:t>přírody</a:t>
            </a:r>
          </a:p>
          <a:p>
            <a:pPr lvl="2"/>
            <a:r>
              <a:rPr lang="cs-CZ" dirty="0" smtClean="0"/>
              <a:t>Územní </a:t>
            </a:r>
            <a:r>
              <a:rPr lang="cs-CZ" dirty="0"/>
              <a:t>samospráva</a:t>
            </a:r>
          </a:p>
          <a:p>
            <a:pPr lvl="2"/>
            <a:r>
              <a:rPr lang="cs-CZ" dirty="0" smtClean="0"/>
              <a:t>Změna </a:t>
            </a:r>
            <a:r>
              <a:rPr lang="cs-CZ" dirty="0"/>
              <a:t>ústavy a imperativ nezměnitelnosti</a:t>
            </a:r>
          </a:p>
          <a:p>
            <a:pPr lvl="2"/>
            <a:r>
              <a:rPr lang="cs-CZ" dirty="0" smtClean="0"/>
              <a:t>Vázanost </a:t>
            </a:r>
            <a:r>
              <a:rPr lang="cs-CZ" dirty="0"/>
              <a:t>mezinárodními smlouvami</a:t>
            </a:r>
          </a:p>
          <a:p>
            <a:pPr lvl="2"/>
            <a:r>
              <a:rPr lang="cs-CZ" dirty="0" smtClean="0"/>
              <a:t>Přenesená </a:t>
            </a:r>
            <a:r>
              <a:rPr lang="cs-CZ" dirty="0"/>
              <a:t>pravomoc, povinnost informovat a právo </a:t>
            </a:r>
            <a:r>
              <a:rPr lang="cs-CZ" dirty="0" smtClean="0"/>
              <a:t>vyjádření</a:t>
            </a:r>
            <a:endParaRPr lang="cs-CZ" dirty="0"/>
          </a:p>
          <a:p>
            <a:pPr lvl="2"/>
            <a:r>
              <a:rPr lang="cs-CZ" dirty="0" smtClean="0"/>
              <a:t>Územní </a:t>
            </a:r>
            <a:r>
              <a:rPr lang="cs-CZ" dirty="0"/>
              <a:t>celistvost</a:t>
            </a:r>
          </a:p>
          <a:p>
            <a:pPr lvl="2"/>
            <a:r>
              <a:rPr lang="cs-CZ" dirty="0" smtClean="0"/>
              <a:t>Státní </a:t>
            </a:r>
            <a:r>
              <a:rPr lang="cs-CZ" dirty="0"/>
              <a:t>občanství</a:t>
            </a:r>
          </a:p>
          <a:p>
            <a:pPr lvl="2"/>
            <a:r>
              <a:rPr lang="cs-CZ" dirty="0" smtClean="0"/>
              <a:t>Hlavní </a:t>
            </a:r>
            <a:r>
              <a:rPr lang="cs-CZ" dirty="0"/>
              <a:t>město</a:t>
            </a:r>
          </a:p>
          <a:p>
            <a:pPr lvl="2"/>
            <a:r>
              <a:rPr lang="cs-CZ" dirty="0" smtClean="0"/>
              <a:t>Státní </a:t>
            </a:r>
            <a:r>
              <a:rPr lang="cs-CZ" dirty="0"/>
              <a:t>symboly</a:t>
            </a:r>
          </a:p>
          <a:p>
            <a:pPr lvl="1"/>
            <a:r>
              <a:rPr lang="cs-CZ" dirty="0" smtClean="0"/>
              <a:t>Hlava </a:t>
            </a:r>
            <a:r>
              <a:rPr lang="cs-CZ" dirty="0"/>
              <a:t>druhá: Moc zákonodárná</a:t>
            </a:r>
          </a:p>
          <a:p>
            <a:pPr lvl="2"/>
            <a:r>
              <a:rPr lang="cs-CZ" dirty="0" smtClean="0"/>
              <a:t>Parlament</a:t>
            </a:r>
            <a:r>
              <a:rPr lang="cs-CZ" dirty="0"/>
              <a:t>, jeho komory a členové</a:t>
            </a:r>
          </a:p>
          <a:p>
            <a:pPr lvl="2"/>
            <a:r>
              <a:rPr lang="cs-CZ" dirty="0" smtClean="0"/>
              <a:t>Náhradní </a:t>
            </a:r>
            <a:r>
              <a:rPr lang="cs-CZ" dirty="0"/>
              <a:t>zákonodárství</a:t>
            </a:r>
          </a:p>
          <a:p>
            <a:pPr lvl="2"/>
            <a:r>
              <a:rPr lang="cs-CZ" dirty="0" smtClean="0"/>
              <a:t>Zasedání </a:t>
            </a:r>
            <a:r>
              <a:rPr lang="cs-CZ" dirty="0"/>
              <a:t>komor, rozpuštění sněmovny a veřejnost schůzí</a:t>
            </a:r>
          </a:p>
          <a:p>
            <a:pPr lvl="2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6064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Struktura Ústavy ČR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740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8488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/>
            <a:endParaRPr lang="cs-CZ" dirty="0" smtClean="0"/>
          </a:p>
          <a:p>
            <a:pPr lvl="2"/>
            <a:r>
              <a:rPr lang="cs-CZ" dirty="0"/>
              <a:t>Společná schůze</a:t>
            </a:r>
          </a:p>
          <a:p>
            <a:pPr lvl="2"/>
            <a:r>
              <a:rPr lang="cs-CZ" dirty="0" smtClean="0"/>
              <a:t>Schůze</a:t>
            </a:r>
            <a:r>
              <a:rPr lang="cs-CZ" dirty="0"/>
              <a:t>, podmínky přijímání </a:t>
            </a:r>
            <a:r>
              <a:rPr lang="cs-CZ" dirty="0" smtClean="0"/>
              <a:t>usnesení</a:t>
            </a:r>
          </a:p>
          <a:p>
            <a:pPr lvl="2"/>
            <a:r>
              <a:rPr lang="cs-CZ" dirty="0" smtClean="0"/>
              <a:t>Zákonodárný proces</a:t>
            </a:r>
          </a:p>
          <a:p>
            <a:pPr lvl="2"/>
            <a:r>
              <a:rPr lang="cs-CZ" dirty="0" smtClean="0"/>
              <a:t>Právo </a:t>
            </a:r>
            <a:r>
              <a:rPr lang="cs-CZ" dirty="0"/>
              <a:t>interpelace</a:t>
            </a:r>
          </a:p>
          <a:p>
            <a:pPr lvl="1"/>
            <a:r>
              <a:rPr lang="cs-CZ" dirty="0" smtClean="0"/>
              <a:t>Hlava </a:t>
            </a:r>
            <a:r>
              <a:rPr lang="cs-CZ" dirty="0"/>
              <a:t>třetí: Moc výkonná</a:t>
            </a:r>
          </a:p>
          <a:p>
            <a:pPr lvl="2"/>
            <a:r>
              <a:rPr lang="cs-CZ" dirty="0" smtClean="0"/>
              <a:t>Prezident </a:t>
            </a:r>
            <a:r>
              <a:rPr lang="cs-CZ" dirty="0"/>
              <a:t>republiky</a:t>
            </a:r>
          </a:p>
          <a:p>
            <a:pPr lvl="2"/>
            <a:r>
              <a:rPr lang="cs-CZ" dirty="0" smtClean="0"/>
              <a:t>Vláda</a:t>
            </a:r>
            <a:endParaRPr lang="cs-CZ" dirty="0"/>
          </a:p>
          <a:p>
            <a:pPr lvl="2"/>
            <a:r>
              <a:rPr lang="cs-CZ" dirty="0" smtClean="0"/>
              <a:t>Státní </a:t>
            </a:r>
            <a:r>
              <a:rPr lang="cs-CZ" dirty="0"/>
              <a:t>zastupitelství</a:t>
            </a:r>
          </a:p>
          <a:p>
            <a:pPr lvl="1"/>
            <a:r>
              <a:rPr lang="cs-CZ" dirty="0" smtClean="0"/>
              <a:t>Hlava </a:t>
            </a:r>
            <a:r>
              <a:rPr lang="cs-CZ" dirty="0"/>
              <a:t>čtvrtá: Moc soudní</a:t>
            </a:r>
          </a:p>
          <a:p>
            <a:pPr lvl="2"/>
            <a:r>
              <a:rPr lang="cs-CZ" dirty="0" smtClean="0"/>
              <a:t>Ústavní </a:t>
            </a:r>
            <a:r>
              <a:rPr lang="cs-CZ" dirty="0"/>
              <a:t>soud</a:t>
            </a:r>
          </a:p>
          <a:p>
            <a:pPr lvl="2"/>
            <a:r>
              <a:rPr lang="cs-CZ" dirty="0" smtClean="0"/>
              <a:t>Soudy</a:t>
            </a:r>
            <a:endParaRPr lang="cs-CZ" dirty="0"/>
          </a:p>
          <a:p>
            <a:pPr lvl="1"/>
            <a:r>
              <a:rPr lang="cs-CZ" dirty="0" smtClean="0"/>
              <a:t>Hlava </a:t>
            </a:r>
            <a:r>
              <a:rPr lang="cs-CZ" dirty="0"/>
              <a:t>pátá: Nejvyšší kontrolní </a:t>
            </a:r>
            <a:r>
              <a:rPr lang="cs-CZ" dirty="0" smtClean="0"/>
              <a:t>úřad</a:t>
            </a:r>
          </a:p>
          <a:p>
            <a:pPr lvl="1"/>
            <a:r>
              <a:rPr lang="cs-CZ" dirty="0" smtClean="0"/>
              <a:t>Hlava šestá: Česká národní banka</a:t>
            </a:r>
          </a:p>
          <a:p>
            <a:pPr lvl="1"/>
            <a:r>
              <a:rPr lang="cs-CZ" dirty="0" smtClean="0"/>
              <a:t>Hlava </a:t>
            </a:r>
            <a:r>
              <a:rPr lang="cs-CZ" dirty="0"/>
              <a:t>sedmá: Územní samospráva</a:t>
            </a:r>
          </a:p>
          <a:p>
            <a:pPr lvl="1"/>
            <a:r>
              <a:rPr lang="cs-CZ" dirty="0" smtClean="0"/>
              <a:t>Hlava </a:t>
            </a:r>
            <a:r>
              <a:rPr lang="cs-CZ" dirty="0"/>
              <a:t>osmá: Přechodná a závěrečná ustanovení</a:t>
            </a:r>
          </a:p>
          <a:p>
            <a:pPr lvl="2"/>
            <a:r>
              <a:rPr lang="cs-CZ" dirty="0" smtClean="0"/>
              <a:t>Ústavní </a:t>
            </a:r>
            <a:r>
              <a:rPr lang="cs-CZ" dirty="0"/>
              <a:t>pořádek</a:t>
            </a:r>
          </a:p>
          <a:p>
            <a:pPr lvl="2"/>
            <a:r>
              <a:rPr lang="cs-CZ" dirty="0" smtClean="0"/>
              <a:t>Účinnost</a:t>
            </a:r>
            <a:endParaRPr lang="cs-CZ" dirty="0"/>
          </a:p>
          <a:p>
            <a:r>
              <a:rPr lang="cs-CZ" dirty="0" smtClean="0"/>
              <a:t>Poznámky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2420888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Jednu kapitolu si vyber, přečti si ji a pak nám o ní řekneš pár slov.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70375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Základní lidská práva a svobody</a:t>
            </a:r>
            <a:endParaRPr lang="cs-CZ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Způsobilost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mít práva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na život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Nedotknutelnost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osoby a jejího soukromí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Osobní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svoboda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Zákaz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nucených prací nebo služeb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na zachování lidské důstojnosti, osobní cti, dobré pověsti a dobrého jména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vlastnictví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Nedotknutelnost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obydlí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Listovní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tajemství, tajemství jiných písemností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záznamů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Svoboda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pohybu a pobytu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Svoboda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myšlení, svědomí a náboženského vyznání, vědeckého bádání a umělecké tvorby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svobodného projevu náboženství 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víry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Zkuste ve skupinách sepsat seznam základních lidských práv. Pak se podíváme společně co vymysleli ti před námi.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1254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4333" y="1217611"/>
            <a:ext cx="806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4333" y="476672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kapitoly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Ústava ČR.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1897</TotalTime>
  <Words>857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Základní škola a Mateřská škola, Chvalkovice, okres Náchod  CZ.1.07/1.1.05/04.0031 „Rozvoj interaktivních způsobů výuky ve škole“  Mgr. Marie Šimková VOZ8_05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204</cp:revision>
  <dcterms:created xsi:type="dcterms:W3CDTF">2011-09-08T19:28:43Z</dcterms:created>
  <dcterms:modified xsi:type="dcterms:W3CDTF">2012-08-28T18:55:23Z</dcterms:modified>
</cp:coreProperties>
</file>