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62" r:id="rId2"/>
    <p:sldId id="263" r:id="rId3"/>
    <p:sldId id="268" r:id="rId4"/>
    <p:sldId id="264" r:id="rId5"/>
    <p:sldId id="266" r:id="rId6"/>
    <p:sldId id="269" r:id="rId7"/>
    <p:sldId id="270" r:id="rId8"/>
    <p:sldId id="271" r:id="rId9"/>
    <p:sldId id="272" r:id="rId10"/>
    <p:sldId id="27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8993" autoAdjust="0"/>
  </p:normalViewPr>
  <p:slideViewPr>
    <p:cSldViewPr>
      <p:cViewPr varScale="1">
        <p:scale>
          <a:sx n="72" d="100"/>
          <a:sy n="72" d="100"/>
        </p:scale>
        <p:origin x="-190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</a:t>
          </a:r>
          <a:r>
            <a:rPr lang="cs-CZ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Základní škola a Mateřská škola Studená, okres Jindřichův Hradec  </a:t>
          </a:r>
          <a:r>
            <a:rPr lang="cs-CZ" dirty="0" smtClean="0"/>
            <a:t>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Vladimíra Dvořáková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VY_32_INOVACE_3C58Čj8_Procvičování pravopisu předpon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Procvičování pravopisu předpon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 custLinFactNeighborX="0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1515" custLinFactNeighborY="579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2BBA371-5DE7-4356-9785-DB1190203E0F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2E3CE8D4-156A-4CBD-B5A1-B050AE16B229}" type="presOf" srcId="{019433A1-1324-4DE1-9E6F-32B851095F74}" destId="{A3817367-F2BC-482F-8832-FA00B51DCCF3}" srcOrd="0" destOrd="0" presId="urn:microsoft.com/office/officeart/2005/8/layout/target3"/>
    <dgm:cxn modelId="{8A4F48D3-FB14-4D6D-B23D-9A4813C7DA4E}" type="presOf" srcId="{C73C7642-F245-4585-8F88-243F9FAEF6CA}" destId="{9A9B6F4F-B6FF-4F2D-B640-A8473E589523}" srcOrd="0" destOrd="0" presId="urn:microsoft.com/office/officeart/2005/8/layout/target3"/>
    <dgm:cxn modelId="{7977A4E5-3CFF-4110-B512-DAA8327D1E38}" type="presOf" srcId="{445C7998-7549-48B0-BD68-D4F0167F02E5}" destId="{4D19AB04-24FA-40C2-B203-52AE3D15E171}" srcOrd="1" destOrd="0" presId="urn:microsoft.com/office/officeart/2005/8/layout/target3"/>
    <dgm:cxn modelId="{5D7C4A40-3C77-439D-B05F-A931F3E51B3A}" type="presOf" srcId="{EBC41103-E2E5-4D48-9B4B-425520D3D098}" destId="{A27B6496-BF1B-4384-9217-9659064D5D6A}" srcOrd="1" destOrd="0" presId="urn:microsoft.com/office/officeart/2005/8/layout/target3"/>
    <dgm:cxn modelId="{D03E290B-EA59-45AF-9778-9D425ABAB5FF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6594AEC-7F1F-4441-9C0F-93155F8C3A72}" type="presOf" srcId="{C73C7642-F245-4585-8F88-243F9FAEF6CA}" destId="{59F530CB-4999-43B3-A00D-6AB53886BD77}" srcOrd="1" destOrd="0" presId="urn:microsoft.com/office/officeart/2005/8/layout/target3"/>
    <dgm:cxn modelId="{F41E7D2E-9CFC-417B-AE86-9B66B76F826C}" type="presOf" srcId="{EBC41103-E2E5-4D48-9B4B-425520D3D098}" destId="{3BA01B75-849B-4716-8BCD-084A86FF328F}" srcOrd="0" destOrd="0" presId="urn:microsoft.com/office/officeart/2005/8/layout/target3"/>
    <dgm:cxn modelId="{ED864BCF-E984-4B0D-ABAB-BF21B6A93056}" type="presOf" srcId="{FBBFC3EA-9D9D-4F3A-BEA6-9C2C0E46BF20}" destId="{832BF48F-0145-4429-9E02-8FCA946CCE9E}" srcOrd="1" destOrd="0" presId="urn:microsoft.com/office/officeart/2005/8/layout/target3"/>
    <dgm:cxn modelId="{DC30EE36-191A-41EF-B96A-5DC99780A991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B88B974-C928-4012-BEFE-AB3ED557DCB8}" type="presOf" srcId="{445C7998-7549-48B0-BD68-D4F0167F02E5}" destId="{BC35EE03-4121-4EF9-923D-7CB6D30D358D}" srcOrd="0" destOrd="0" presId="urn:microsoft.com/office/officeart/2005/8/layout/target3"/>
    <dgm:cxn modelId="{2EDF6DFA-5C82-4979-B330-3841028295C9}" type="presParOf" srcId="{71045F8C-00FA-488E-A7BD-E2E6753D979D}" destId="{3577EC6B-C980-4F34-8C69-4365E7B8FC8C}" srcOrd="0" destOrd="0" presId="urn:microsoft.com/office/officeart/2005/8/layout/target3"/>
    <dgm:cxn modelId="{170400B6-35FA-444C-8DCF-DE496DCF49A2}" type="presParOf" srcId="{71045F8C-00FA-488E-A7BD-E2E6753D979D}" destId="{6940EB87-DC1D-4BC3-9408-9AC2E1FFC039}" srcOrd="1" destOrd="0" presId="urn:microsoft.com/office/officeart/2005/8/layout/target3"/>
    <dgm:cxn modelId="{DC297760-69C5-4BD8-8FC1-7E61A246C7F0}" type="presParOf" srcId="{71045F8C-00FA-488E-A7BD-E2E6753D979D}" destId="{BC35EE03-4121-4EF9-923D-7CB6D30D358D}" srcOrd="2" destOrd="0" presId="urn:microsoft.com/office/officeart/2005/8/layout/target3"/>
    <dgm:cxn modelId="{807669A7-E187-44E9-8394-7C621AB8A32D}" type="presParOf" srcId="{71045F8C-00FA-488E-A7BD-E2E6753D979D}" destId="{C95EEA27-3CBF-4645-A92D-9D8AF5C1CBFC}" srcOrd="3" destOrd="0" presId="urn:microsoft.com/office/officeart/2005/8/layout/target3"/>
    <dgm:cxn modelId="{2F3343E5-2425-4763-96A8-120FE024F601}" type="presParOf" srcId="{71045F8C-00FA-488E-A7BD-E2E6753D979D}" destId="{851BB866-B6AE-4566-893F-4C635BA974FC}" srcOrd="4" destOrd="0" presId="urn:microsoft.com/office/officeart/2005/8/layout/target3"/>
    <dgm:cxn modelId="{041B7D90-70BD-49EF-B796-9D7CA4CFCA1F}" type="presParOf" srcId="{71045F8C-00FA-488E-A7BD-E2E6753D979D}" destId="{643EA938-EDE0-4533-ACCC-D2BD6F3A527C}" srcOrd="5" destOrd="0" presId="urn:microsoft.com/office/officeart/2005/8/layout/target3"/>
    <dgm:cxn modelId="{E1F9E308-6704-406B-ACC2-B5A93386100F}" type="presParOf" srcId="{71045F8C-00FA-488E-A7BD-E2E6753D979D}" destId="{92F31B18-D66D-4CC7-89B9-378928DE877D}" srcOrd="6" destOrd="0" presId="urn:microsoft.com/office/officeart/2005/8/layout/target3"/>
    <dgm:cxn modelId="{04D12025-ED64-4C34-9E00-C9A9F44E23C0}" type="presParOf" srcId="{71045F8C-00FA-488E-A7BD-E2E6753D979D}" destId="{902074E1-B931-4618-97F1-FADBE82E9C3C}" srcOrd="7" destOrd="0" presId="urn:microsoft.com/office/officeart/2005/8/layout/target3"/>
    <dgm:cxn modelId="{B29CF097-3782-45C6-8539-792FAEF0DA75}" type="presParOf" srcId="{71045F8C-00FA-488E-A7BD-E2E6753D979D}" destId="{A3817367-F2BC-482F-8832-FA00B51DCCF3}" srcOrd="8" destOrd="0" presId="urn:microsoft.com/office/officeart/2005/8/layout/target3"/>
    <dgm:cxn modelId="{2D6D74CD-3338-4031-AAEB-0371A04BF5DF}" type="presParOf" srcId="{71045F8C-00FA-488E-A7BD-E2E6753D979D}" destId="{2DD79E57-A63E-47D4-A1AB-6DF333476AD4}" srcOrd="9" destOrd="0" presId="urn:microsoft.com/office/officeart/2005/8/layout/target3"/>
    <dgm:cxn modelId="{370A0567-6EAC-4214-A57B-BEFD6C250F56}" type="presParOf" srcId="{71045F8C-00FA-488E-A7BD-E2E6753D979D}" destId="{648967D3-ED80-4214-8D87-4E7012561E4A}" srcOrd="10" destOrd="0" presId="urn:microsoft.com/office/officeart/2005/8/layout/target3"/>
    <dgm:cxn modelId="{254ACA86-5F21-4A36-996A-78C722716FF6}" type="presParOf" srcId="{71045F8C-00FA-488E-A7BD-E2E6753D979D}" destId="{9A9B6F4F-B6FF-4F2D-B640-A8473E589523}" srcOrd="11" destOrd="0" presId="urn:microsoft.com/office/officeart/2005/8/layout/target3"/>
    <dgm:cxn modelId="{040EA060-E195-412E-862C-48DCD59E2301}" type="presParOf" srcId="{71045F8C-00FA-488E-A7BD-E2E6753D979D}" destId="{13BD0FAF-9F2C-4708-9E63-A8E8E5252943}" srcOrd="12" destOrd="0" presId="urn:microsoft.com/office/officeart/2005/8/layout/target3"/>
    <dgm:cxn modelId="{990E0F70-B95C-4A4E-A856-5C01B088811D}" type="presParOf" srcId="{71045F8C-00FA-488E-A7BD-E2E6753D979D}" destId="{6821E7C9-5E4B-45FA-8F82-01E6F26FAA25}" srcOrd="13" destOrd="0" presId="urn:microsoft.com/office/officeart/2005/8/layout/target3"/>
    <dgm:cxn modelId="{DB642F4D-94B2-478E-93BE-3A9A559F23CC}" type="presParOf" srcId="{71045F8C-00FA-488E-A7BD-E2E6753D979D}" destId="{3BA01B75-849B-4716-8BCD-084A86FF328F}" srcOrd="14" destOrd="0" presId="urn:microsoft.com/office/officeart/2005/8/layout/target3"/>
    <dgm:cxn modelId="{C5212D23-AFF1-4BB9-8294-B679A00735B4}" type="presParOf" srcId="{71045F8C-00FA-488E-A7BD-E2E6753D979D}" destId="{4D19AB04-24FA-40C2-B203-52AE3D15E171}" srcOrd="15" destOrd="0" presId="urn:microsoft.com/office/officeart/2005/8/layout/target3"/>
    <dgm:cxn modelId="{583114C3-3FDB-4EC9-983C-F62E0B6075DD}" type="presParOf" srcId="{71045F8C-00FA-488E-A7BD-E2E6753D979D}" destId="{832BF48F-0145-4429-9E02-8FCA946CCE9E}" srcOrd="16" destOrd="0" presId="urn:microsoft.com/office/officeart/2005/8/layout/target3"/>
    <dgm:cxn modelId="{0E424C25-0E48-4B54-A6B3-C33EDE596038}" type="presParOf" srcId="{71045F8C-00FA-488E-A7BD-E2E6753D979D}" destId="{E7297F21-D4FD-4A41-AE58-814D01A6B5E7}" srcOrd="17" destOrd="0" presId="urn:microsoft.com/office/officeart/2005/8/layout/target3"/>
    <dgm:cxn modelId="{7B1B0D43-C2EA-49A4-A7D6-BEA39121A206}" type="presParOf" srcId="{71045F8C-00FA-488E-A7BD-E2E6753D979D}" destId="{59F530CB-4999-43B3-A00D-6AB53886BD77}" srcOrd="18" destOrd="0" presId="urn:microsoft.com/office/officeart/2005/8/layout/target3"/>
    <dgm:cxn modelId="{9EF1E3D7-D4CE-47DC-A937-B1503EFCBD9E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</a:t>
          </a:r>
          <a:r>
            <a:rPr lang="cs-CZ" sz="18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Základní škola a Mateřská škola Studená, okres Jindřichův Hradec  </a:t>
          </a:r>
          <a:r>
            <a:rPr lang="cs-CZ" sz="1800" kern="1200" dirty="0" smtClean="0"/>
            <a:t>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Vladimíra Dvořáková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VY_32_INOVACE_3C58Čj8_Procvičování pravopisu předpon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44213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Procvičování pravopisu předpon</a:t>
          </a:r>
          <a:endParaRPr lang="cs-CZ" sz="1800" kern="1200" dirty="0"/>
        </a:p>
      </dsp:txBody>
      <dsp:txXfrm>
        <a:off x="2016223" y="1944213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F702BD-1F93-4699-A747-12F333D86A18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0842A8-81E0-4810-B3E3-93D9650190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685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6617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61105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2111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4696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55646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536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6910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7951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6388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22881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618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3E4842-46C2-47F6-A099-2DB902176CA3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221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9237287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8354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11560" y="1600200"/>
            <a:ext cx="761804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r>
              <a:rPr lang="cs-CZ" dirty="0" smtClean="0"/>
              <a:t>učivo je určeno žákům 8. ročníku</a:t>
            </a:r>
          </a:p>
          <a:p>
            <a:r>
              <a:rPr lang="cs-CZ" dirty="0" smtClean="0"/>
              <a:t>prezentace určena pro promítání na IT a zároveň pro tisk</a:t>
            </a:r>
          </a:p>
          <a:p>
            <a:r>
              <a:rPr lang="cs-CZ" dirty="0" smtClean="0"/>
              <a:t>podporuje aktivitu žáků při procvičování učiva s využitím interaktivní tabule</a:t>
            </a:r>
          </a:p>
          <a:p>
            <a:r>
              <a:rPr lang="cs-CZ" dirty="0" smtClean="0"/>
              <a:t>pomůcky: učebnice, nástěnné tabule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4241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90666"/>
          </a:xfrm>
        </p:spPr>
        <p:txBody>
          <a:bodyPr>
            <a:normAutofit/>
          </a:bodyPr>
          <a:lstStyle/>
          <a:p>
            <a:r>
              <a:rPr lang="cs-CZ" sz="7200" dirty="0">
                <a:solidFill>
                  <a:srgbClr val="C00000"/>
                </a:solidFill>
              </a:rPr>
              <a:t>Psaní </a:t>
            </a:r>
            <a:r>
              <a:rPr lang="cs-CZ" sz="7200" dirty="0" smtClean="0">
                <a:solidFill>
                  <a:srgbClr val="C00000"/>
                </a:solidFill>
              </a:rPr>
              <a:t>předpon</a:t>
            </a:r>
            <a:br>
              <a:rPr lang="cs-CZ" sz="7200" dirty="0" smtClean="0">
                <a:solidFill>
                  <a:srgbClr val="C00000"/>
                </a:solidFill>
              </a:rPr>
            </a:br>
            <a:r>
              <a:rPr lang="cs-CZ" sz="7200" dirty="0" smtClean="0">
                <a:solidFill>
                  <a:srgbClr val="C00000"/>
                </a:solidFill>
              </a:rPr>
              <a:t> </a:t>
            </a:r>
            <a:r>
              <a:rPr lang="cs-CZ" sz="7200" dirty="0">
                <a:solidFill>
                  <a:srgbClr val="C00000"/>
                </a:solidFill>
              </a:rPr>
              <a:t>s-/se-, z-/ze, </a:t>
            </a:r>
            <a:r>
              <a:rPr lang="cs-CZ" sz="7200" dirty="0" err="1">
                <a:solidFill>
                  <a:srgbClr val="C00000"/>
                </a:solidFill>
              </a:rPr>
              <a:t>vz</a:t>
            </a:r>
            <a:r>
              <a:rPr lang="cs-CZ" sz="7200" dirty="0">
                <a:solidFill>
                  <a:srgbClr val="C00000"/>
                </a:solidFill>
              </a:rPr>
              <a:t>-/</a:t>
            </a:r>
            <a:r>
              <a:rPr lang="cs-CZ" sz="7200" dirty="0" err="1">
                <a:solidFill>
                  <a:srgbClr val="C00000"/>
                </a:solidFill>
              </a:rPr>
              <a:t>vze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29949680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Psaní předpon s-/se-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Předpona </a:t>
            </a:r>
            <a:r>
              <a:rPr lang="cs-CZ" dirty="0" smtClean="0">
                <a:solidFill>
                  <a:srgbClr val="C00000"/>
                </a:solidFill>
              </a:rPr>
              <a:t>s-/ se- </a:t>
            </a:r>
          </a:p>
          <a:p>
            <a:pPr marL="0" indent="0">
              <a:buNone/>
            </a:pPr>
            <a:r>
              <a:rPr lang="cs-CZ" dirty="0" smtClean="0"/>
              <a:t>píše se tam, kde slovesa mají význam směřování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 dohromady (</a:t>
            </a:r>
            <a:r>
              <a:rPr lang="cs-CZ" dirty="0" smtClean="0">
                <a:solidFill>
                  <a:srgbClr val="C00000"/>
                </a:solidFill>
              </a:rPr>
              <a:t>s</a:t>
            </a:r>
            <a:r>
              <a:rPr lang="cs-CZ" dirty="0" smtClean="0"/>
              <a:t>cházet se,</a:t>
            </a:r>
            <a:r>
              <a:rPr lang="cs-CZ" dirty="0" smtClean="0">
                <a:solidFill>
                  <a:srgbClr val="C00000"/>
                </a:solidFill>
              </a:rPr>
              <a:t> sbírat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s</a:t>
            </a:r>
            <a:r>
              <a:rPr lang="cs-CZ" dirty="0" smtClean="0"/>
              <a:t>chůze)</a:t>
            </a:r>
          </a:p>
          <a:p>
            <a:r>
              <a:rPr lang="cs-CZ" dirty="0" smtClean="0"/>
              <a:t> shora dolů (</a:t>
            </a:r>
            <a:r>
              <a:rPr lang="cs-CZ" dirty="0" smtClean="0">
                <a:solidFill>
                  <a:srgbClr val="C00000"/>
                </a:solidFill>
              </a:rPr>
              <a:t>se</a:t>
            </a:r>
            <a:r>
              <a:rPr lang="cs-CZ" dirty="0" smtClean="0"/>
              <a:t>skočit, </a:t>
            </a:r>
            <a:r>
              <a:rPr lang="cs-CZ" dirty="0" smtClean="0">
                <a:solidFill>
                  <a:srgbClr val="C00000"/>
                </a:solidFill>
              </a:rPr>
              <a:t>s</a:t>
            </a:r>
            <a:r>
              <a:rPr lang="cs-CZ" dirty="0" smtClean="0"/>
              <a:t>padnout)</a:t>
            </a:r>
          </a:p>
          <a:p>
            <a:r>
              <a:rPr lang="cs-CZ" dirty="0" smtClean="0"/>
              <a:t> z povrchu pryč (</a:t>
            </a:r>
            <a:r>
              <a:rPr lang="cs-CZ" dirty="0" smtClean="0">
                <a:solidFill>
                  <a:srgbClr val="C00000"/>
                </a:solidFill>
              </a:rPr>
              <a:t>se</a:t>
            </a:r>
            <a:r>
              <a:rPr lang="cs-CZ" dirty="0" smtClean="0"/>
              <a:t>třít, </a:t>
            </a:r>
            <a:r>
              <a:rPr lang="cs-CZ" dirty="0" smtClean="0">
                <a:solidFill>
                  <a:srgbClr val="C00000"/>
                </a:solidFill>
              </a:rPr>
              <a:t>s</a:t>
            </a:r>
            <a:r>
              <a:rPr lang="cs-CZ" dirty="0" smtClean="0"/>
              <a:t>mazat)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07677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Psaní předpon z-/ze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Předpona </a:t>
            </a:r>
            <a:r>
              <a:rPr lang="cs-CZ" dirty="0" smtClean="0">
                <a:solidFill>
                  <a:srgbClr val="C00000"/>
                </a:solidFill>
              </a:rPr>
              <a:t>z-/ze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íše se tam, kde slovesa vyjadřují </a:t>
            </a:r>
          </a:p>
          <a:p>
            <a:endParaRPr lang="cs-CZ" dirty="0" smtClean="0"/>
          </a:p>
          <a:p>
            <a:r>
              <a:rPr lang="cs-CZ" dirty="0"/>
              <a:t>v</a:t>
            </a:r>
            <a:r>
              <a:rPr lang="cs-CZ" dirty="0" smtClean="0"/>
              <a:t>ýsledek děje (</a:t>
            </a:r>
            <a:r>
              <a:rPr lang="cs-CZ" dirty="0" smtClean="0">
                <a:solidFill>
                  <a:srgbClr val="C00000"/>
                </a:solidFill>
              </a:rPr>
              <a:t>z</a:t>
            </a:r>
            <a:r>
              <a:rPr lang="cs-CZ" dirty="0" smtClean="0"/>
              <a:t>bělet,</a:t>
            </a:r>
            <a:r>
              <a:rPr lang="cs-CZ" dirty="0" smtClean="0">
                <a:solidFill>
                  <a:srgbClr val="C00000"/>
                </a:solidFill>
              </a:rPr>
              <a:t> z</a:t>
            </a:r>
            <a:r>
              <a:rPr lang="cs-CZ" dirty="0" smtClean="0"/>
              <a:t>orat)</a:t>
            </a:r>
          </a:p>
          <a:p>
            <a:r>
              <a:rPr lang="cs-CZ" dirty="0"/>
              <a:t>z</a:t>
            </a:r>
            <a:r>
              <a:rPr lang="cs-CZ" dirty="0" smtClean="0"/>
              <a:t>měnu dokonavosti při odvozování (</a:t>
            </a:r>
            <a:r>
              <a:rPr lang="cs-CZ" dirty="0" smtClean="0">
                <a:solidFill>
                  <a:srgbClr val="C00000"/>
                </a:solidFill>
              </a:rPr>
              <a:t>z</a:t>
            </a:r>
            <a:r>
              <a:rPr lang="cs-CZ" dirty="0" smtClean="0"/>
              <a:t>viditelnit)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61029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Psaní předpon </a:t>
            </a:r>
            <a:r>
              <a:rPr lang="cs-CZ" dirty="0" err="1" smtClean="0">
                <a:solidFill>
                  <a:srgbClr val="C00000"/>
                </a:solidFill>
              </a:rPr>
              <a:t>vz</a:t>
            </a:r>
            <a:r>
              <a:rPr lang="cs-CZ" dirty="0" smtClean="0">
                <a:solidFill>
                  <a:srgbClr val="C00000"/>
                </a:solidFill>
              </a:rPr>
              <a:t>-/</a:t>
            </a:r>
            <a:r>
              <a:rPr lang="cs-CZ" dirty="0" err="1" smtClean="0">
                <a:solidFill>
                  <a:srgbClr val="C00000"/>
                </a:solidFill>
              </a:rPr>
              <a:t>vze</a:t>
            </a:r>
            <a:r>
              <a:rPr lang="cs-CZ" dirty="0" smtClean="0">
                <a:solidFill>
                  <a:srgbClr val="C00000"/>
                </a:solidFill>
              </a:rPr>
              <a:t>-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Předpona </a:t>
            </a:r>
            <a:r>
              <a:rPr lang="cs-CZ" dirty="0" err="1" smtClean="0"/>
              <a:t>vz</a:t>
            </a:r>
            <a:r>
              <a:rPr lang="cs-CZ" dirty="0" smtClean="0"/>
              <a:t>-/</a:t>
            </a:r>
            <a:r>
              <a:rPr lang="cs-CZ" dirty="0" err="1" smtClean="0"/>
              <a:t>vze</a:t>
            </a:r>
            <a:r>
              <a:rPr lang="cs-CZ" dirty="0" smtClean="0"/>
              <a:t>-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íše se tam, kde sloveso vyjadřuje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směr vzhůru (</a:t>
            </a:r>
            <a:r>
              <a:rPr lang="cs-CZ" dirty="0" smtClean="0">
                <a:solidFill>
                  <a:srgbClr val="C00000"/>
                </a:solidFill>
              </a:rPr>
              <a:t>vz</a:t>
            </a:r>
            <a:r>
              <a:rPr lang="cs-CZ" dirty="0" smtClean="0"/>
              <a:t>létnout, </a:t>
            </a:r>
            <a:r>
              <a:rPr lang="cs-CZ" dirty="0" smtClean="0">
                <a:solidFill>
                  <a:srgbClr val="C00000"/>
                </a:solidFill>
              </a:rPr>
              <a:t>vz</a:t>
            </a:r>
            <a:r>
              <a:rPr lang="cs-CZ" dirty="0" smtClean="0"/>
              <a:t>planout)</a:t>
            </a:r>
          </a:p>
          <a:p>
            <a:r>
              <a:rPr lang="cs-CZ" dirty="0"/>
              <a:t>p</a:t>
            </a:r>
            <a:r>
              <a:rPr lang="cs-CZ" dirty="0" smtClean="0"/>
              <a:t>ohyb nebo činnost proti něčemu (</a:t>
            </a:r>
            <a:r>
              <a:rPr lang="cs-CZ" dirty="0" smtClean="0">
                <a:solidFill>
                  <a:srgbClr val="C00000"/>
                </a:solidFill>
              </a:rPr>
              <a:t>vz</a:t>
            </a:r>
            <a:r>
              <a:rPr lang="cs-CZ" dirty="0" smtClean="0"/>
              <a:t>pouzet se)</a:t>
            </a:r>
          </a:p>
          <a:p>
            <a:r>
              <a:rPr lang="cs-CZ" dirty="0"/>
              <a:t>z</a:t>
            </a:r>
            <a:r>
              <a:rPr lang="cs-CZ" dirty="0" smtClean="0"/>
              <a:t>ačátek děje (</a:t>
            </a:r>
            <a:r>
              <a:rPr lang="cs-CZ" dirty="0" smtClean="0">
                <a:solidFill>
                  <a:srgbClr val="C00000"/>
                </a:solidFill>
              </a:rPr>
              <a:t>vz</a:t>
            </a:r>
            <a:r>
              <a:rPr lang="cs-CZ" dirty="0" smtClean="0"/>
              <a:t>kázat)</a:t>
            </a:r>
          </a:p>
          <a:p>
            <a:r>
              <a:rPr lang="cs-CZ" dirty="0"/>
              <a:t>v</a:t>
            </a:r>
            <a:r>
              <a:rPr lang="cs-CZ" dirty="0" smtClean="0"/>
              <a:t>ymanění se z nějakého stavu (</a:t>
            </a:r>
            <a:r>
              <a:rPr lang="cs-CZ" dirty="0" smtClean="0">
                <a:solidFill>
                  <a:srgbClr val="C00000"/>
                </a:solidFill>
              </a:rPr>
              <a:t>vz</a:t>
            </a:r>
            <a:r>
              <a:rPr lang="cs-CZ" dirty="0" smtClean="0"/>
              <a:t>pamatovat se)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3337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Pamatuj!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solidFill>
                  <a:srgbClr val="C00000"/>
                </a:solidFill>
              </a:rPr>
              <a:t>s</a:t>
            </a:r>
            <a:r>
              <a:rPr lang="cs-CZ" dirty="0" smtClean="0">
                <a:solidFill>
                  <a:srgbClr val="C00000"/>
                </a:solidFill>
              </a:rPr>
              <a:t>-/se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trava, strávit, spotřebovat, skončit, spatřit, stmívat se, strnout, strnulý, sbírat, sbírka, spropitné, sfárat, shořet, schválit, schovat se, skonat, spálit, stesk</a:t>
            </a:r>
          </a:p>
          <a:p>
            <a:r>
              <a:rPr lang="cs-CZ" dirty="0">
                <a:solidFill>
                  <a:srgbClr val="C00000"/>
                </a:solidFill>
              </a:rPr>
              <a:t>z</a:t>
            </a:r>
            <a:r>
              <a:rPr lang="cs-CZ" dirty="0" smtClean="0">
                <a:solidFill>
                  <a:srgbClr val="C00000"/>
                </a:solidFill>
              </a:rPr>
              <a:t>-/ze</a:t>
            </a:r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působit, zpívat, zpěv, zkoušet, zpět, zkoumat, zprostředkovat, ztráta, zkazit, zkáza, zpověď, zřídit, zpupný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15867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Dvojice</a:t>
            </a:r>
            <a:endParaRPr lang="cs-CZ" dirty="0">
              <a:solidFill>
                <a:srgbClr val="C0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6350832"/>
              </p:ext>
            </p:extLst>
          </p:nvPr>
        </p:nvGraphicFramePr>
        <p:xfrm>
          <a:off x="457200" y="1600200"/>
          <a:ext cx="8229600" cy="48044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26568"/>
                <a:gridCol w="2016224"/>
                <a:gridCol w="2129408"/>
                <a:gridCol w="2057400"/>
              </a:tblGrid>
              <a:tr h="573145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z</a:t>
                      </a:r>
                      <a:r>
                        <a:rPr lang="cs-CZ" dirty="0" smtClean="0"/>
                        <a:t>práva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i="1" dirty="0" smtClean="0"/>
                        <a:t>v novinách</a:t>
                      </a:r>
                      <a:endParaRPr lang="cs-CZ" i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s</a:t>
                      </a:r>
                      <a:r>
                        <a:rPr lang="cs-CZ" dirty="0" smtClean="0"/>
                        <a:t>práva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vedení podniku</a:t>
                      </a:r>
                      <a:endParaRPr lang="cs-CZ" dirty="0"/>
                    </a:p>
                  </a:txBody>
                  <a:tcPr anchor="ctr"/>
                </a:tc>
              </a:tr>
              <a:tr h="39155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z</a:t>
                      </a:r>
                      <a:r>
                        <a:rPr lang="cs-CZ" dirty="0" smtClean="0"/>
                        <a:t>běh</a:t>
                      </a:r>
                    </a:p>
                    <a:p>
                      <a:pPr algn="l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i="1" dirty="0" smtClean="0"/>
                        <a:t>voják </a:t>
                      </a:r>
                      <a:r>
                        <a:rPr lang="cs-CZ" i="1" dirty="0" smtClean="0"/>
                        <a:t>- utekl</a:t>
                      </a:r>
                      <a:endParaRPr lang="cs-CZ" i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s</a:t>
                      </a:r>
                      <a:r>
                        <a:rPr lang="cs-CZ" dirty="0" smtClean="0"/>
                        <a:t>běh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i="1" dirty="0" smtClean="0"/>
                        <a:t>lidu</a:t>
                      </a:r>
                      <a:endParaRPr lang="cs-CZ" i="1" dirty="0"/>
                    </a:p>
                  </a:txBody>
                  <a:tcPr anchor="ctr"/>
                </a:tc>
              </a:tr>
              <a:tr h="39902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z</a:t>
                      </a:r>
                      <a:r>
                        <a:rPr lang="cs-CZ" dirty="0" smtClean="0"/>
                        <a:t>těžovat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i="1" dirty="0" smtClean="0"/>
                        <a:t>práci</a:t>
                      </a:r>
                      <a:endParaRPr lang="cs-CZ" i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s</a:t>
                      </a:r>
                      <a:r>
                        <a:rPr lang="cs-CZ" dirty="0" smtClean="0"/>
                        <a:t>těžovat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i="1" dirty="0" smtClean="0"/>
                        <a:t>si na něco</a:t>
                      </a:r>
                      <a:endParaRPr lang="cs-CZ" i="1" dirty="0"/>
                    </a:p>
                  </a:txBody>
                  <a:tcPr anchor="ctr"/>
                </a:tc>
              </a:tr>
              <a:tr h="39902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z</a:t>
                      </a:r>
                      <a:r>
                        <a:rPr lang="cs-CZ" dirty="0" smtClean="0"/>
                        <a:t>vedl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i="1" dirty="0" smtClean="0"/>
                        <a:t>knihu</a:t>
                      </a:r>
                      <a:endParaRPr lang="cs-CZ" i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s</a:t>
                      </a:r>
                      <a:r>
                        <a:rPr lang="cs-CZ" dirty="0" smtClean="0"/>
                        <a:t>vedl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i="1" dirty="0" smtClean="0"/>
                        <a:t>vinu na někoho</a:t>
                      </a:r>
                      <a:endParaRPr lang="cs-CZ" i="1" dirty="0"/>
                    </a:p>
                  </a:txBody>
                  <a:tcPr anchor="ctr"/>
                </a:tc>
              </a:tr>
              <a:tr h="39902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z</a:t>
                      </a:r>
                      <a:r>
                        <a:rPr lang="cs-CZ" dirty="0" smtClean="0"/>
                        <a:t>hlédl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i="1" dirty="0" smtClean="0"/>
                        <a:t>film</a:t>
                      </a:r>
                      <a:endParaRPr lang="cs-CZ" i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s</a:t>
                      </a:r>
                      <a:r>
                        <a:rPr lang="cs-CZ" dirty="0" smtClean="0"/>
                        <a:t>hlédl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i="1" dirty="0" smtClean="0"/>
                        <a:t>dolů</a:t>
                      </a:r>
                      <a:endParaRPr lang="cs-CZ" i="1" dirty="0"/>
                    </a:p>
                  </a:txBody>
                  <a:tcPr anchor="ctr"/>
                </a:tc>
              </a:tr>
              <a:tr h="39902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z</a:t>
                      </a:r>
                      <a:r>
                        <a:rPr lang="cs-CZ" dirty="0" smtClean="0"/>
                        <a:t>chodil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i="1" dirty="0" smtClean="0"/>
                        <a:t>celé město</a:t>
                      </a:r>
                      <a:endParaRPr lang="cs-CZ" i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s</a:t>
                      </a:r>
                      <a:r>
                        <a:rPr lang="cs-CZ" dirty="0" smtClean="0"/>
                        <a:t>hodil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i="1" dirty="0" smtClean="0"/>
                        <a:t>vázu</a:t>
                      </a:r>
                      <a:endParaRPr lang="cs-CZ" i="1" dirty="0"/>
                    </a:p>
                  </a:txBody>
                  <a:tcPr anchor="ctr"/>
                </a:tc>
              </a:tr>
              <a:tr h="39902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z</a:t>
                      </a:r>
                      <a:r>
                        <a:rPr lang="cs-CZ" dirty="0" smtClean="0"/>
                        <a:t>užovat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i="1" dirty="0" smtClean="0"/>
                        <a:t>šaty</a:t>
                      </a:r>
                      <a:endParaRPr lang="cs-CZ" i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s</a:t>
                      </a:r>
                      <a:r>
                        <a:rPr lang="cs-CZ" dirty="0" smtClean="0"/>
                        <a:t>užovat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i="1" dirty="0" smtClean="0"/>
                        <a:t>trápit </a:t>
                      </a:r>
                      <a:r>
                        <a:rPr lang="cs-CZ" i="1" dirty="0" smtClean="0"/>
                        <a:t>někoho</a:t>
                      </a:r>
                      <a:endParaRPr lang="cs-CZ" i="1" dirty="0"/>
                    </a:p>
                  </a:txBody>
                  <a:tcPr anchor="ctr"/>
                </a:tc>
              </a:tr>
              <a:tr h="39902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z</a:t>
                      </a:r>
                      <a:r>
                        <a:rPr lang="cs-CZ" dirty="0" smtClean="0"/>
                        <a:t>bít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i="1" dirty="0" smtClean="0"/>
                        <a:t>někoho</a:t>
                      </a:r>
                      <a:endParaRPr lang="cs-CZ" i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s</a:t>
                      </a:r>
                      <a:r>
                        <a:rPr lang="cs-CZ" dirty="0" smtClean="0"/>
                        <a:t>bít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i="1" dirty="0" smtClean="0"/>
                        <a:t>budku</a:t>
                      </a:r>
                      <a:endParaRPr lang="cs-CZ" i="1" dirty="0"/>
                    </a:p>
                  </a:txBody>
                  <a:tcPr anchor="ctr"/>
                </a:tc>
              </a:tr>
              <a:tr h="39902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z</a:t>
                      </a:r>
                      <a:r>
                        <a:rPr lang="cs-CZ" dirty="0" smtClean="0"/>
                        <a:t>volit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i="1" dirty="0" smtClean="0"/>
                        <a:t>předsedu</a:t>
                      </a:r>
                      <a:endParaRPr lang="cs-CZ" i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s</a:t>
                      </a:r>
                      <a:r>
                        <a:rPr lang="cs-CZ" dirty="0" smtClean="0"/>
                        <a:t>volit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i="1" dirty="0" smtClean="0"/>
                        <a:t>k návštěvě</a:t>
                      </a:r>
                      <a:endParaRPr lang="cs-CZ" i="1" dirty="0"/>
                    </a:p>
                  </a:txBody>
                  <a:tcPr anchor="ctr"/>
                </a:tc>
              </a:tr>
              <a:tr h="39902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z</a:t>
                      </a:r>
                      <a:r>
                        <a:rPr lang="cs-CZ" dirty="0" smtClean="0"/>
                        <a:t>jednat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i="1" dirty="0" smtClean="0"/>
                        <a:t>pořádek</a:t>
                      </a:r>
                      <a:endParaRPr lang="cs-CZ" i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s</a:t>
                      </a:r>
                      <a:r>
                        <a:rPr lang="cs-CZ" dirty="0" smtClean="0"/>
                        <a:t>jednat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i="1" dirty="0" smtClean="0"/>
                        <a:t>koupi</a:t>
                      </a:r>
                      <a:endParaRPr lang="cs-CZ" i="1" dirty="0"/>
                    </a:p>
                  </a:txBody>
                  <a:tcPr anchor="ctr"/>
                </a:tc>
              </a:tr>
              <a:tr h="39902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z</a:t>
                      </a:r>
                      <a:r>
                        <a:rPr lang="cs-CZ" dirty="0" smtClean="0"/>
                        <a:t>volat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i="1" dirty="0" smtClean="0"/>
                        <a:t>hurá</a:t>
                      </a:r>
                      <a:endParaRPr lang="cs-CZ" i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s</a:t>
                      </a:r>
                      <a:r>
                        <a:rPr lang="cs-CZ" dirty="0" smtClean="0"/>
                        <a:t>volat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i="1" dirty="0" smtClean="0"/>
                        <a:t>schůzi</a:t>
                      </a:r>
                      <a:endParaRPr lang="cs-CZ" i="1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981397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Doplňte a odůvodněte pravopis předpon s-, z-, </a:t>
            </a:r>
            <a:r>
              <a:rPr lang="cs-CZ" dirty="0" err="1" smtClean="0">
                <a:solidFill>
                  <a:srgbClr val="C00000"/>
                </a:solidFill>
              </a:rPr>
              <a:t>vz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Sportovní –</a:t>
            </a:r>
            <a:r>
              <a:rPr lang="cs-CZ" dirty="0" err="1" smtClean="0"/>
              <a:t>pravodajství</a:t>
            </a:r>
            <a:r>
              <a:rPr lang="cs-CZ" dirty="0" smtClean="0"/>
              <a:t>, _hlédl z vrcholu věže, _právy o počasí, letadlo se </a:t>
            </a:r>
            <a:r>
              <a:rPr lang="cs-CZ" dirty="0" smtClean="0"/>
              <a:t>_neslo </a:t>
            </a:r>
            <a:r>
              <a:rPr lang="cs-CZ" dirty="0" smtClean="0"/>
              <a:t>do výše, _táhl ruku po sklenici, _</a:t>
            </a:r>
            <a:r>
              <a:rPr lang="cs-CZ" dirty="0" err="1" smtClean="0"/>
              <a:t>divočelý</a:t>
            </a:r>
            <a:r>
              <a:rPr lang="cs-CZ" dirty="0" smtClean="0"/>
              <a:t> kůň se _</a:t>
            </a:r>
            <a:r>
              <a:rPr lang="cs-CZ" dirty="0" err="1" smtClean="0"/>
              <a:t>epjal</a:t>
            </a:r>
            <a:r>
              <a:rPr lang="cs-CZ" dirty="0" smtClean="0"/>
              <a:t>, všichni _pažili, _</a:t>
            </a:r>
            <a:r>
              <a:rPr lang="cs-CZ" dirty="0" err="1" smtClean="0"/>
              <a:t>eběhl</a:t>
            </a:r>
            <a:r>
              <a:rPr lang="cs-CZ" dirty="0" smtClean="0"/>
              <a:t> po schodech, _mést smetí na lopatu, _působné chování, hlasitý _</a:t>
            </a:r>
            <a:r>
              <a:rPr lang="cs-CZ" dirty="0" err="1" smtClean="0"/>
              <a:t>pěv</a:t>
            </a:r>
            <a:r>
              <a:rPr lang="cs-CZ" dirty="0" smtClean="0"/>
              <a:t>, oheň _plál, voda _tekla do strouhy, _páteční jízdenka, _tužený tuk, _</a:t>
            </a:r>
            <a:r>
              <a:rPr lang="cs-CZ" dirty="0" err="1" smtClean="0"/>
              <a:t>bírali</a:t>
            </a:r>
            <a:r>
              <a:rPr lang="cs-CZ" dirty="0" smtClean="0"/>
              <a:t> v lese maliny, _pravil rozbitý vysavač, _vlékl si kožich, ve _</a:t>
            </a:r>
            <a:r>
              <a:rPr lang="cs-CZ" dirty="0" err="1" smtClean="0"/>
              <a:t>temnělém</a:t>
            </a:r>
            <a:r>
              <a:rPr lang="cs-CZ" dirty="0" smtClean="0"/>
              <a:t> lese, pěvecký _bor, _</a:t>
            </a:r>
            <a:r>
              <a:rPr lang="cs-CZ" dirty="0" err="1" smtClean="0"/>
              <a:t>hromáždili</a:t>
            </a:r>
            <a:r>
              <a:rPr lang="cs-CZ" dirty="0" smtClean="0"/>
              <a:t> jsme se na nádraží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65924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Použijte ve větách dvojice výrazů:</a:t>
            </a:r>
            <a:endParaRPr lang="cs-CZ" dirty="0">
              <a:solidFill>
                <a:srgbClr val="C0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7464782"/>
              </p:ext>
            </p:extLst>
          </p:nvPr>
        </p:nvGraphicFramePr>
        <p:xfrm>
          <a:off x="395536" y="1556792"/>
          <a:ext cx="8075240" cy="50758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32448"/>
                <a:gridCol w="4042792"/>
              </a:tblGrid>
              <a:tr h="64239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smazal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zmazal</a:t>
                      </a:r>
                      <a:endParaRPr lang="cs-CZ" sz="3200" dirty="0"/>
                    </a:p>
                  </a:txBody>
                  <a:tcPr/>
                </a:tc>
              </a:tr>
              <a:tr h="64239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svedl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zvedl</a:t>
                      </a:r>
                      <a:endParaRPr lang="cs-CZ" sz="3200" dirty="0"/>
                    </a:p>
                  </a:txBody>
                  <a:tcPr/>
                </a:tc>
              </a:tr>
              <a:tr h="64239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směnil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změnil</a:t>
                      </a:r>
                      <a:endParaRPr lang="cs-CZ" sz="3200" dirty="0"/>
                    </a:p>
                  </a:txBody>
                  <a:tcPr/>
                </a:tc>
              </a:tr>
              <a:tr h="64239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spravil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zpravil</a:t>
                      </a:r>
                      <a:endParaRPr lang="cs-CZ" sz="3200" dirty="0"/>
                    </a:p>
                  </a:txBody>
                  <a:tcPr/>
                </a:tc>
              </a:tr>
              <a:tr h="64239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stěžoval si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ztěžoval</a:t>
                      </a:r>
                      <a:endParaRPr lang="cs-CZ" sz="3200" dirty="0"/>
                    </a:p>
                  </a:txBody>
                  <a:tcPr/>
                </a:tc>
              </a:tr>
              <a:tr h="642390">
                <a:tc>
                  <a:txBody>
                    <a:bodyPr/>
                    <a:lstStyle/>
                    <a:p>
                      <a:r>
                        <a:rPr lang="cs-CZ" sz="3200" i="0" dirty="0" smtClean="0"/>
                        <a:t>svolil</a:t>
                      </a:r>
                      <a:endParaRPr lang="cs-CZ" sz="3200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zvolil</a:t>
                      </a:r>
                      <a:endParaRPr lang="cs-CZ" sz="3200" dirty="0"/>
                    </a:p>
                  </a:txBody>
                  <a:tcPr/>
                </a:tc>
              </a:tr>
              <a:tr h="64239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sužoval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zužoval</a:t>
                      </a:r>
                      <a:endParaRPr lang="cs-CZ" sz="3200" dirty="0"/>
                    </a:p>
                  </a:txBody>
                  <a:tcPr/>
                </a:tc>
              </a:tr>
              <a:tr h="54383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sbil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zbil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5833360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TC010219416[[fn=Motiv přivítání]]</Template>
  <TotalTime>860</TotalTime>
  <Words>457</Words>
  <Application>Microsoft Office PowerPoint</Application>
  <PresentationFormat>Předvádění na obrazovce (4:3)</PresentationFormat>
  <Paragraphs>101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Psaní předpon  s-/se-, z-/ze, vz-/vze</vt:lpstr>
      <vt:lpstr>Psaní předpon s-/se-</vt:lpstr>
      <vt:lpstr>Psaní předpon z-/ze</vt:lpstr>
      <vt:lpstr>Psaní předpon vz-/vze-</vt:lpstr>
      <vt:lpstr>Pamatuj!</vt:lpstr>
      <vt:lpstr>Dvojice</vt:lpstr>
      <vt:lpstr>Doplňte a odůvodněte pravopis předpon s-, z-, vz</vt:lpstr>
      <vt:lpstr>Použijte ve větách dvojice výrazů: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Zájmena</dc:title>
  <dc:creator>Kotounová Eva</dc:creator>
  <cp:lastModifiedBy>Dvořáková Vladimíra</cp:lastModifiedBy>
  <cp:revision>88</cp:revision>
  <dcterms:created xsi:type="dcterms:W3CDTF">2012-02-22T11:30:46Z</dcterms:created>
  <dcterms:modified xsi:type="dcterms:W3CDTF">2012-10-24T11:29:14Z</dcterms:modified>
</cp:coreProperties>
</file>