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0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2326F65-FFF3-400C-87A5-43E84A73FF93}">
          <p14:sldIdLst>
            <p14:sldId id="256"/>
            <p14:sldId id="262"/>
            <p14:sldId id="260"/>
            <p14:sldId id="259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BDD46D-AC7B-47EE-9FE8-0BC72D4031B6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8&amp;gs_id=10&amp;xhr=t&amp;q=akromeg%C3%A1lia&amp;bav=on.2,or.r_gc.r_pw.r_qf.&amp;bpcl=35466521&amp;biw=1366&amp;bih=651&amp;wrapid=tljp1351071987198017&amp;um=1&amp;ie=UTF-8&amp;tbm=isch&amp;source=og&amp;sa=N&amp;tab=wi&amp;ei=lbqHUJT8Kczcsga_wID4DA" TargetMode="External"/><Relationship Id="rId2" Type="http://schemas.openxmlformats.org/officeDocument/2006/relationships/hyperlink" Target="http://www.google.cz/search?num=10&amp;hl=cs&amp;site=imghp&amp;tbm=isch&amp;source=hp&amp;biw=1366&amp;bih=651&amp;q=gigantismus+akromegalie&amp;oq=gigantismus&amp;gs_l=img.1.1.0j0i24.5574.9646.0.12585.13.9.1.3.3.0.117.849.8j1.9.0...0.0...1ac.1.gtLW_gEat0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Žlázy s vnitřní sekrecí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názvy žláz 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62933"/>
            <a:ext cx="3816424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216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a) název poruchy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b) příčiny jejího vzniku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c) projevy poruchy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d) možná léčba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8</a:t>
            </a:r>
            <a:r>
              <a:rPr lang="cs-CZ" sz="2000" dirty="0" smtClean="0"/>
              <a:t>)</a:t>
            </a:r>
          </a:p>
          <a:p>
            <a:pPr marL="457200" indent="-457200">
              <a:buAutoNum type="arabicParenR"/>
            </a:pPr>
            <a:endParaRPr lang="cs-CZ" sz="2000" dirty="0"/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9</a:t>
            </a:r>
            <a:r>
              <a:rPr lang="cs-CZ" sz="2000" dirty="0" smtClean="0"/>
              <a:t>)</a:t>
            </a: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10)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11)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13789"/>
            <a:ext cx="2619375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69160"/>
            <a:ext cx="247650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703" y="1769159"/>
            <a:ext cx="3058585" cy="2097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http://t0.gstatic.com/images?q=tbn:ANd9GcR5OGZxoc5aS75NT3BQGunph-wyE3gq7ERaknFpeXlwW8ZjIhhz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835" y="4230494"/>
            <a:ext cx="3062453" cy="207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95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správné odpovědi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12) </a:t>
            </a:r>
            <a:r>
              <a:rPr lang="cs-CZ" sz="7200" b="1" u="sng" dirty="0" smtClean="0"/>
              <a:t>Inzulín</a:t>
            </a:r>
          </a:p>
          <a:p>
            <a:pPr marL="0" indent="0">
              <a:buNone/>
            </a:pPr>
            <a:r>
              <a:rPr lang="cs-CZ" sz="7200" dirty="0" smtClean="0"/>
              <a:t>a) steroidní hormon</a:t>
            </a:r>
          </a:p>
          <a:p>
            <a:pPr marL="0" indent="0">
              <a:buNone/>
            </a:pPr>
            <a:r>
              <a:rPr lang="cs-CZ" sz="7200" dirty="0" smtClean="0"/>
              <a:t>b) reguluje hladinu glukózy v krvi</a:t>
            </a:r>
          </a:p>
          <a:p>
            <a:pPr marL="0" indent="0">
              <a:buNone/>
            </a:pPr>
            <a:r>
              <a:rPr lang="cs-CZ" sz="7200" dirty="0" smtClean="0"/>
              <a:t>c) reguluje činnost ledvin</a:t>
            </a:r>
          </a:p>
          <a:p>
            <a:pPr marL="0" indent="0">
              <a:buNone/>
            </a:pPr>
            <a:r>
              <a:rPr lang="cs-CZ" sz="7200" dirty="0" smtClean="0"/>
              <a:t>d) vzniká v játrech</a:t>
            </a:r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r>
              <a:rPr lang="cs-CZ" sz="7200" dirty="0" smtClean="0"/>
              <a:t>13) </a:t>
            </a:r>
            <a:r>
              <a:rPr lang="cs-CZ" sz="7200" b="1" u="sng" dirty="0" smtClean="0"/>
              <a:t>Oxytocin</a:t>
            </a:r>
          </a:p>
          <a:p>
            <a:pPr marL="0" indent="0">
              <a:buNone/>
            </a:pPr>
            <a:r>
              <a:rPr lang="cs-CZ" sz="7200" dirty="0" smtClean="0"/>
              <a:t>a)  hormon kůry nadledvinek</a:t>
            </a:r>
          </a:p>
          <a:p>
            <a:pPr marL="0" indent="0">
              <a:buNone/>
            </a:pPr>
            <a:r>
              <a:rPr lang="cs-CZ" sz="7200" dirty="0" smtClean="0"/>
              <a:t>b) reguluje metabolismus tuků</a:t>
            </a:r>
          </a:p>
          <a:p>
            <a:pPr marL="0" indent="0">
              <a:buNone/>
            </a:pPr>
            <a:r>
              <a:rPr lang="cs-CZ" sz="7200" dirty="0"/>
              <a:t>c</a:t>
            </a:r>
            <a:r>
              <a:rPr lang="cs-CZ" sz="7200" dirty="0" smtClean="0"/>
              <a:t> ) podněcuje kontrakce svalů dělohy</a:t>
            </a:r>
          </a:p>
          <a:p>
            <a:pPr marL="0" indent="0">
              <a:buNone/>
            </a:pPr>
            <a:r>
              <a:rPr lang="cs-CZ" sz="7200" dirty="0"/>
              <a:t>d</a:t>
            </a:r>
            <a:r>
              <a:rPr lang="cs-CZ" sz="7200" dirty="0" smtClean="0"/>
              <a:t>) hormon štítné žlázy</a:t>
            </a:r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r>
              <a:rPr lang="cs-CZ" sz="7200" dirty="0" smtClean="0"/>
              <a:t>14) </a:t>
            </a:r>
            <a:r>
              <a:rPr lang="cs-CZ" sz="7200" b="1" u="sng" dirty="0" smtClean="0"/>
              <a:t>Antidiuretický hormon</a:t>
            </a:r>
          </a:p>
          <a:p>
            <a:pPr marL="0" indent="0">
              <a:buNone/>
            </a:pPr>
            <a:r>
              <a:rPr lang="cs-CZ" sz="7200" dirty="0" smtClean="0"/>
              <a:t>a) zabraňuje  nadměrným ztrátám vody v ledvinách</a:t>
            </a:r>
          </a:p>
          <a:p>
            <a:pPr marL="0" indent="0">
              <a:buNone/>
            </a:pPr>
            <a:r>
              <a:rPr lang="cs-CZ" sz="7200" dirty="0" smtClean="0"/>
              <a:t>b) způsobuje úplavici močovou</a:t>
            </a:r>
          </a:p>
          <a:p>
            <a:pPr marL="0" indent="0">
              <a:buNone/>
            </a:pPr>
            <a:r>
              <a:rPr lang="cs-CZ" sz="7200" dirty="0" smtClean="0"/>
              <a:t>c) hormon neurohypofýzy</a:t>
            </a:r>
          </a:p>
          <a:p>
            <a:pPr marL="0" indent="0">
              <a:buNone/>
            </a:pPr>
            <a:r>
              <a:rPr lang="cs-CZ" sz="7200" dirty="0" smtClean="0"/>
              <a:t>d) hormon dřeně nadledvinek</a:t>
            </a:r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15) </a:t>
            </a:r>
            <a:r>
              <a:rPr lang="cs-CZ" sz="7200" b="1" u="sng" dirty="0" smtClean="0"/>
              <a:t>Testosteron</a:t>
            </a:r>
          </a:p>
          <a:p>
            <a:pPr marL="0" indent="0">
              <a:buNone/>
            </a:pPr>
            <a:r>
              <a:rPr lang="cs-CZ" sz="7200" dirty="0" smtClean="0"/>
              <a:t>a) hormon vmezeřených buněk varlat</a:t>
            </a:r>
          </a:p>
          <a:p>
            <a:pPr marL="0" indent="0">
              <a:buNone/>
            </a:pPr>
            <a:r>
              <a:rPr lang="cs-CZ" sz="7200" dirty="0" smtClean="0"/>
              <a:t>b) hormon placenty</a:t>
            </a:r>
          </a:p>
          <a:p>
            <a:pPr marL="0" indent="0">
              <a:buNone/>
            </a:pPr>
            <a:r>
              <a:rPr lang="cs-CZ" sz="7200" dirty="0" smtClean="0"/>
              <a:t>c) hormon epifýzy</a:t>
            </a:r>
          </a:p>
          <a:p>
            <a:pPr marL="0" indent="0">
              <a:buNone/>
            </a:pPr>
            <a:r>
              <a:rPr lang="cs-CZ" sz="7200" dirty="0" smtClean="0"/>
              <a:t>d) hormon žlutého tělíska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 smtClean="0"/>
              <a:t>16) </a:t>
            </a:r>
            <a:r>
              <a:rPr lang="cs-CZ" sz="7200" b="1" u="sng" dirty="0"/>
              <a:t>A</a:t>
            </a:r>
            <a:r>
              <a:rPr lang="cs-CZ" sz="7200" b="1" u="sng" dirty="0" smtClean="0"/>
              <a:t>drenalin</a:t>
            </a:r>
          </a:p>
          <a:p>
            <a:pPr marL="0" indent="0">
              <a:buNone/>
            </a:pPr>
            <a:r>
              <a:rPr lang="cs-CZ" sz="7200" dirty="0" smtClean="0"/>
              <a:t>a) mobilizuje tělo k činnosti</a:t>
            </a:r>
          </a:p>
          <a:p>
            <a:pPr marL="0" indent="0">
              <a:buNone/>
            </a:pPr>
            <a:r>
              <a:rPr lang="cs-CZ" sz="7200" dirty="0" smtClean="0"/>
              <a:t>b) působí na svalovinu dělohy</a:t>
            </a:r>
          </a:p>
          <a:p>
            <a:pPr marL="0" indent="0">
              <a:buNone/>
            </a:pPr>
            <a:r>
              <a:rPr lang="cs-CZ" sz="7200" dirty="0" smtClean="0"/>
              <a:t>c) hormon kůry nadledvinek</a:t>
            </a:r>
          </a:p>
          <a:p>
            <a:pPr marL="0" indent="0">
              <a:buNone/>
            </a:pPr>
            <a:r>
              <a:rPr lang="cs-CZ" sz="7200" dirty="0"/>
              <a:t>d</a:t>
            </a:r>
            <a:r>
              <a:rPr lang="cs-CZ" sz="7200" dirty="0" smtClean="0"/>
              <a:t>) hormon dřeně nadledvinek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 smtClean="0"/>
              <a:t>17) </a:t>
            </a:r>
            <a:r>
              <a:rPr lang="cs-CZ" sz="7200" b="1" u="sng" dirty="0" smtClean="0"/>
              <a:t>Parathormon</a:t>
            </a:r>
          </a:p>
          <a:p>
            <a:pPr marL="0" indent="0">
              <a:buNone/>
            </a:pPr>
            <a:r>
              <a:rPr lang="cs-CZ" sz="7200" dirty="0" smtClean="0"/>
              <a:t>a) reguluje stálou hladinu vápníku v krvi</a:t>
            </a:r>
          </a:p>
          <a:p>
            <a:pPr marL="0" indent="0">
              <a:buNone/>
            </a:pPr>
            <a:r>
              <a:rPr lang="cs-CZ" sz="7200" dirty="0" smtClean="0"/>
              <a:t>b) způsobuje hypoglykémii</a:t>
            </a:r>
          </a:p>
          <a:p>
            <a:pPr marL="0" indent="0">
              <a:buNone/>
            </a:pPr>
            <a:r>
              <a:rPr lang="cs-CZ" sz="7200" dirty="0"/>
              <a:t>c</a:t>
            </a:r>
            <a:r>
              <a:rPr lang="cs-CZ" sz="7200" dirty="0" smtClean="0"/>
              <a:t> )hormon příštítných tělísek</a:t>
            </a:r>
          </a:p>
          <a:p>
            <a:pPr marL="0" indent="0">
              <a:buNone/>
            </a:pPr>
            <a:r>
              <a:rPr lang="cs-CZ" sz="7200" dirty="0" smtClean="0"/>
              <a:t>d) podporuje tvorbu bílkovin</a:t>
            </a:r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 smtClean="0"/>
          </a:p>
          <a:p>
            <a:pPr marL="1143000" indent="-1143000">
              <a:buAutoNum type="alphaLcParenR"/>
            </a:pP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8797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=1366&amp;bih=651&amp;q=</a:t>
            </a:r>
            <a:r>
              <a:rPr lang="cs-CZ" sz="900" dirty="0" err="1">
                <a:hlinkClick r:id="rId2"/>
              </a:rPr>
              <a:t>gigantismus+akromegalie&amp;oq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gigantismus&amp;gs_l</a:t>
            </a:r>
            <a:r>
              <a:rPr lang="cs-CZ" sz="900" dirty="0">
                <a:hlinkClick r:id="rId2"/>
              </a:rPr>
              <a:t>=img.1.1.0j0i24.5574.9646.0.12585.13.9.1.3.3.0.117.849.8j1.9.0...0.0...</a:t>
            </a:r>
            <a:r>
              <a:rPr lang="cs-CZ" sz="900" dirty="0" smtClean="0">
                <a:hlinkClick r:id="rId2"/>
              </a:rPr>
              <a:t>1ac.1.gtLW_gEat0Q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http://www.google.cz/imgres?q=struma&amp;num=10&amp;hl=cs&amp;biw=1366&amp;bih=651&amp;tbm=isch&amp;tbnid=kKKFGFskyRGGjM:&amp;imgrefurl=http://en.wikipedia.org/wiki/File:Struma_001.jpg&amp;docid=APLml1qHlpkreM&amp;imgurl=http://</a:t>
            </a:r>
            <a:r>
              <a:rPr lang="cs-CZ" sz="900" dirty="0" smtClean="0"/>
              <a:t>upload.wikimedia.org/wikipedia/commons/0/0f/Struma_001.jpg&amp;w=2592&amp;h=1936&amp;ei=rXyGUM_mDsrbsgbCs4H4BA&amp;zoom=1&amp;iact=hc&amp;vpx=310&amp;vpy=158&amp;dur=290&amp;hovh=194&amp;hovw=260&amp;tx=126&amp;ty=94&amp;sig=107209084479291599427&amp;page=1&amp;tbnh=155&amp;tbnw=212&amp;start=0&amp;ndsp=20&amp;ved=1t:429,r:1,s:0,i:72</a:t>
            </a:r>
          </a:p>
          <a:p>
            <a:pPr marL="0" indent="0">
              <a:buNone/>
            </a:pPr>
            <a:r>
              <a:rPr lang="cs-CZ" sz="900" dirty="0"/>
              <a:t>http://www.google.cz/imgres?q=gigantismus+akromegalie&amp;num=10&amp;hl=cs&amp;biw=1366&amp;bih=651&amp;tbm=isch&amp;tbnid=7MZ-r5oXmnuTBM:&amp;imgrefurl=http://www.akromegalie.cz/galerie-slavnych/maurice-tillet-78&amp;docid=-3Y4MMeUlDaR5M&amp;imgurl=http://</a:t>
            </a:r>
            <a:r>
              <a:rPr lang="cs-CZ" sz="900" dirty="0" smtClean="0"/>
              <a:t>www.akromegalie.cz/dbpic/tillet&amp;w=285&amp;h=380&amp;ei=XX6GUPTpFonPsgaDpYCgAg&amp;zoom=1&amp;iact=rc&amp;dur=379&amp;sig=107209084479291599427&amp;page=2&amp;tbnh=147&amp;tbnw=121&amp;start=20&amp;ndsp=30&amp;ved=1t:429,r:26,s:20,i:211&amp;tx=51&amp;ty=126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http://www.google.cz/search?hl=cs&amp;cp=8&amp;gs_id=10&amp;xhr=t&amp;q=akromeg%C3%A1lia&amp;bav=on.2,or.r_gc.r_pw.r_qf.&amp;</a:t>
            </a:r>
            <a:r>
              <a:rPr lang="cs-CZ" sz="900" dirty="0" smtClean="0">
                <a:hlinkClick r:id="rId3"/>
              </a:rPr>
              <a:t>bpcl=35466521&amp;biw=1366&amp;bih=651&amp;wrapid=tljp1351071987198017&amp;um=1&amp;ie=UTF-8&amp;tbm=isch&amp;source=og&amp;sa=N&amp;tab=wi&amp;ei=lbqHUJT8Kczcsga_wID4DA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hypof%C3%BDza&amp;um=1&amp;hl=cs&amp;sa=N&amp;biw=1366&amp;bih=651&amp;tbm=isch&amp;tbnid=lnXqX9Yx0Nt7wM:&amp;imgrefurl=http://makrosvet.sk/%3Fp%3D872&amp;docid=dggbH7cIFcjO1M&amp;imgurl=http://makrosvet.sk/wp-content/uploads/2010/10/hormony4.gif&amp;w=300&amp;h=409&amp;ei=zuWHUJO6Dcz3sgaUr4DIAg&amp;zoom=1&amp;iact=hc&amp;vpx=455&amp;vpy=276&amp;dur=62&amp;hovh=262&amp;hovw=192&amp;tx=143&amp;ty=164&amp;sig=107209084479291599427&amp;page=2&amp;tbnh=145&amp;tbnw=106&amp;start=18&amp;ndsp=25&amp;ved=1t:429,r:12,s:20,i:196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204</TotalTime>
  <Words>235</Words>
  <Application>Microsoft Office PowerPoint</Application>
  <PresentationFormat>Předvádění na obrazovce (4:3)</PresentationFormat>
  <Paragraphs>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Žlázy s vnitřní sekrecí</vt:lpstr>
      <vt:lpstr>Zapište názvy žláz :</vt:lpstr>
      <vt:lpstr>Doplňte:</vt:lpstr>
      <vt:lpstr>Vyberte správné odpovědi :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30</cp:revision>
  <dcterms:created xsi:type="dcterms:W3CDTF">2012-10-09T15:11:06Z</dcterms:created>
  <dcterms:modified xsi:type="dcterms:W3CDTF">2012-10-24T12:51:45Z</dcterms:modified>
</cp:coreProperties>
</file>