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7" r:id="rId4"/>
    <p:sldId id="269" r:id="rId5"/>
    <p:sldId id="270" r:id="rId6"/>
    <p:sldId id="271" r:id="rId7"/>
    <p:sldId id="272" r:id="rId8"/>
    <p:sldId id="273" r:id="rId9"/>
    <p:sldId id="268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E6CB9033-8AC5-4759-990A-E2E575067DFD}">
          <p14:sldIdLst>
            <p14:sldId id="256"/>
            <p14:sldId id="257"/>
            <p14:sldId id="267"/>
            <p14:sldId id="269"/>
            <p14:sldId id="270"/>
            <p14:sldId id="271"/>
            <p14:sldId id="272"/>
            <p14:sldId id="273"/>
            <p14:sldId id="268"/>
            <p14:sldId id="26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71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cp=5&amp;gs_id=i&amp;xhr=t&amp;q=hypof%C3%BDza&amp;bav=on.2,or.r_gc.r_pw.r_qf.&amp;bpcl=35466521&amp;biw=1366&amp;bih=651&amp;wrapid=tljp135107642341208&amp;um=1&amp;ie=UTF-8&amp;tbm=isch&amp;source=og&amp;sa=N&amp;tab=wi&amp;ei=58uHUOTNM8nBtAb2yYA4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Hypofýza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Žlázy s vnitřní sekrecí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Hypofýza– podvěsek mozkový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400" dirty="0" smtClean="0"/>
              <a:t>uložena v </a:t>
            </a:r>
            <a:r>
              <a:rPr lang="cs-CZ" sz="2400" dirty="0" smtClean="0"/>
              <a:t>tureckém </a:t>
            </a:r>
            <a:r>
              <a:rPr lang="cs-CZ" sz="2400" dirty="0" smtClean="0"/>
              <a:t>sedle kosti klínové a stopkou připojena k mezimozku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/>
              <a:t>v</a:t>
            </a:r>
            <a:r>
              <a:rPr lang="cs-CZ" sz="2400" dirty="0" smtClean="0"/>
              <a:t>elikost hrášku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/>
              <a:t>d</a:t>
            </a:r>
            <a:r>
              <a:rPr lang="cs-CZ" sz="2400" dirty="0" smtClean="0"/>
              <a:t>ělí se na </a:t>
            </a:r>
          </a:p>
          <a:p>
            <a:pPr>
              <a:buFont typeface="Courier New" pitchFamily="49" charset="0"/>
              <a:buChar char="o"/>
            </a:pPr>
            <a:endParaRPr lang="cs-CZ" sz="2400" dirty="0" smtClean="0"/>
          </a:p>
          <a:p>
            <a:pPr lvl="1">
              <a:buFont typeface="Wingdings" pitchFamily="2" charset="2"/>
              <a:buChar char="Ø"/>
            </a:pPr>
            <a:r>
              <a:rPr lang="cs-CZ" sz="2000" dirty="0" smtClean="0"/>
              <a:t>přední lalok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adenohypofýza</a:t>
            </a:r>
          </a:p>
          <a:p>
            <a:pPr marL="0" indent="0">
              <a:buNone/>
            </a:pPr>
            <a:endParaRPr lang="cs-CZ" sz="2400" dirty="0" smtClean="0"/>
          </a:p>
          <a:p>
            <a:pPr lvl="1">
              <a:buFont typeface="Wingdings" pitchFamily="2" charset="2"/>
              <a:buChar char="Ø"/>
            </a:pPr>
            <a:r>
              <a:rPr lang="cs-CZ" sz="2000" dirty="0" smtClean="0"/>
              <a:t>zadní lalok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neurohypofýza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666594"/>
            <a:ext cx="2133600" cy="223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65170"/>
            <a:ext cx="1524000" cy="2232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9795" y="4221088"/>
            <a:ext cx="3539797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61143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 pitchFamily="2" charset="2"/>
              <a:buChar char="Ø"/>
            </a:pPr>
            <a:r>
              <a:rPr lang="cs-CZ" dirty="0" smtClean="0"/>
              <a:t>Přední lalok  - adenohypofýza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Hormony působící na </a:t>
            </a:r>
            <a:r>
              <a:rPr lang="cs-CZ" u="sng" dirty="0" smtClean="0"/>
              <a:t>cílový orgán :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Růstový - somatotropní      hormon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Laktační hormon -  prolaktin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Hormony působící na </a:t>
            </a:r>
            <a:r>
              <a:rPr lang="cs-CZ" u="sng" dirty="0" smtClean="0"/>
              <a:t>jinou</a:t>
            </a:r>
            <a:r>
              <a:rPr lang="cs-CZ" dirty="0" smtClean="0"/>
              <a:t> </a:t>
            </a:r>
            <a:r>
              <a:rPr lang="cs-CZ" u="sng" dirty="0" smtClean="0"/>
              <a:t>endokrinní žlázu: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err="1" smtClean="0"/>
              <a:t>Tyreotropní</a:t>
            </a:r>
            <a:r>
              <a:rPr lang="cs-CZ" dirty="0" smtClean="0"/>
              <a:t> hormon –TTH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Adrenokortikotropní hormon – ACTH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Gonadotropní hormony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1548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 pitchFamily="2" charset="2"/>
              <a:buChar char="Ø"/>
            </a:pPr>
            <a:r>
              <a:rPr lang="cs-CZ" dirty="0" smtClean="0"/>
              <a:t>Přední lalok - adenohypofýza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Růstový hormon</a:t>
            </a:r>
          </a:p>
          <a:p>
            <a:pPr marL="0" indent="0">
              <a:buNone/>
            </a:pPr>
            <a:r>
              <a:rPr lang="cs-CZ" dirty="0" smtClean="0"/>
              <a:t>působí na růstové chrupavky </a:t>
            </a:r>
            <a:r>
              <a:rPr lang="cs-CZ" dirty="0" smtClean="0">
                <a:sym typeface="Wingdings 3"/>
              </a:rPr>
              <a:t> růst kostí do délky</a:t>
            </a:r>
          </a:p>
          <a:p>
            <a:pPr marL="0" indent="0">
              <a:buNone/>
            </a:pPr>
            <a:endParaRPr lang="cs-CZ" dirty="0" smtClean="0">
              <a:sym typeface="Wingdings 3"/>
            </a:endParaRPr>
          </a:p>
          <a:p>
            <a:pPr marL="0" indent="0">
              <a:buNone/>
            </a:pPr>
            <a:r>
              <a:rPr lang="cs-CZ" dirty="0" smtClean="0">
                <a:sym typeface="Wingdings 3"/>
              </a:rPr>
              <a:t>poruchy funkce   </a:t>
            </a:r>
          </a:p>
          <a:p>
            <a:pPr marL="0" indent="0">
              <a:buNone/>
            </a:pPr>
            <a:endParaRPr lang="cs-CZ" dirty="0" smtClean="0">
              <a:sym typeface="Wingdings 3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ym typeface="Wingdings 3"/>
              </a:rPr>
              <a:t> </a:t>
            </a:r>
            <a:r>
              <a:rPr lang="cs-CZ" u="sng" dirty="0" smtClean="0">
                <a:sym typeface="Wingdings 3"/>
              </a:rPr>
              <a:t>hyperfunkce</a:t>
            </a:r>
            <a:r>
              <a:rPr lang="cs-CZ" dirty="0" smtClean="0">
                <a:sym typeface="Wingdings 3"/>
              </a:rPr>
              <a:t> nadměrná produkce hormonu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ym typeface="Wingdings 3"/>
              </a:rPr>
              <a:t> </a:t>
            </a:r>
            <a:r>
              <a:rPr lang="cs-CZ" u="sng" dirty="0" smtClean="0">
                <a:sym typeface="Wingdings 3"/>
              </a:rPr>
              <a:t>hypofunkce</a:t>
            </a:r>
            <a:r>
              <a:rPr lang="cs-CZ" dirty="0" smtClean="0">
                <a:sym typeface="Wingdings 3"/>
              </a:rPr>
              <a:t>   snížená produkce hormonu</a:t>
            </a:r>
          </a:p>
          <a:p>
            <a:endParaRPr lang="cs-CZ" dirty="0" smtClean="0">
              <a:sym typeface="Wingdings 3"/>
            </a:endParaRPr>
          </a:p>
          <a:p>
            <a:pPr marL="0" indent="0">
              <a:buNone/>
            </a:pPr>
            <a:endParaRPr lang="cs-CZ" dirty="0" smtClean="0">
              <a:sym typeface="Wingdings 3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77371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 pitchFamily="2" charset="2"/>
              <a:buChar char="q"/>
            </a:pPr>
            <a:r>
              <a:rPr lang="cs-CZ" dirty="0" smtClean="0"/>
              <a:t>Růstový hormon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Hyperfunkce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2400" i="1" dirty="0" smtClean="0"/>
              <a:t>a) dětství</a:t>
            </a:r>
          </a:p>
          <a:p>
            <a:pPr marL="0" indent="0">
              <a:buNone/>
            </a:pPr>
            <a:r>
              <a:rPr lang="cs-CZ" sz="2400" dirty="0"/>
              <a:t>u</a:t>
            </a:r>
            <a:r>
              <a:rPr lang="cs-CZ" sz="2400" dirty="0" smtClean="0"/>
              <a:t>rychlení růstu  </a:t>
            </a:r>
          </a:p>
          <a:p>
            <a:pPr marL="0" indent="0">
              <a:buNone/>
            </a:pPr>
            <a:r>
              <a:rPr lang="cs-CZ" sz="2400" dirty="0"/>
              <a:t>v</a:t>
            </a:r>
            <a:r>
              <a:rPr lang="cs-CZ" sz="2400" dirty="0" smtClean="0"/>
              <a:t>elikost až 240 cm</a:t>
            </a:r>
          </a:p>
          <a:p>
            <a:pPr marL="0" indent="0">
              <a:buNone/>
            </a:pPr>
            <a:r>
              <a:rPr lang="cs-CZ" b="1" dirty="0"/>
              <a:t>g</a:t>
            </a:r>
            <a:r>
              <a:rPr lang="cs-CZ" b="1" dirty="0" smtClean="0"/>
              <a:t>igantismus – obří vzrůst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2400" i="1" dirty="0" smtClean="0"/>
              <a:t>b) dospělost</a:t>
            </a:r>
          </a:p>
          <a:p>
            <a:pPr marL="0" indent="0">
              <a:buNone/>
            </a:pPr>
            <a:r>
              <a:rPr lang="cs-CZ" sz="2400" dirty="0"/>
              <a:t>z</a:t>
            </a:r>
            <a:r>
              <a:rPr lang="cs-CZ" sz="2400" dirty="0" smtClean="0"/>
              <a:t>většování koncových částí těla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akromegalie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556792"/>
            <a:ext cx="2965693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0243" y="4005064"/>
            <a:ext cx="2387721" cy="252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91404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 pitchFamily="2" charset="2"/>
              <a:buChar char="q"/>
            </a:pPr>
            <a:r>
              <a:rPr lang="cs-CZ" dirty="0" smtClean="0"/>
              <a:t>Růstový hormon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Hypofunkce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 marL="0" indent="0">
              <a:buNone/>
            </a:pPr>
            <a:r>
              <a:rPr lang="cs-CZ" sz="2400" dirty="0"/>
              <a:t>z</a:t>
            </a:r>
            <a:r>
              <a:rPr lang="cs-CZ" sz="2400" dirty="0" smtClean="0"/>
              <a:t>pomalení růstu</a:t>
            </a:r>
          </a:p>
          <a:p>
            <a:pPr marL="0" indent="0">
              <a:buNone/>
            </a:pPr>
            <a:r>
              <a:rPr lang="cs-CZ" sz="2400" dirty="0" smtClean="0"/>
              <a:t>chrupavky předčasně osifikují</a:t>
            </a:r>
          </a:p>
          <a:p>
            <a:pPr marL="0" indent="0">
              <a:buNone/>
            </a:pPr>
            <a:r>
              <a:rPr lang="cs-CZ" sz="2400" dirty="0"/>
              <a:t>v</a:t>
            </a:r>
            <a:r>
              <a:rPr lang="cs-CZ" sz="2400" dirty="0" smtClean="0"/>
              <a:t>elikost  90 - 120 cm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/>
              <a:t>n</a:t>
            </a:r>
            <a:r>
              <a:rPr lang="cs-CZ" sz="2400" b="1" dirty="0" smtClean="0"/>
              <a:t>anismus – trpasličí vzrůst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060848"/>
            <a:ext cx="1960587" cy="3127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32226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Wingdings" pitchFamily="2" charset="2"/>
              <a:buChar char="Ø"/>
            </a:pPr>
            <a:r>
              <a:rPr lang="cs-CZ" dirty="0" smtClean="0"/>
              <a:t>Přední lalok - adenohypofýza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686800" cy="4525963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Laktační hormon -PRL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dirty="0"/>
              <a:t>r</a:t>
            </a:r>
            <a:r>
              <a:rPr lang="cs-CZ" sz="2400" dirty="0" smtClean="0"/>
              <a:t>ozvoj mléčné žlázy </a:t>
            </a:r>
          </a:p>
          <a:p>
            <a:pPr marL="0" indent="0">
              <a:buNone/>
            </a:pPr>
            <a:r>
              <a:rPr lang="cs-CZ" sz="2400" dirty="0"/>
              <a:t>v</a:t>
            </a:r>
            <a:r>
              <a:rPr lang="cs-CZ" sz="2400" dirty="0" smtClean="0"/>
              <a:t>yvolává sekreci mléka</a:t>
            </a:r>
          </a:p>
          <a:p>
            <a:pPr marL="0" indent="0">
              <a:buNone/>
            </a:pPr>
            <a:r>
              <a:rPr lang="cs-CZ" sz="2400" dirty="0"/>
              <a:t>h</a:t>
            </a:r>
            <a:r>
              <a:rPr lang="cs-CZ" sz="2400" dirty="0" smtClean="0"/>
              <a:t>ladina se zvyšuje v době těhotenství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276872"/>
            <a:ext cx="2880320" cy="3168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17676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 pitchFamily="2" charset="2"/>
              <a:buChar char="Ø"/>
            </a:pPr>
            <a:r>
              <a:rPr lang="cs-CZ" dirty="0" smtClean="0"/>
              <a:t>Přední lalok - adenohypofýza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err="1" smtClean="0"/>
              <a:t>Tyreotropní</a:t>
            </a:r>
            <a:r>
              <a:rPr lang="cs-CZ" sz="2800" dirty="0" smtClean="0"/>
              <a:t> hormon – TTH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ůsobí na štítnou žlázu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Adrenokortikotropní hormon – ACTH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ůsobí na kůru nadledvinek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Gonadotropní hormony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ůsobí na pohlavní žlázy a pohlavní buňky</a:t>
            </a:r>
          </a:p>
          <a:p>
            <a:pPr marL="0" indent="0">
              <a:buNone/>
            </a:pPr>
            <a:endParaRPr lang="cs-CZ" sz="2400" dirty="0" smtClean="0"/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Luteinizační hormon - LH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Folikulostimulační hormon - FSH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9511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 pitchFamily="2" charset="2"/>
              <a:buChar char="Ø"/>
            </a:pPr>
            <a:r>
              <a:rPr lang="cs-CZ" dirty="0" smtClean="0"/>
              <a:t>Zadní lalok - neurohypofýza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rodukuje hormony :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Oxytocin</a:t>
            </a:r>
          </a:p>
          <a:p>
            <a:pPr marL="0" indent="0">
              <a:buNone/>
            </a:pPr>
            <a:r>
              <a:rPr lang="cs-CZ" sz="2400" dirty="0" smtClean="0"/>
              <a:t>stimuluje stahy hladkého svalstva dělohy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v"/>
            </a:pPr>
            <a:r>
              <a:rPr lang="cs-CZ" sz="2400" dirty="0"/>
              <a:t> </a:t>
            </a:r>
            <a:r>
              <a:rPr lang="cs-CZ" sz="2400" dirty="0" smtClean="0"/>
              <a:t>vyvolává stahy při porodu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/>
              <a:t>v</a:t>
            </a:r>
            <a:r>
              <a:rPr lang="cs-CZ" sz="2400" dirty="0" smtClean="0"/>
              <a:t>ypuzuje placentu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/>
              <a:t>v</a:t>
            </a:r>
            <a:r>
              <a:rPr lang="cs-CZ" sz="2400" dirty="0" smtClean="0"/>
              <a:t>rací dělohu do původního stavu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Antidiuretický hormon – ADH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odněcuje zpětné vstřebávání vody v ledvinových kanálcích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Hypofunkce</a:t>
            </a:r>
          </a:p>
          <a:p>
            <a:pPr>
              <a:buFont typeface="Wingdings" pitchFamily="2" charset="2"/>
              <a:buChar char="ü"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/>
              <a:t>ž</a:t>
            </a:r>
            <a:r>
              <a:rPr lang="cs-CZ" sz="2400" b="1" dirty="0" smtClean="0"/>
              <a:t>íznivka – úplavice močová</a:t>
            </a:r>
          </a:p>
          <a:p>
            <a:pPr marL="0" indent="0">
              <a:buNone/>
            </a:pPr>
            <a:r>
              <a:rPr lang="cs-CZ" sz="2000" dirty="0"/>
              <a:t>v</a:t>
            </a:r>
            <a:r>
              <a:rPr lang="cs-CZ" sz="2000" dirty="0" smtClean="0"/>
              <a:t>elká žízeň</a:t>
            </a:r>
          </a:p>
          <a:p>
            <a:pPr marL="0" indent="0">
              <a:buNone/>
            </a:pPr>
            <a:r>
              <a:rPr lang="cs-CZ" sz="2000" dirty="0"/>
              <a:t>n</a:t>
            </a:r>
            <a:r>
              <a:rPr lang="cs-CZ" sz="2000" dirty="0" smtClean="0"/>
              <a:t>adměrné močení</a:t>
            </a:r>
          </a:p>
        </p:txBody>
      </p:sp>
    </p:spTree>
    <p:extLst>
      <p:ext uri="{BB962C8B-B14F-4D97-AF65-F5344CB8AC3E}">
        <p14:creationId xmlns:p14="http://schemas.microsoft.com/office/powerpoint/2010/main" xmlns="" val="353095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3303" y="332656"/>
            <a:ext cx="8686800" cy="841248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052736"/>
            <a:ext cx="8964488" cy="5805264"/>
          </a:xfrm>
        </p:spPr>
        <p:txBody>
          <a:bodyPr/>
          <a:lstStyle/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http://www.google.cz/search?hl=cs&amp;cp=5&amp;gs_id=i&amp;xhr=t&amp;q=hypof%C3%BDza&amp;bav=on.2,or.r_gc.r_pw.r_qf.&amp;</a:t>
            </a:r>
            <a:r>
              <a:rPr lang="cs-CZ" sz="900" dirty="0" smtClean="0">
                <a:hlinkClick r:id="rId2"/>
              </a:rPr>
              <a:t>bpcl=35466521&amp;biw=1366&amp;bih=651&amp;wrapid=tljp135107642341208&amp;um=1&amp;ie=UTF-8&amp;tbm=isch&amp;source=og&amp;sa=N&amp;tab=wi&amp;ei=58uHUOTNM8nBtAb2yYA4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http://www.google.cz/search?hl=cs&amp;cp=5&amp;gs_id=i&amp;xhr=t&amp;q=hypof%C3%BDza&amp;bav=on.2,or.r_gc.r_pw.r_qf.&amp;</a:t>
            </a:r>
            <a:r>
              <a:rPr lang="cs-CZ" sz="900" dirty="0" smtClean="0">
                <a:hlinkClick r:id="rId2"/>
              </a:rPr>
              <a:t>bpcl=35466521&amp;biw=1366&amp;bih=651&amp;wrapid=tljp135107642341208&amp;um=1&amp;ie=UTF-8&amp;tbm=isch&amp;source=og&amp;sa=N&amp;tab=wi&amp;ei=58uHUOTNM8nBtAb2yYA4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http://www.google.cz/search?hl=cs&amp;cp=5&amp;gs_id=i&amp;xhr=t&amp;q=hypof%C3%BDza&amp;bav=on.2,or.r_gc.r_pw.r_qf.&amp;</a:t>
            </a:r>
            <a:r>
              <a:rPr lang="cs-CZ" sz="900" dirty="0" smtClean="0">
                <a:hlinkClick r:id="rId2"/>
              </a:rPr>
              <a:t>bpcl=35466521&amp;biw=1366&amp;bih=651&amp;wrapid=tljp135107642341208&amp;um=1&amp;ie=UTF-8&amp;tbm=isch&amp;source=og&amp;sa=N&amp;tab=wi&amp;ei=58uHUOTNM8nBtAb2yYA4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http://www.google.cz/search?hl=cs&amp;pq=lakta%C4%8Dn%C3%AD+psych%C3%B3za&amp;cp=6&amp;gs_id=1m&amp;xhr=t&amp;q=kojen%C3%AD&amp;bav=on.2,or.r_gc.r_pw.r_qf.&amp;</a:t>
            </a:r>
            <a:r>
              <a:rPr lang="cs-CZ" sz="900" dirty="0" smtClean="0"/>
              <a:t>bpcl=35466521&amp;biw=1366&amp;bih=651&amp;wrapid=tljp1351080213528242&amp;um=1&amp;ie=UTF-8&amp;tbm=isch&amp;source=og&amp;sa=N&amp;tab=wi&amp;ei=utqHUJToPM_BswadxYHwCA</a:t>
            </a:r>
          </a:p>
          <a:p>
            <a:pPr marL="0" indent="0">
              <a:buNone/>
            </a:pPr>
            <a:r>
              <a:rPr lang="cs-CZ" sz="900" dirty="0"/>
              <a:t>http://www.google.cz/search?hl=cs&amp;pq=kojen%C3%AD&amp;cp=12&amp;gs_id=42&amp;xhr=t&amp;q=gigantismus+akromegalie&amp;bav=on.2,or.r_gc.r_pw.r_qf.&amp;</a:t>
            </a:r>
            <a:r>
              <a:rPr lang="cs-CZ" sz="900" dirty="0" smtClean="0"/>
              <a:t>bpcl=35466521&amp;biw=1366&amp;bih=651&amp;wrapid=tljp1351080758643278&amp;um=1&amp;ie=UTF-8&amp;tbm=isch&amp;source=og&amp;sa=N&amp;tab=wi&amp;ei=QOCHUN-TC4v5sgb0y4CIAw</a:t>
            </a:r>
          </a:p>
          <a:p>
            <a:pPr marL="0" indent="0">
              <a:buNone/>
            </a:pPr>
            <a:r>
              <a:rPr lang="cs-CZ" sz="900" dirty="0"/>
              <a:t>http://www.google.cz/search?hl=cs&amp;pq=kojen%C3%AD&amp;cp=12&amp;gs_id=42&amp;xhr=t&amp;q=gigantismus+akromegalie&amp;bav=on.2,or.r_gc.r_pw.r_qf.&amp;</a:t>
            </a:r>
            <a:r>
              <a:rPr lang="cs-CZ" sz="900" dirty="0" smtClean="0"/>
              <a:t>bpcl=35466521&amp;biw=1366&amp;bih=651&amp;wrapid=tljp1351080758643278&amp;um=1&amp;ie=UTF-8&amp;tbm=isch&amp;source=og&amp;sa=N&amp;tab=wi&amp;ei=QOCHUN-TC4v5sgb0y4CIAw</a:t>
            </a:r>
          </a:p>
          <a:p>
            <a:pPr marL="0" indent="0">
              <a:buNone/>
            </a:pPr>
            <a:r>
              <a:rPr lang="cs-CZ" sz="900" dirty="0"/>
              <a:t>http://www.google.cz/search?hl=cs&amp;pq=gigantismus+akromegalie&amp;cp=5&amp;gs_id=1u&amp;xhr=t&amp;q=nanismus&amp;bav=on.2,or.r_gc.r_pw.r_qf.&amp;bpcl=35466521&amp;biw=1366&amp;bih=651&amp;wrapid=tljp1351081880524252&amp;um=1&amp;ie=UTF-8&amp;tbm=isch&amp;source=og&amp;sa=N&amp;tab=wi&amp;ei=P-GHUPSFCtDAtAa-yoDQBw</a:t>
            </a: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xmlns="" val="157567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344</TotalTime>
  <Words>256</Words>
  <Application>Microsoft Office PowerPoint</Application>
  <PresentationFormat>Předvádění na obrazovce (4:3)</PresentationFormat>
  <Paragraphs>98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Hypofýza</vt:lpstr>
      <vt:lpstr>Hypofýza– podvěsek mozkový</vt:lpstr>
      <vt:lpstr>Přední lalok  - adenohypofýza</vt:lpstr>
      <vt:lpstr>Přední lalok - adenohypofýza</vt:lpstr>
      <vt:lpstr>Růstový hormon</vt:lpstr>
      <vt:lpstr>Růstový hormon</vt:lpstr>
      <vt:lpstr>Přední lalok - adenohypofýza</vt:lpstr>
      <vt:lpstr>Přední lalok - adenohypofýza</vt:lpstr>
      <vt:lpstr>Zadní lalok - neurohypofýza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Dum</cp:lastModifiedBy>
  <cp:revision>39</cp:revision>
  <dcterms:created xsi:type="dcterms:W3CDTF">2012-10-08T12:35:50Z</dcterms:created>
  <dcterms:modified xsi:type="dcterms:W3CDTF">2012-10-30T19:01:45Z</dcterms:modified>
</cp:coreProperties>
</file>