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70" r:id="rId5"/>
    <p:sldId id="259" r:id="rId6"/>
    <p:sldId id="260" r:id="rId7"/>
    <p:sldId id="262" r:id="rId8"/>
    <p:sldId id="263" r:id="rId9"/>
    <p:sldId id="267" r:id="rId10"/>
    <p:sldId id="261" r:id="rId11"/>
    <p:sldId id="264" r:id="rId12"/>
    <p:sldId id="265" r:id="rId13"/>
    <p:sldId id="268" r:id="rId14"/>
    <p:sldId id="269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66FF33"/>
    <a:srgbClr val="FF66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258AC-4FE5-4064-9A50-4D5CA4245404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slide" Target="slide7.xml"/><Relationship Id="rId7" Type="http://schemas.openxmlformats.org/officeDocument/2006/relationships/slide" Target="slide11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9.xml"/><Relationship Id="rId10" Type="http://schemas.openxmlformats.org/officeDocument/2006/relationships/slide" Target="slide14.xml"/><Relationship Id="rId4" Type="http://schemas.openxmlformats.org/officeDocument/2006/relationships/slide" Target="slide8.xml"/><Relationship Id="rId9" Type="http://schemas.openxmlformats.org/officeDocument/2006/relationships/slide" Target="slide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8"/>
            <a:ext cx="8458200" cy="237626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Výpočty</a:t>
            </a:r>
            <a:b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hmotnostní zlomek </a:t>
            </a:r>
            <a:b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HRA</a:t>
            </a:r>
            <a:endParaRPr lang="cs-CZ" b="1" dirty="0">
              <a:solidFill>
                <a:srgbClr val="002060"/>
              </a:solidFill>
              <a:latin typeface="Comic Sans MS" pitchFamily="66" charset="0"/>
              <a:cs typeface="Times New Roman" pitchFamily="18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b="1" dirty="0" smtClean="0"/>
          </a:p>
          <a:p>
            <a:r>
              <a:rPr lang="cs-CZ" dirty="0" smtClean="0"/>
              <a:t>Číslo projektu: </a:t>
            </a:r>
            <a:r>
              <a:rPr lang="cs-CZ" b="1" dirty="0" smtClean="0"/>
              <a:t>CZ.1.07/14.00/21.2149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</a:t>
            </a:r>
            <a:r>
              <a:rPr lang="cs-CZ" b="1" dirty="0" err="1" smtClean="0"/>
              <a:t>Vystavělová</a:t>
            </a:r>
            <a:endParaRPr lang="cs-CZ" b="1" dirty="0" smtClean="0"/>
          </a:p>
          <a:p>
            <a:r>
              <a:rPr lang="cs-CZ" dirty="0" smtClean="0"/>
              <a:t>Datum: </a:t>
            </a:r>
            <a:r>
              <a:rPr lang="cs-CZ" b="1" dirty="0" smtClean="0"/>
              <a:t>23. 5. 2012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smtClean="0"/>
              <a:t>: VY_32_INOVACE_12_CH_Hra </a:t>
            </a:r>
            <a:r>
              <a:rPr lang="cs-CZ" b="1" dirty="0" smtClean="0"/>
              <a:t>hmotnostní zlomek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Anorganická chemie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Hra slouží k procvičení znalostí výpočtu hmotnostního zlomku, rozvíjí schopnost aplikovat naučené pravidlo na konkrétních příkladech, podporuje týmovou spolupráci 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 smtClean="0"/>
              <a:t>8., 9.ročník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Člověk a příroda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Pravidla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900" dirty="0" smtClean="0">
                <a:solidFill>
                  <a:srgbClr val="002060"/>
                </a:solidFill>
              </a:rPr>
              <a:t>Žáci se rozdělí do skupin.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Vylosují si pořadí, ve kterém si budou vybírat otázky.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Za správný výpočet získává skupina bod.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Body zapisujeme na tabuli.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Pro samostatné procvičení učiva, možno hrát individuálně na PC.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Do sešitů si žáci zapíší opravu výpočtů, </a:t>
            </a:r>
            <a:r>
              <a:rPr lang="cs-CZ" sz="3900" dirty="0" smtClean="0">
                <a:solidFill>
                  <a:srgbClr val="002060"/>
                </a:solidFill>
              </a:rPr>
              <a:t>                   ve </a:t>
            </a:r>
            <a:r>
              <a:rPr lang="cs-CZ" sz="3900" dirty="0" smtClean="0">
                <a:solidFill>
                  <a:srgbClr val="002060"/>
                </a:solidFill>
              </a:rPr>
              <a:t>kterých chybovali.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Výpočet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Hmotnostní zlomek </a:t>
            </a:r>
            <a:r>
              <a:rPr lang="cs-CZ" dirty="0" smtClean="0"/>
              <a:t>vyjadřuje poměr hmotnosti rozpuštěné látky ku hmotnosti celého roztoku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W</a:t>
            </a:r>
            <a:r>
              <a:rPr lang="cs-CZ" baseline="-25000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= </a:t>
            </a:r>
            <a:r>
              <a:rPr lang="cs-CZ" dirty="0" err="1" smtClean="0">
                <a:solidFill>
                  <a:srgbClr val="00B050"/>
                </a:solidFill>
              </a:rPr>
              <a:t>m</a:t>
            </a:r>
            <a:r>
              <a:rPr lang="cs-CZ" baseline="-25000" dirty="0" err="1" smtClean="0">
                <a:solidFill>
                  <a:srgbClr val="00B050"/>
                </a:solidFill>
              </a:rPr>
              <a:t>A</a:t>
            </a:r>
            <a:r>
              <a:rPr lang="cs-CZ" dirty="0" smtClean="0"/>
              <a:t> /</a:t>
            </a:r>
            <a:r>
              <a:rPr lang="cs-CZ" dirty="0" err="1" smtClean="0">
                <a:solidFill>
                  <a:srgbClr val="7030A0"/>
                </a:solidFill>
              </a:rPr>
              <a:t>m</a:t>
            </a:r>
            <a:r>
              <a:rPr lang="cs-CZ" baseline="-25000" dirty="0" err="1" smtClean="0">
                <a:solidFill>
                  <a:srgbClr val="7030A0"/>
                </a:solidFill>
              </a:rPr>
              <a:t>R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err="1" smtClean="0"/>
              <a:t>m</a:t>
            </a:r>
            <a:r>
              <a:rPr lang="cs-CZ" baseline="-25000" dirty="0" err="1" smtClean="0"/>
              <a:t>A</a:t>
            </a:r>
            <a:r>
              <a:rPr lang="cs-CZ" dirty="0" smtClean="0"/>
              <a:t> ………. </a:t>
            </a:r>
            <a:r>
              <a:rPr lang="cs-CZ" dirty="0" smtClean="0">
                <a:solidFill>
                  <a:srgbClr val="00B050"/>
                </a:solidFill>
              </a:rPr>
              <a:t>hmotnost rozpuštěné látky</a:t>
            </a:r>
          </a:p>
          <a:p>
            <a:r>
              <a:rPr lang="cs-CZ" dirty="0" err="1" smtClean="0"/>
              <a:t>m</a:t>
            </a:r>
            <a:r>
              <a:rPr lang="cs-CZ" baseline="-25000" dirty="0" err="1" smtClean="0"/>
              <a:t>R</a:t>
            </a:r>
            <a:r>
              <a:rPr lang="cs-CZ" baseline="-25000" dirty="0" smtClean="0"/>
              <a:t> </a:t>
            </a:r>
            <a:r>
              <a:rPr lang="cs-CZ" dirty="0" smtClean="0"/>
              <a:t>………. </a:t>
            </a:r>
            <a:r>
              <a:rPr lang="cs-CZ" dirty="0" smtClean="0">
                <a:solidFill>
                  <a:srgbClr val="7030A0"/>
                </a:solidFill>
              </a:rPr>
              <a:t>hmotnost  CELÉHO roztoku</a:t>
            </a:r>
          </a:p>
          <a:p>
            <a:pPr lvl="1">
              <a:buNone/>
            </a:pPr>
            <a:r>
              <a:rPr lang="cs-CZ" dirty="0" smtClean="0">
                <a:solidFill>
                  <a:srgbClr val="7030A0"/>
                </a:solidFill>
              </a:rPr>
              <a:t>(tzn. hmotnost rozpuštěné látky a rozpouštědla)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051722" y="2852936"/>
          <a:ext cx="4824534" cy="10972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1608178"/>
                <a:gridCol w="1608178"/>
                <a:gridCol w="1608178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2" action="ppaction://hlinksldjump"/>
                        </a:rPr>
                        <a:t>1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3" action="ppaction://hlinksldjump"/>
                        </a:rPr>
                        <a:t>2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4" action="ppaction://hlinksldjump"/>
                        </a:rPr>
                        <a:t>3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1. Kolik gramů chloridu sodného potřebujeme na přípravu 500 gramů jeho 3% vodného roztoku?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dirty="0" err="1" smtClean="0"/>
              <a:t>W</a:t>
            </a:r>
            <a:r>
              <a:rPr lang="cs-CZ" baseline="-25000" dirty="0" err="1" smtClean="0"/>
              <a:t>a</a:t>
            </a:r>
            <a:r>
              <a:rPr lang="cs-CZ" dirty="0" smtClean="0"/>
              <a:t> = m(a) / m(r)</a:t>
            </a:r>
          </a:p>
          <a:p>
            <a:pPr lvl="1">
              <a:buNone/>
            </a:pPr>
            <a:r>
              <a:rPr lang="cs-CZ" dirty="0" smtClean="0"/>
              <a:t>	0,03 = m(</a:t>
            </a:r>
            <a:r>
              <a:rPr lang="cs-CZ" dirty="0" err="1" smtClean="0"/>
              <a:t>NaCl</a:t>
            </a:r>
            <a:r>
              <a:rPr lang="cs-CZ" dirty="0" smtClean="0"/>
              <a:t>) : 500</a:t>
            </a:r>
          </a:p>
          <a:p>
            <a:pPr lvl="1">
              <a:buNone/>
            </a:pPr>
            <a:r>
              <a:rPr lang="cs-CZ" dirty="0" smtClean="0"/>
              <a:t>	m(</a:t>
            </a:r>
            <a:r>
              <a:rPr lang="cs-CZ" dirty="0" err="1" smtClean="0"/>
              <a:t>NaCl</a:t>
            </a:r>
            <a:r>
              <a:rPr lang="cs-CZ" dirty="0" smtClean="0"/>
              <a:t>) = 0,03 . 500</a:t>
            </a:r>
          </a:p>
          <a:p>
            <a:pPr lvl="1">
              <a:buNone/>
            </a:pPr>
            <a:r>
              <a:rPr lang="cs-CZ" dirty="0" smtClean="0"/>
              <a:t>	m(</a:t>
            </a:r>
            <a:r>
              <a:rPr lang="cs-CZ" dirty="0" err="1" smtClean="0"/>
              <a:t>NaCl</a:t>
            </a:r>
            <a:r>
              <a:rPr lang="cs-CZ" dirty="0" smtClean="0"/>
              <a:t>) = 15 g</a:t>
            </a:r>
          </a:p>
          <a:p>
            <a:pPr lvl="1">
              <a:buNone/>
            </a:pPr>
            <a:r>
              <a:rPr lang="cs-CZ" dirty="0" smtClean="0"/>
              <a:t>	Na přípravu 500 gramů 3%roztoku </a:t>
            </a:r>
            <a:r>
              <a:rPr lang="cs-CZ" dirty="0" err="1" smtClean="0"/>
              <a:t>NaCl</a:t>
            </a:r>
            <a:r>
              <a:rPr lang="cs-CZ" dirty="0" smtClean="0"/>
              <a:t> potřebujeme 15g </a:t>
            </a:r>
            <a:r>
              <a:rPr lang="cs-CZ" dirty="0" err="1" smtClean="0"/>
              <a:t>NaCl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2. Ze  30 g dusičnanu sodného připravíme 5% roztok. Kolik gramů tohoto roztoku připravíme?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5252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W</a:t>
            </a:r>
            <a:r>
              <a:rPr lang="cs-CZ" baseline="-25000" dirty="0" err="1" smtClean="0"/>
              <a:t>a</a:t>
            </a:r>
            <a:r>
              <a:rPr lang="cs-CZ" dirty="0" smtClean="0"/>
              <a:t> = m(a) / m(r)</a:t>
            </a:r>
          </a:p>
          <a:p>
            <a:pPr>
              <a:buNone/>
            </a:pPr>
            <a:r>
              <a:rPr lang="cs-CZ" dirty="0" smtClean="0"/>
              <a:t>		0,05 = 30 : m(r)</a:t>
            </a:r>
          </a:p>
          <a:p>
            <a:pPr>
              <a:buNone/>
            </a:pPr>
            <a:r>
              <a:rPr lang="cs-CZ" dirty="0" smtClean="0"/>
              <a:t>		m(r) = 30 : 0,05</a:t>
            </a:r>
          </a:p>
          <a:p>
            <a:pPr>
              <a:buNone/>
            </a:pPr>
            <a:r>
              <a:rPr lang="cs-CZ" dirty="0" smtClean="0"/>
              <a:t>		m(r) = 600 g</a:t>
            </a:r>
          </a:p>
          <a:p>
            <a:pPr>
              <a:buNone/>
            </a:pPr>
            <a:r>
              <a:rPr lang="cs-CZ" dirty="0" smtClean="0"/>
              <a:t>		Ze 30 g NaNO</a:t>
            </a:r>
            <a:r>
              <a:rPr lang="cs-CZ" baseline="-25000" dirty="0" smtClean="0"/>
              <a:t>3</a:t>
            </a:r>
            <a:r>
              <a:rPr lang="cs-CZ" dirty="0" smtClean="0"/>
              <a:t> připravíme 600 gramů  5% 	roztoku.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7" name="Elipsa 6">
            <a:hlinkClick r:id="rId2" action="ppaction://hlinksldjump"/>
          </p:cNvPr>
          <p:cNvSpPr/>
          <p:nvPr/>
        </p:nvSpPr>
        <p:spPr>
          <a:xfrm>
            <a:off x="7452320" y="551723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3. Ve  100 g vody bylo rozpuštěno 10 g hydroxidu sodného. Jaký byl hmotnostní zlomek </a:t>
            </a:r>
            <a:r>
              <a:rPr lang="cs-CZ" dirty="0" err="1" smtClean="0">
                <a:solidFill>
                  <a:srgbClr val="002060"/>
                </a:solidFill>
              </a:rPr>
              <a:t>NaOH</a:t>
            </a:r>
            <a:r>
              <a:rPr lang="cs-CZ" dirty="0" smtClean="0">
                <a:solidFill>
                  <a:srgbClr val="002060"/>
                </a:solidFill>
              </a:rPr>
              <a:t> v roztoku? Kolika procentní je vzniklý roztok?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W</a:t>
            </a:r>
            <a:r>
              <a:rPr lang="cs-CZ" baseline="-25000" dirty="0" err="1" smtClean="0"/>
              <a:t>a</a:t>
            </a:r>
            <a:r>
              <a:rPr lang="cs-CZ" dirty="0" smtClean="0"/>
              <a:t> = m(a) / m(r) 			m(r) = 100 + 10 = 110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W</a:t>
            </a:r>
            <a:r>
              <a:rPr lang="cs-CZ" baseline="-25000" dirty="0" err="1" smtClean="0"/>
              <a:t>a</a:t>
            </a:r>
            <a:r>
              <a:rPr lang="cs-CZ" baseline="-25000" dirty="0" smtClean="0"/>
              <a:t> </a:t>
            </a:r>
            <a:r>
              <a:rPr lang="cs-CZ" dirty="0" smtClean="0"/>
              <a:t> = 10 : 110 = 0,09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		Určení počtu procent:	0,09 . 100 = 9%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Hmotnostní zlomek </a:t>
            </a:r>
            <a:r>
              <a:rPr lang="cs-CZ" dirty="0" err="1" smtClean="0"/>
              <a:t>NaOH</a:t>
            </a:r>
            <a:r>
              <a:rPr lang="cs-CZ" dirty="0" smtClean="0"/>
              <a:t> v roztoku je 0,09. Roztok je 9 procentní.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452320" y="551723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4. Kolik gramů uhličitanu sodného potřebujeme na přípravu 1000 gramů 10% vodného roztoku?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</a:t>
            </a:r>
            <a:r>
              <a:rPr lang="cs-CZ" baseline="-25000" dirty="0" err="1" smtClean="0"/>
              <a:t>a</a:t>
            </a:r>
            <a:r>
              <a:rPr lang="cs-CZ" dirty="0" smtClean="0"/>
              <a:t> = m(a) / m(r)</a:t>
            </a:r>
          </a:p>
          <a:p>
            <a:pPr>
              <a:buNone/>
            </a:pPr>
            <a:r>
              <a:rPr lang="cs-CZ" dirty="0" smtClean="0"/>
              <a:t>	0,10 = m(Na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dirty="0" smtClean="0"/>
              <a:t>) : 1000</a:t>
            </a:r>
          </a:p>
          <a:p>
            <a:pPr>
              <a:buNone/>
            </a:pPr>
            <a:r>
              <a:rPr lang="cs-CZ" dirty="0" smtClean="0"/>
              <a:t>	m(Na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dirty="0" smtClean="0"/>
              <a:t>) = 0,10 . 1000</a:t>
            </a:r>
          </a:p>
          <a:p>
            <a:pPr>
              <a:buNone/>
            </a:pPr>
            <a:r>
              <a:rPr lang="cs-CZ" dirty="0" smtClean="0"/>
              <a:t>	m(Na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dirty="0" smtClean="0"/>
              <a:t>) = 15 g</a:t>
            </a:r>
          </a:p>
          <a:p>
            <a:pPr>
              <a:buNone/>
            </a:pPr>
            <a:r>
              <a:rPr lang="cs-CZ" dirty="0" smtClean="0"/>
              <a:t>	Na přípravu 1000 gramů 10%roztoku Na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 </a:t>
            </a:r>
            <a:r>
              <a:rPr lang="cs-CZ" dirty="0" smtClean="0"/>
              <a:t>potřebujeme 100g  Na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660232" y="314096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5. Ve  800 g vody bylo rozpuštěno 200 g látky. Jaký byl hmotnostní zlomek látky v roztoku? Kolika procentní je vzniklý roztok?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</a:t>
            </a:r>
            <a:r>
              <a:rPr lang="cs-CZ" baseline="-25000" dirty="0" err="1" smtClean="0"/>
              <a:t>a</a:t>
            </a:r>
            <a:r>
              <a:rPr lang="cs-CZ" dirty="0" smtClean="0"/>
              <a:t> = m(a) / m(r) 			m(r) = 800 + 200 = 1000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</a:t>
            </a:r>
            <a:r>
              <a:rPr lang="cs-CZ" baseline="-25000" dirty="0" err="1" smtClean="0"/>
              <a:t>a</a:t>
            </a:r>
            <a:r>
              <a:rPr lang="cs-CZ" baseline="-25000" dirty="0" smtClean="0"/>
              <a:t> </a:t>
            </a:r>
            <a:r>
              <a:rPr lang="cs-CZ" dirty="0" smtClean="0"/>
              <a:t> = 200 : 1000 = 0,2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	Určení počtu procent:	0,2 . 100 = 20%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	Hmotnostní zlomek látky v roztoku je 0,20. Roztok je </a:t>
            </a:r>
            <a:r>
              <a:rPr lang="cs-CZ" dirty="0" smtClean="0"/>
              <a:t> 20 </a:t>
            </a:r>
            <a:r>
              <a:rPr lang="cs-CZ" dirty="0" smtClean="0"/>
              <a:t>procentní.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164288" y="386104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314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6. Kolik gramů cukru potřebujeme </a:t>
            </a:r>
            <a:r>
              <a:rPr lang="cs-CZ" dirty="0" smtClean="0">
                <a:solidFill>
                  <a:srgbClr val="002060"/>
                </a:solidFill>
              </a:rPr>
              <a:t>             na </a:t>
            </a:r>
            <a:r>
              <a:rPr lang="cs-CZ" dirty="0" smtClean="0">
                <a:solidFill>
                  <a:srgbClr val="002060"/>
                </a:solidFill>
              </a:rPr>
              <a:t>přípravu 1 500 gramů jeho 2% vodného roztoku?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 </a:t>
            </a:r>
            <a:r>
              <a:rPr lang="cs-CZ" dirty="0" err="1" smtClean="0"/>
              <a:t>W</a:t>
            </a:r>
            <a:r>
              <a:rPr lang="cs-CZ" baseline="-25000" dirty="0" err="1" smtClean="0"/>
              <a:t>a</a:t>
            </a:r>
            <a:r>
              <a:rPr lang="cs-CZ" dirty="0" smtClean="0"/>
              <a:t> = m(a) / m(r)</a:t>
            </a:r>
          </a:p>
          <a:p>
            <a:pPr>
              <a:buNone/>
            </a:pPr>
            <a:r>
              <a:rPr lang="cs-CZ" dirty="0" smtClean="0"/>
              <a:t>	0,02 = m(cukru) : 1 500</a:t>
            </a:r>
          </a:p>
          <a:p>
            <a:pPr>
              <a:buNone/>
            </a:pPr>
            <a:r>
              <a:rPr lang="cs-CZ" dirty="0" smtClean="0"/>
              <a:t>	m(cukru) = 0,02 .1 500</a:t>
            </a:r>
          </a:p>
          <a:p>
            <a:pPr>
              <a:buNone/>
            </a:pPr>
            <a:r>
              <a:rPr lang="cs-CZ" dirty="0" smtClean="0"/>
              <a:t>	m(cukru) = 30 g</a:t>
            </a:r>
          </a:p>
          <a:p>
            <a:pPr>
              <a:buNone/>
            </a:pPr>
            <a:r>
              <a:rPr lang="cs-CZ" dirty="0" smtClean="0"/>
              <a:t>	Na přípravu1 500 gramů 2%roztoku cukru potřebujeme 30 g cukru.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228184" y="350100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7. Ze  48 g chloridu draselného připravíme 6% roztok. Kolik gramů tohoto roztoku připravíme?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</a:t>
            </a:r>
            <a:r>
              <a:rPr lang="cs-CZ" baseline="-25000" dirty="0" err="1" smtClean="0"/>
              <a:t>a</a:t>
            </a:r>
            <a:r>
              <a:rPr lang="cs-CZ" dirty="0" smtClean="0"/>
              <a:t> = m(a) / m(r)</a:t>
            </a:r>
          </a:p>
          <a:p>
            <a:pPr>
              <a:buNone/>
            </a:pPr>
            <a:r>
              <a:rPr lang="cs-CZ" dirty="0" smtClean="0"/>
              <a:t>	0,06 = 48 : m(r)</a:t>
            </a:r>
          </a:p>
          <a:p>
            <a:pPr>
              <a:buNone/>
            </a:pPr>
            <a:r>
              <a:rPr lang="cs-CZ" dirty="0" smtClean="0"/>
              <a:t>	m(r) = 48 : 0,06</a:t>
            </a:r>
          </a:p>
          <a:p>
            <a:pPr>
              <a:buNone/>
            </a:pPr>
            <a:r>
              <a:rPr lang="cs-CZ" dirty="0" smtClean="0"/>
              <a:t>	m(r) = 800 g</a:t>
            </a:r>
          </a:p>
          <a:p>
            <a:pPr>
              <a:buNone/>
            </a:pPr>
            <a:r>
              <a:rPr lang="cs-CZ" dirty="0" smtClean="0"/>
              <a:t>	Ze 48 g chloridu draselného připravíme </a:t>
            </a:r>
            <a:r>
              <a:rPr lang="cs-CZ" dirty="0" smtClean="0"/>
              <a:t>               800 </a:t>
            </a:r>
            <a:r>
              <a:rPr lang="cs-CZ" dirty="0" smtClean="0"/>
              <a:t>gramů  6% roztoku.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228184" y="350100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8. Ve  500 g vody bylo rozpuštěno </a:t>
            </a:r>
            <a:r>
              <a:rPr lang="cs-CZ" dirty="0" smtClean="0">
                <a:solidFill>
                  <a:srgbClr val="002060"/>
                </a:solidFill>
              </a:rPr>
              <a:t>            100 </a:t>
            </a:r>
            <a:r>
              <a:rPr lang="cs-CZ" dirty="0" smtClean="0">
                <a:solidFill>
                  <a:srgbClr val="002060"/>
                </a:solidFill>
              </a:rPr>
              <a:t>g soli. Jaký byl hmotnostní zlomek  soli v roztoku? Kolika procentní je vzniklý roztok?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</a:t>
            </a:r>
            <a:r>
              <a:rPr lang="cs-CZ" baseline="-25000" dirty="0" err="1" smtClean="0"/>
              <a:t>a</a:t>
            </a:r>
            <a:r>
              <a:rPr lang="cs-CZ" dirty="0" smtClean="0"/>
              <a:t> = m(a) / m(r) 	m(r) = 500 + 100 = 600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</a:t>
            </a:r>
            <a:r>
              <a:rPr lang="cs-CZ" baseline="-25000" dirty="0" err="1" smtClean="0"/>
              <a:t>a</a:t>
            </a:r>
            <a:r>
              <a:rPr lang="cs-CZ" baseline="-25000" dirty="0" smtClean="0"/>
              <a:t> </a:t>
            </a:r>
            <a:r>
              <a:rPr lang="cs-CZ" dirty="0" smtClean="0"/>
              <a:t> = 100 : 600 = 0,16</a:t>
            </a:r>
          </a:p>
          <a:p>
            <a:pPr>
              <a:buNone/>
            </a:pPr>
            <a:r>
              <a:rPr lang="cs-CZ" dirty="0" smtClean="0"/>
              <a:t>	Určení počtu procent:	0,16 . 100 = 16 %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Hmotnostní zlomek soli v roztoku je 0,16. Roztok je 16 procentní.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732240" y="530120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002060"/>
                </a:solidFill>
              </a:rPr>
              <a:t>9. Ze  45 g modré skalice připravíme 15% roztok. Kolik gramů tohoto roztoku připravíme?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 </a:t>
            </a:r>
            <a:r>
              <a:rPr lang="cs-CZ" dirty="0" err="1" smtClean="0"/>
              <a:t>W</a:t>
            </a:r>
            <a:r>
              <a:rPr lang="cs-CZ" baseline="-25000" dirty="0" err="1" smtClean="0"/>
              <a:t>a</a:t>
            </a:r>
            <a:r>
              <a:rPr lang="cs-CZ" dirty="0" smtClean="0"/>
              <a:t> = m(a) / m(r)</a:t>
            </a:r>
          </a:p>
          <a:p>
            <a:pPr>
              <a:buNone/>
            </a:pPr>
            <a:r>
              <a:rPr lang="cs-CZ" dirty="0" smtClean="0"/>
              <a:t>	0,15 = 45 : m(r)</a:t>
            </a:r>
          </a:p>
          <a:p>
            <a:pPr>
              <a:buNone/>
            </a:pPr>
            <a:r>
              <a:rPr lang="cs-CZ" dirty="0" smtClean="0"/>
              <a:t>	m(r) = 45 : 0,15</a:t>
            </a:r>
          </a:p>
          <a:p>
            <a:pPr>
              <a:buNone/>
            </a:pPr>
            <a:r>
              <a:rPr lang="cs-CZ" dirty="0" smtClean="0"/>
              <a:t>	m(r) = 300 g</a:t>
            </a:r>
          </a:p>
          <a:p>
            <a:pPr>
              <a:buNone/>
            </a:pPr>
            <a:r>
              <a:rPr lang="cs-CZ" dirty="0" smtClean="0"/>
              <a:t>	Ze 45 g modré skalice připravíme 300 gramů 15% roztoku.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372200" y="263691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Texty: vlastní práce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178</TotalTime>
  <Words>378</Words>
  <Application>Microsoft Office PowerPoint</Application>
  <PresentationFormat>Předvádění na obrazovce (4:3)</PresentationFormat>
  <Paragraphs>112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Výpočty hmotnostní zlomek   HRA</vt:lpstr>
      <vt:lpstr>Snímek 2</vt:lpstr>
      <vt:lpstr>Pravidla</vt:lpstr>
      <vt:lpstr>Výpočet</vt:lpstr>
      <vt:lpstr>Snímek 5</vt:lpstr>
      <vt:lpstr>1. Kolik gramů chloridu sodného potřebujeme na přípravu 500 gramů jeho 3% vodného roztoku?</vt:lpstr>
      <vt:lpstr>2. Ze  30 g dusičnanu sodného připravíme 5% roztok. Kolik gramů tohoto roztoku připravíme? </vt:lpstr>
      <vt:lpstr>3. Ve  100 g vody bylo rozpuštěno 10 g hydroxidu sodného. Jaký byl hmotnostní zlomek NaOH v roztoku? Kolika procentní je vzniklý roztok? </vt:lpstr>
      <vt:lpstr>4. Kolik gramů uhličitanu sodného potřebujeme na přípravu 1000 gramů 10% vodného roztoku? </vt:lpstr>
      <vt:lpstr>5. Ve  800 g vody bylo rozpuštěno 200 g látky. Jaký byl hmotnostní zlomek látky v roztoku? Kolika procentní je vzniklý roztok? </vt:lpstr>
      <vt:lpstr>6. Kolik gramů cukru potřebujeme              na přípravu 1 500 gramů jeho 2% vodného roztoku? </vt:lpstr>
      <vt:lpstr>7. Ze  48 g chloridu draselného připravíme 6% roztok. Kolik gramů tohoto roztoku připravíme? </vt:lpstr>
      <vt:lpstr>8. Ve  500 g vody bylo rozpuštěno             100 g soli. Jaký byl hmotnostní zlomek  soli v roztoku? Kolika procentní je vzniklý roztok? </vt:lpstr>
      <vt:lpstr>9. Ze  45 g modré skalice připravíme 15% roztok. Kolik gramů tohoto roztoku připravíme?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Jitka Vystavělová</dc:creator>
  <cp:lastModifiedBy>Dum</cp:lastModifiedBy>
  <cp:revision>29</cp:revision>
  <dcterms:created xsi:type="dcterms:W3CDTF">2012-04-29T12:49:10Z</dcterms:created>
  <dcterms:modified xsi:type="dcterms:W3CDTF">2012-10-24T14:51:23Z</dcterms:modified>
</cp:coreProperties>
</file>