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s/slide5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slides/slide5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4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slides/slide55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313" r:id="rId3"/>
    <p:sldId id="314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75" r:id="rId15"/>
    <p:sldId id="268" r:id="rId16"/>
    <p:sldId id="276" r:id="rId17"/>
    <p:sldId id="269" r:id="rId18"/>
    <p:sldId id="277" r:id="rId19"/>
    <p:sldId id="270" r:id="rId20"/>
    <p:sldId id="278" r:id="rId21"/>
    <p:sldId id="271" r:id="rId22"/>
    <p:sldId id="279" r:id="rId23"/>
    <p:sldId id="272" r:id="rId24"/>
    <p:sldId id="280" r:id="rId25"/>
    <p:sldId id="273" r:id="rId26"/>
    <p:sldId id="281" r:id="rId27"/>
    <p:sldId id="274" r:id="rId28"/>
    <p:sldId id="282" r:id="rId29"/>
    <p:sldId id="298" r:id="rId30"/>
    <p:sldId id="283" r:id="rId31"/>
    <p:sldId id="301" r:id="rId32"/>
    <p:sldId id="285" r:id="rId33"/>
    <p:sldId id="302" r:id="rId34"/>
    <p:sldId id="286" r:id="rId35"/>
    <p:sldId id="303" r:id="rId36"/>
    <p:sldId id="288" r:id="rId37"/>
    <p:sldId id="304" r:id="rId38"/>
    <p:sldId id="289" r:id="rId39"/>
    <p:sldId id="305" r:id="rId40"/>
    <p:sldId id="290" r:id="rId41"/>
    <p:sldId id="306" r:id="rId42"/>
    <p:sldId id="291" r:id="rId43"/>
    <p:sldId id="308" r:id="rId44"/>
    <p:sldId id="292" r:id="rId45"/>
    <p:sldId id="309" r:id="rId46"/>
    <p:sldId id="294" r:id="rId47"/>
    <p:sldId id="310" r:id="rId48"/>
    <p:sldId id="295" r:id="rId49"/>
    <p:sldId id="311" r:id="rId50"/>
    <p:sldId id="296" r:id="rId51"/>
    <p:sldId id="312" r:id="rId52"/>
    <p:sldId id="297" r:id="rId53"/>
    <p:sldId id="315" r:id="rId54"/>
    <p:sldId id="316" r:id="rId55"/>
    <p:sldId id="317" r:id="rId5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CC33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-112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D6FBE-71B2-477D-A16D-186391480AFB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91F28-341E-44B3-B8E5-125D7A2606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D6FBE-71B2-477D-A16D-186391480AFB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91F28-341E-44B3-B8E5-125D7A2606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D6FBE-71B2-477D-A16D-186391480AFB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91F28-341E-44B3-B8E5-125D7A2606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D6FBE-71B2-477D-A16D-186391480AFB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91F28-341E-44B3-B8E5-125D7A2606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D6FBE-71B2-477D-A16D-186391480AFB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91F28-341E-44B3-B8E5-125D7A2606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D6FBE-71B2-477D-A16D-186391480AFB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91F28-341E-44B3-B8E5-125D7A2606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D6FBE-71B2-477D-A16D-186391480AFB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91F28-341E-44B3-B8E5-125D7A2606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D6FBE-71B2-477D-A16D-186391480AFB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91F28-341E-44B3-B8E5-125D7A2606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D6FBE-71B2-477D-A16D-186391480AFB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91F28-341E-44B3-B8E5-125D7A2606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D6FBE-71B2-477D-A16D-186391480AFB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91F28-341E-44B3-B8E5-125D7A2606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D6FBE-71B2-477D-A16D-186391480AFB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91F28-341E-44B3-B8E5-125D7A2606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FD6FBE-71B2-477D-A16D-186391480AFB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B91F28-341E-44B3-B8E5-125D7A26065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7.xml"/><Relationship Id="rId13" Type="http://schemas.openxmlformats.org/officeDocument/2006/relationships/slide" Target="slide19.xml"/><Relationship Id="rId18" Type="http://schemas.openxmlformats.org/officeDocument/2006/relationships/slide" Target="slide21.xml"/><Relationship Id="rId26" Type="http://schemas.openxmlformats.org/officeDocument/2006/relationships/slide" Target="slide53.xml"/><Relationship Id="rId3" Type="http://schemas.openxmlformats.org/officeDocument/2006/relationships/slide" Target="slide15.xml"/><Relationship Id="rId21" Type="http://schemas.openxmlformats.org/officeDocument/2006/relationships/slide" Target="slide51.xml"/><Relationship Id="rId7" Type="http://schemas.openxmlformats.org/officeDocument/2006/relationships/slide" Target="slide7.xml"/><Relationship Id="rId12" Type="http://schemas.openxmlformats.org/officeDocument/2006/relationships/slide" Target="slide9.xml"/><Relationship Id="rId17" Type="http://schemas.openxmlformats.org/officeDocument/2006/relationships/slide" Target="slide11.xml"/><Relationship Id="rId25" Type="http://schemas.openxmlformats.org/officeDocument/2006/relationships/slide" Target="slide43.xml"/><Relationship Id="rId2" Type="http://schemas.openxmlformats.org/officeDocument/2006/relationships/slide" Target="slide5.xml"/><Relationship Id="rId16" Type="http://schemas.openxmlformats.org/officeDocument/2006/relationships/slide" Target="slide49.xml"/><Relationship Id="rId20" Type="http://schemas.openxmlformats.org/officeDocument/2006/relationships/slide" Target="slide41.xml"/><Relationship Id="rId1" Type="http://schemas.openxmlformats.org/officeDocument/2006/relationships/slideLayout" Target="../slideLayouts/slideLayout2.xml"/><Relationship Id="rId6" Type="http://schemas.openxmlformats.org/officeDocument/2006/relationships/slide" Target="slide45.xml"/><Relationship Id="rId11" Type="http://schemas.openxmlformats.org/officeDocument/2006/relationships/slide" Target="slide47.xml"/><Relationship Id="rId24" Type="http://schemas.openxmlformats.org/officeDocument/2006/relationships/slide" Target="slide33.xml"/><Relationship Id="rId5" Type="http://schemas.openxmlformats.org/officeDocument/2006/relationships/slide" Target="slide35.xml"/><Relationship Id="rId15" Type="http://schemas.openxmlformats.org/officeDocument/2006/relationships/slide" Target="slide39.xml"/><Relationship Id="rId23" Type="http://schemas.openxmlformats.org/officeDocument/2006/relationships/slide" Target="slide23.xml"/><Relationship Id="rId10" Type="http://schemas.openxmlformats.org/officeDocument/2006/relationships/slide" Target="slide37.xml"/><Relationship Id="rId19" Type="http://schemas.openxmlformats.org/officeDocument/2006/relationships/slide" Target="slide31.xml"/><Relationship Id="rId4" Type="http://schemas.openxmlformats.org/officeDocument/2006/relationships/slide" Target="slide25.xml"/><Relationship Id="rId9" Type="http://schemas.openxmlformats.org/officeDocument/2006/relationships/slide" Target="slide27.xml"/><Relationship Id="rId14" Type="http://schemas.openxmlformats.org/officeDocument/2006/relationships/slide" Target="slide29.xml"/><Relationship Id="rId22" Type="http://schemas.openxmlformats.org/officeDocument/2006/relationships/slide" Target="slide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22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2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26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28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" Target="slide30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" Target="slide32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" Target="slide34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slide" Target="slide36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slide" Target="slide38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slide" Target="slide40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slide" Target="slide42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" Target="slide44.xml"/><Relationship Id="rId2" Type="http://schemas.openxmlformats.org/officeDocument/2006/relationships/slide" Target="slide43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slide" Target="slide46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slide" Target="slide48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slide" Target="slide50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slide" Target="slide52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slide" Target="slide54.xml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Arial Rounded MT Bold" pitchFamily="34" charset="0"/>
              </a:rPr>
              <a:t>RISKUJ</a:t>
            </a:r>
            <a:endParaRPr lang="cs-CZ" dirty="0">
              <a:solidFill>
                <a:srgbClr val="002060"/>
              </a:solidFill>
              <a:latin typeface="Arial Rounded MT Bold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Arial Rounded MT Bold" pitchFamily="34" charset="0"/>
              </a:rPr>
              <a:t>Z ORGANICKÉ CHEMIE</a:t>
            </a:r>
            <a:endParaRPr lang="cs-CZ" dirty="0">
              <a:solidFill>
                <a:srgbClr val="002060"/>
              </a:solidFill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Název školy: </a:t>
            </a:r>
            <a:r>
              <a:rPr lang="cs-CZ" b="1" dirty="0" smtClean="0"/>
              <a:t>Základní škola a Mateřská škola </a:t>
            </a:r>
            <a:r>
              <a:rPr lang="cs-CZ" b="1" dirty="0" err="1" smtClean="0"/>
              <a:t>Kokory</a:t>
            </a:r>
            <a:endParaRPr lang="cs-CZ" b="1" dirty="0" smtClean="0"/>
          </a:p>
          <a:p>
            <a:r>
              <a:rPr lang="cs-CZ" dirty="0" smtClean="0"/>
              <a:t>Číslo projektu: </a:t>
            </a:r>
            <a:r>
              <a:rPr lang="cs-CZ" b="1" dirty="0" smtClean="0"/>
              <a:t>CZ.1.07/14.00/21.2149</a:t>
            </a:r>
            <a:endParaRPr lang="cs-CZ" dirty="0" smtClean="0"/>
          </a:p>
          <a:p>
            <a:r>
              <a:rPr lang="cs-CZ" dirty="0" smtClean="0"/>
              <a:t>Autor: </a:t>
            </a:r>
            <a:r>
              <a:rPr lang="cs-CZ" b="1" dirty="0" smtClean="0"/>
              <a:t>Mgr. Jitka </a:t>
            </a:r>
            <a:r>
              <a:rPr lang="cs-CZ" b="1" dirty="0" err="1" smtClean="0"/>
              <a:t>Vystavělová</a:t>
            </a:r>
            <a:endParaRPr lang="cs-CZ" b="1" dirty="0" smtClean="0"/>
          </a:p>
          <a:p>
            <a:r>
              <a:rPr lang="cs-CZ" dirty="0" smtClean="0"/>
              <a:t>Datum: </a:t>
            </a:r>
            <a:r>
              <a:rPr lang="cs-CZ" b="1" dirty="0" smtClean="0"/>
              <a:t>4. 6. 2012</a:t>
            </a:r>
            <a:endParaRPr lang="cs-CZ" dirty="0" smtClean="0"/>
          </a:p>
          <a:p>
            <a:r>
              <a:rPr lang="cs-CZ" dirty="0" smtClean="0"/>
              <a:t>Název</a:t>
            </a:r>
            <a:r>
              <a:rPr lang="cs-CZ" b="1" smtClean="0"/>
              <a:t>: </a:t>
            </a:r>
            <a:r>
              <a:rPr lang="cs-CZ" b="1" smtClean="0"/>
              <a:t>VY_32_INOVACE_13_CH_Riskuj </a:t>
            </a:r>
            <a:r>
              <a:rPr lang="cs-CZ" b="1" dirty="0" smtClean="0"/>
              <a:t>z organické chemie</a:t>
            </a:r>
            <a:endParaRPr lang="cs-CZ" dirty="0" smtClean="0"/>
          </a:p>
          <a:p>
            <a:r>
              <a:rPr lang="cs-CZ" dirty="0" smtClean="0"/>
              <a:t>Téma: </a:t>
            </a:r>
            <a:r>
              <a:rPr lang="cs-CZ" b="1" dirty="0" smtClean="0"/>
              <a:t>Organická chemie</a:t>
            </a:r>
            <a:endParaRPr lang="cs-CZ" dirty="0" smtClean="0"/>
          </a:p>
          <a:p>
            <a:r>
              <a:rPr lang="cs-CZ" dirty="0" smtClean="0"/>
              <a:t>Anotace</a:t>
            </a:r>
            <a:r>
              <a:rPr lang="cs-CZ" b="1" dirty="0" smtClean="0"/>
              <a:t>: Hra na motivy TV soutěže Riskuj, slouží k procvičení znalostí organické chemie základní školy, podporuje týmovou spolupráci </a:t>
            </a:r>
            <a:endParaRPr lang="cs-CZ" dirty="0" smtClean="0"/>
          </a:p>
          <a:p>
            <a:r>
              <a:rPr lang="cs-CZ" dirty="0" smtClean="0"/>
              <a:t>Věková skupina: </a:t>
            </a:r>
            <a:r>
              <a:rPr lang="cs-CZ" b="1" dirty="0"/>
              <a:t>9</a:t>
            </a:r>
            <a:r>
              <a:rPr lang="cs-CZ" b="1" dirty="0" smtClean="0"/>
              <a:t>.ročník</a:t>
            </a:r>
            <a:endParaRPr lang="cs-CZ" dirty="0" smtClean="0"/>
          </a:p>
          <a:p>
            <a:r>
              <a:rPr lang="cs-CZ" dirty="0" smtClean="0"/>
              <a:t>Vzdělávací oblast: </a:t>
            </a:r>
            <a:r>
              <a:rPr lang="cs-CZ" b="1" dirty="0" smtClean="0"/>
              <a:t>Člověk a příroda</a:t>
            </a:r>
          </a:p>
          <a:p>
            <a:r>
              <a:rPr lang="cs-CZ" dirty="0" smtClean="0"/>
              <a:t>Vzdělávací obor: </a:t>
            </a:r>
            <a:r>
              <a:rPr lang="cs-CZ" b="1" dirty="0" smtClean="0"/>
              <a:t>Chemie</a:t>
            </a:r>
            <a:endParaRPr lang="cs-CZ" dirty="0" smtClean="0"/>
          </a:p>
          <a:p>
            <a:r>
              <a:rPr lang="cs-CZ" dirty="0" smtClean="0"/>
              <a:t>Přílohy: </a:t>
            </a:r>
            <a:r>
              <a:rPr lang="cs-CZ" b="1" dirty="0" smtClean="0"/>
              <a:t>zdroje materiálů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88640"/>
            <a:ext cx="608647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Žáci se rozdělí do skupin</a:t>
            </a:r>
          </a:p>
          <a:p>
            <a:r>
              <a:rPr lang="cs-CZ" dirty="0" smtClean="0"/>
              <a:t>Vylosují si pořadí, ve kterém si budou vybírat otázky</a:t>
            </a:r>
          </a:p>
          <a:p>
            <a:r>
              <a:rPr lang="cs-CZ" dirty="0" smtClean="0"/>
              <a:t>Za správnou odpověď získávají uvedené body</a:t>
            </a:r>
          </a:p>
          <a:p>
            <a:r>
              <a:rPr lang="cs-CZ" dirty="0" smtClean="0"/>
              <a:t>Body zapisujeme na tabuli</a:t>
            </a:r>
          </a:p>
          <a:p>
            <a:r>
              <a:rPr lang="cs-CZ" dirty="0" smtClean="0"/>
              <a:t>Možno zařadit bonusové body (např. za vysvětlení pojmu, zdůvodnění odpovědi</a:t>
            </a:r>
          </a:p>
          <a:p>
            <a:r>
              <a:rPr lang="cs-CZ" dirty="0" smtClean="0"/>
              <a:t>Do sešitů si žáci zapíší odpovědi otázek, ve kterých chybovali.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2494280"/>
        </p:xfrm>
        <a:graphic>
          <a:graphicData uri="http://schemas.openxmlformats.org/drawingml/2006/table">
            <a:tbl>
              <a:tblPr firstRow="1" bandRow="1">
                <a:tableStyleId>{3C2FFA5D-87B4-456A-9821-1D502468CF0F}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Organická chemie</a:t>
                      </a:r>
                      <a:endParaRPr lang="cs-CZ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Uhlovodíky</a:t>
                      </a:r>
                      <a:endParaRPr lang="cs-CZ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Deriváty</a:t>
                      </a:r>
                      <a:endParaRPr lang="cs-CZ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Člověk</a:t>
                      </a:r>
                      <a:r>
                        <a:rPr lang="cs-CZ" baseline="0" dirty="0" smtClean="0"/>
                        <a:t> a chemie</a:t>
                      </a:r>
                      <a:endParaRPr lang="cs-CZ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Přírodní látky</a:t>
                      </a:r>
                      <a:endParaRPr lang="cs-CZ" dirty="0"/>
                    </a:p>
                  </a:txBody>
                  <a:tcPr marL="91439" marR="91439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2" action="ppaction://hlinksldjump"/>
                        </a:rPr>
                        <a:t>100</a:t>
                      </a:r>
                      <a:endParaRPr lang="cs-CZ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3" action="ppaction://hlinksldjump"/>
                        </a:rPr>
                        <a:t>100</a:t>
                      </a:r>
                      <a:endParaRPr lang="cs-CZ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4" action="ppaction://hlinksldjump"/>
                        </a:rPr>
                        <a:t>100</a:t>
                      </a:r>
                      <a:endParaRPr lang="cs-CZ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5" action="ppaction://hlinksldjump"/>
                        </a:rPr>
                        <a:t>100</a:t>
                      </a:r>
                      <a:endParaRPr lang="cs-CZ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6" action="ppaction://hlinksldjump"/>
                        </a:rPr>
                        <a:t>100</a:t>
                      </a:r>
                      <a:endParaRPr lang="cs-CZ" dirty="0"/>
                    </a:p>
                  </a:txBody>
                  <a:tcPr marL="91439" marR="91439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7" action="ppaction://hlinksldjump"/>
                        </a:rPr>
                        <a:t>200</a:t>
                      </a:r>
                      <a:endParaRPr lang="cs-CZ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8" action="ppaction://hlinksldjump"/>
                        </a:rPr>
                        <a:t>200</a:t>
                      </a:r>
                      <a:endParaRPr lang="cs-CZ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9" action="ppaction://hlinksldjump"/>
                        </a:rPr>
                        <a:t>200</a:t>
                      </a:r>
                      <a:endParaRPr lang="cs-CZ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0" action="ppaction://hlinksldjump"/>
                        </a:rPr>
                        <a:t>200</a:t>
                      </a:r>
                      <a:endParaRPr lang="cs-CZ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1" action="ppaction://hlinksldjump"/>
                        </a:rPr>
                        <a:t>200</a:t>
                      </a:r>
                      <a:endParaRPr lang="cs-CZ" dirty="0"/>
                    </a:p>
                  </a:txBody>
                  <a:tcPr marL="91439" marR="91439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2" action="ppaction://hlinksldjump"/>
                        </a:rPr>
                        <a:t>300</a:t>
                      </a:r>
                      <a:endParaRPr lang="cs-CZ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3" action="ppaction://hlinksldjump"/>
                        </a:rPr>
                        <a:t>300</a:t>
                      </a:r>
                      <a:endParaRPr lang="cs-CZ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4" action="ppaction://hlinksldjump"/>
                        </a:rPr>
                        <a:t>300</a:t>
                      </a:r>
                      <a:endParaRPr lang="cs-CZ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5" action="ppaction://hlinksldjump"/>
                        </a:rPr>
                        <a:t>300</a:t>
                      </a:r>
                      <a:endParaRPr lang="cs-CZ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6" action="ppaction://hlinksldjump"/>
                        </a:rPr>
                        <a:t>300</a:t>
                      </a:r>
                      <a:endParaRPr lang="cs-CZ" dirty="0"/>
                    </a:p>
                  </a:txBody>
                  <a:tcPr marL="91439" marR="91439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7" action="ppaction://hlinksldjump"/>
                        </a:rPr>
                        <a:t>400</a:t>
                      </a:r>
                      <a:endParaRPr lang="cs-CZ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8" action="ppaction://hlinksldjump"/>
                        </a:rPr>
                        <a:t>400</a:t>
                      </a:r>
                      <a:endParaRPr lang="cs-CZ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9" action="ppaction://hlinksldjump"/>
                        </a:rPr>
                        <a:t>400</a:t>
                      </a:r>
                      <a:endParaRPr lang="cs-CZ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20" action="ppaction://hlinksldjump"/>
                        </a:rPr>
                        <a:t>400</a:t>
                      </a:r>
                      <a:endParaRPr lang="cs-CZ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21" action="ppaction://hlinksldjump"/>
                        </a:rPr>
                        <a:t>400</a:t>
                      </a:r>
                      <a:endParaRPr lang="cs-CZ" dirty="0"/>
                    </a:p>
                  </a:txBody>
                  <a:tcPr marL="91439" marR="91439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22" action="ppaction://hlinksldjump"/>
                        </a:rPr>
                        <a:t>500</a:t>
                      </a:r>
                      <a:endParaRPr lang="cs-CZ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23" action="ppaction://hlinksldjump"/>
                        </a:rPr>
                        <a:t>500</a:t>
                      </a:r>
                      <a:endParaRPr lang="cs-CZ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24" action="ppaction://hlinksldjump"/>
                        </a:rPr>
                        <a:t>500</a:t>
                      </a:r>
                      <a:endParaRPr lang="cs-CZ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25" action="ppaction://hlinksldjump"/>
                        </a:rPr>
                        <a:t>500</a:t>
                      </a:r>
                      <a:endParaRPr lang="cs-CZ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26" action="ppaction://hlinksldjump"/>
                        </a:rPr>
                        <a:t>500</a:t>
                      </a:r>
                      <a:endParaRPr lang="cs-CZ" dirty="0"/>
                    </a:p>
                  </a:txBody>
                  <a:tcPr marL="91439" marR="91439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c)</a:t>
            </a:r>
            <a:r>
              <a:rPr lang="cs-CZ" sz="2800" dirty="0" smtClean="0">
                <a:solidFill>
                  <a:schemeClr val="bg1"/>
                </a:solidFill>
              </a:rPr>
              <a:t> vápenec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  <a:hlinkClick r:id="rId2" action="ppaction://hlinksldjump"/>
              </a:rPr>
              <a:t>d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)</a:t>
            </a:r>
            <a:r>
              <a:rPr lang="cs-CZ" sz="2800" dirty="0" smtClean="0">
                <a:solidFill>
                  <a:schemeClr val="bg1"/>
                </a:solidFill>
              </a:rPr>
              <a:t> vlna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a)</a:t>
            </a:r>
            <a:r>
              <a:rPr lang="cs-CZ" sz="2800" dirty="0" smtClean="0">
                <a:solidFill>
                  <a:schemeClr val="bg1"/>
                </a:solidFill>
              </a:rPr>
              <a:t> lůj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b)</a:t>
            </a:r>
            <a:r>
              <a:rPr lang="cs-CZ" sz="2800" dirty="0" smtClean="0">
                <a:solidFill>
                  <a:schemeClr val="bg1"/>
                </a:solidFill>
              </a:rPr>
              <a:t> ocet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Mezi organické látky nepatří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a) lůj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vápenec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 vlna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ocet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Organické látky nejsou většinou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  <a:hlinkClick r:id="rId2" action="ppaction://hlinksldjump"/>
              </a:rPr>
              <a:t>b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) rozpustné ve vodě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  <a:hlinkClick r:id="rId2" action="ppaction://hlinksldjump"/>
              </a:rPr>
              <a:t>c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) sloučeniny uhlíku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  <a:hlinkClick r:id="rId2" action="ppaction://hlinksldjump"/>
              </a:rPr>
              <a:t>a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) těkavé 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  <a:hlinkClick r:id="rId2" action="ppaction://hlinksldjump"/>
              </a:rPr>
              <a:t>d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) hořlavé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rozpustné ve vodě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d)hořlavé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sloučeniny uhlíku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těkavé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Asfalt se získává z …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  <a:hlinkClick r:id="rId2" action="ppaction://hlinksldjump"/>
              </a:rPr>
              <a:t>b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) uhlí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c) recyklací olejů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a) rašeliny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d) ropy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uhlí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c) recyklací olejů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a) rašeliny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ropy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Vypočtěte, kolik procent uhlíku obsahuje močovina, její vzorec je NH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CONH</a:t>
            </a:r>
            <a:r>
              <a:rPr lang="cs-CZ" sz="2400" baseline="-25000" dirty="0" smtClean="0"/>
              <a:t>2</a:t>
            </a:r>
            <a:endParaRPr lang="cs-CZ" sz="2400" baseline="-250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30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25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20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50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30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25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20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50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Německému chemikovi F. </a:t>
            </a:r>
            <a:r>
              <a:rPr lang="cs-CZ" sz="2400" dirty="0" err="1" smtClean="0"/>
              <a:t>Wohlerovi</a:t>
            </a:r>
            <a:r>
              <a:rPr lang="cs-CZ" sz="2400" dirty="0" smtClean="0"/>
              <a:t> se podařilo připravit z látky anorganické látku organickou …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pokrmový tuk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ocet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močovinu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lepidlo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pokrmový tuk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ocet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lepidlo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močovinu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Který z uhlovodíků obsahuje v molekule pouze jednoduché vazby …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  <a:hlinkClick r:id="rId2" action="ppaction://hlinksldjump"/>
              </a:rPr>
              <a:t>b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) naftalen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  <a:hlinkClick r:id="rId2" action="ppaction://hlinksldjump"/>
              </a:rPr>
              <a:t>d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)  butan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  <a:hlinkClick r:id="rId2" action="ppaction://hlinksldjump"/>
              </a:rPr>
              <a:t>a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) buten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  <a:hlinkClick r:id="rId2" action="ppaction://hlinksldjump"/>
              </a:rPr>
              <a:t>c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) </a:t>
            </a:r>
            <a:r>
              <a:rPr lang="cs-CZ" sz="2800" dirty="0" err="1" smtClean="0">
                <a:solidFill>
                  <a:schemeClr val="bg1"/>
                </a:solidFill>
                <a:hlinkClick r:id="rId2" action="ppaction://hlinksldjump"/>
              </a:rPr>
              <a:t>butyn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naftalen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butan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err="1" smtClean="0">
                <a:solidFill>
                  <a:schemeClr val="bg1"/>
                </a:solidFill>
              </a:rPr>
              <a:t>butyn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buten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Dozrávání ovoce urychluje přítomnost …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acetylenu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butadienu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propylenu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err="1" smtClean="0">
                <a:solidFill>
                  <a:schemeClr val="bg1"/>
                </a:solidFill>
                <a:hlinkClick r:id="rId2" action="ppaction://hlinksldjump"/>
              </a:rPr>
              <a:t>ethylenu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acetylenu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butadienu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err="1" smtClean="0">
                <a:solidFill>
                  <a:schemeClr val="bg1"/>
                </a:solidFill>
              </a:rPr>
              <a:t>ethylenu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propylenu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Základní surovinou při výrobě syntetického kaučuku je …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butadien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propylen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acetylen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err="1" smtClean="0">
                <a:solidFill>
                  <a:schemeClr val="bg1"/>
                </a:solidFill>
                <a:hlinkClick r:id="rId2" action="ppaction://hlinksldjump"/>
              </a:rPr>
              <a:t>ethylen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butadien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propylen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err="1" smtClean="0">
                <a:solidFill>
                  <a:schemeClr val="bg1"/>
                </a:solidFill>
              </a:rPr>
              <a:t>ethylen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acetylen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584176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 Při reakci karbidu vápníku s vodou vzniká … zapiš rovnici</a:t>
            </a:r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err="1" smtClean="0">
                <a:solidFill>
                  <a:schemeClr val="bg1"/>
                </a:solidFill>
                <a:hlinkClick r:id="rId2" action="ppaction://hlinksldjump"/>
              </a:rPr>
              <a:t>ethanol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a oxid vápenatý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err="1" smtClean="0">
                <a:solidFill>
                  <a:schemeClr val="bg1"/>
                </a:solidFill>
                <a:hlinkClick r:id="rId2" action="ppaction://hlinksldjump"/>
              </a:rPr>
              <a:t>etyn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a hydroxid vápenatý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oxid uhličitý a oxid vápenatý</a:t>
            </a:r>
            <a:r>
              <a:rPr lang="cs-CZ" sz="2800" baseline="-25000" dirty="0" smtClean="0">
                <a:solidFill>
                  <a:schemeClr val="bg1"/>
                </a:solidFill>
                <a:hlinkClick r:id="rId2" action="ppaction://hlinksldjump"/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err="1" smtClean="0">
                <a:solidFill>
                  <a:schemeClr val="bg1"/>
                </a:solidFill>
                <a:hlinkClick r:id="rId2" action="ppaction://hlinksldjump"/>
              </a:rPr>
              <a:t>etyn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a uhličitan vápenatý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</a:t>
            </a:r>
            <a:r>
              <a:rPr lang="cs-CZ" sz="2800" dirty="0" err="1" smtClean="0">
                <a:solidFill>
                  <a:schemeClr val="bg1"/>
                </a:solidFill>
              </a:rPr>
              <a:t>ethanol</a:t>
            </a:r>
            <a:r>
              <a:rPr lang="cs-CZ" sz="2800" dirty="0" smtClean="0">
                <a:solidFill>
                  <a:schemeClr val="bg1"/>
                </a:solidFill>
              </a:rPr>
              <a:t> a oxid vápenatý  </a:t>
            </a:r>
          </a:p>
          <a:p>
            <a:pPr algn="ctr"/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</a:t>
            </a:r>
            <a:r>
              <a:rPr lang="cs-CZ" sz="2800" dirty="0" err="1" smtClean="0">
                <a:solidFill>
                  <a:schemeClr val="bg1"/>
                </a:solidFill>
              </a:rPr>
              <a:t>etyn</a:t>
            </a:r>
            <a:r>
              <a:rPr lang="cs-CZ" sz="2800" dirty="0" smtClean="0">
                <a:solidFill>
                  <a:schemeClr val="bg1"/>
                </a:solidFill>
              </a:rPr>
              <a:t> a hydroxid vápenatý 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err="1" smtClean="0">
                <a:solidFill>
                  <a:schemeClr val="bg1"/>
                </a:solidFill>
              </a:rPr>
              <a:t>etyn</a:t>
            </a:r>
            <a:r>
              <a:rPr lang="cs-CZ" sz="2800" dirty="0" smtClean="0">
                <a:solidFill>
                  <a:schemeClr val="bg1"/>
                </a:solidFill>
              </a:rPr>
              <a:t> a uhličitan vápenatý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oxid uhličitý a oxid vápenatý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Který zápis vyjadřuje hoření propanu ve vzduchu ...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880320" cy="108012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C</a:t>
            </a:r>
            <a:r>
              <a:rPr lang="cs-CZ" sz="2800" baseline="-25000" dirty="0" smtClean="0">
                <a:solidFill>
                  <a:schemeClr val="bg1"/>
                </a:solidFill>
                <a:hlinkClick r:id="rId2" action="ppaction://hlinksldjump"/>
              </a:rPr>
              <a:t>3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H</a:t>
            </a:r>
            <a:r>
              <a:rPr lang="cs-CZ" sz="2800" baseline="-25000" dirty="0" smtClean="0">
                <a:solidFill>
                  <a:schemeClr val="bg1"/>
                </a:solidFill>
                <a:hlinkClick r:id="rId2" action="ppaction://hlinksldjump"/>
              </a:rPr>
              <a:t>8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+ 5O</a:t>
            </a:r>
            <a:r>
              <a:rPr lang="cs-CZ" sz="2800" baseline="-25000" dirty="0" smtClean="0">
                <a:solidFill>
                  <a:schemeClr val="bg1"/>
                </a:solidFill>
                <a:hlinkClick r:id="rId2" action="ppaction://hlinksldjump"/>
              </a:rPr>
              <a:t>2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→  3CO</a:t>
            </a:r>
            <a:r>
              <a:rPr lang="cs-CZ" sz="2800" baseline="-25000" dirty="0" smtClean="0">
                <a:solidFill>
                  <a:schemeClr val="bg1"/>
                </a:solidFill>
                <a:hlinkClick r:id="rId2" action="ppaction://hlinksldjump"/>
              </a:rPr>
              <a:t>2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+ 4H</a:t>
            </a:r>
            <a:r>
              <a:rPr lang="cs-CZ" sz="2800" baseline="-25000" dirty="0" smtClean="0">
                <a:solidFill>
                  <a:schemeClr val="bg1"/>
                </a:solidFill>
                <a:hlinkClick r:id="rId2" action="ppaction://hlinksldjump"/>
              </a:rPr>
              <a:t>2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O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C</a:t>
            </a:r>
            <a:r>
              <a:rPr lang="cs-CZ" sz="2800" baseline="-25000" dirty="0" smtClean="0">
                <a:solidFill>
                  <a:schemeClr val="bg1"/>
                </a:solidFill>
                <a:hlinkClick r:id="rId2" action="ppaction://hlinksldjump"/>
              </a:rPr>
              <a:t>2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H</a:t>
            </a:r>
            <a:r>
              <a:rPr lang="cs-CZ" sz="2800" baseline="-25000" dirty="0" smtClean="0">
                <a:solidFill>
                  <a:schemeClr val="bg1"/>
                </a:solidFill>
                <a:hlinkClick r:id="rId2" action="ppaction://hlinksldjump"/>
              </a:rPr>
              <a:t>6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+ 5O</a:t>
            </a:r>
            <a:r>
              <a:rPr lang="cs-CZ" sz="2800" baseline="-25000" dirty="0" smtClean="0">
                <a:solidFill>
                  <a:schemeClr val="bg1"/>
                </a:solidFill>
                <a:hlinkClick r:id="rId2" action="ppaction://hlinksldjump"/>
              </a:rPr>
              <a:t>2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→ CO</a:t>
            </a:r>
            <a:r>
              <a:rPr lang="cs-CZ" sz="2800" baseline="-25000" dirty="0" smtClean="0">
                <a:solidFill>
                  <a:schemeClr val="bg1"/>
                </a:solidFill>
                <a:hlinkClick r:id="rId2" action="ppaction://hlinksldjump"/>
              </a:rPr>
              <a:t>2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+ 3 H</a:t>
            </a:r>
            <a:r>
              <a:rPr lang="cs-CZ" sz="2800" baseline="-25000" dirty="0" smtClean="0">
                <a:solidFill>
                  <a:schemeClr val="bg1"/>
                </a:solidFill>
                <a:hlinkClick r:id="rId2" action="ppaction://hlinksldjump"/>
              </a:rPr>
              <a:t>2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O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88032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C</a:t>
            </a:r>
            <a:r>
              <a:rPr lang="cs-CZ" sz="2800" baseline="-25000" dirty="0" smtClean="0">
                <a:solidFill>
                  <a:schemeClr val="bg1"/>
                </a:solidFill>
                <a:hlinkClick r:id="rId2" action="ppaction://hlinksldjump"/>
              </a:rPr>
              <a:t>3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H</a:t>
            </a:r>
            <a:r>
              <a:rPr lang="cs-CZ" sz="2800" baseline="-25000" dirty="0" smtClean="0">
                <a:solidFill>
                  <a:schemeClr val="bg1"/>
                </a:solidFill>
                <a:hlinkClick r:id="rId2" action="ppaction://hlinksldjump"/>
              </a:rPr>
              <a:t>8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+ O</a:t>
            </a:r>
            <a:r>
              <a:rPr lang="cs-CZ" sz="2800" baseline="-25000" dirty="0" smtClean="0">
                <a:solidFill>
                  <a:schemeClr val="bg1"/>
                </a:solidFill>
                <a:hlinkClick r:id="rId2" action="ppaction://hlinksldjump"/>
              </a:rPr>
              <a:t>2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→ CO</a:t>
            </a:r>
            <a:r>
              <a:rPr lang="cs-CZ" sz="2800" baseline="-25000" dirty="0" smtClean="0">
                <a:solidFill>
                  <a:schemeClr val="bg1"/>
                </a:solidFill>
                <a:hlinkClick r:id="rId2" action="ppaction://hlinksldjump"/>
              </a:rPr>
              <a:t>2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+  H</a:t>
            </a:r>
            <a:r>
              <a:rPr lang="cs-CZ" sz="2800" baseline="-25000" dirty="0" smtClean="0">
                <a:solidFill>
                  <a:schemeClr val="bg1"/>
                </a:solidFill>
                <a:hlinkClick r:id="rId2" action="ppaction://hlinksldjump"/>
              </a:rPr>
              <a:t>2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O 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C</a:t>
            </a:r>
            <a:r>
              <a:rPr lang="cs-CZ" sz="2800" baseline="-25000" dirty="0" smtClean="0">
                <a:solidFill>
                  <a:schemeClr val="bg1"/>
                </a:solidFill>
                <a:hlinkClick r:id="rId2" action="ppaction://hlinksldjump"/>
              </a:rPr>
              <a:t>3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H</a:t>
            </a:r>
            <a:r>
              <a:rPr lang="cs-CZ" sz="2800" baseline="-25000" dirty="0" smtClean="0">
                <a:solidFill>
                  <a:schemeClr val="bg1"/>
                </a:solidFill>
                <a:hlinkClick r:id="rId2" action="ppaction://hlinksldjump"/>
              </a:rPr>
              <a:t>8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+4 O</a:t>
            </a:r>
            <a:r>
              <a:rPr lang="cs-CZ" sz="2800" baseline="-25000" dirty="0" smtClean="0">
                <a:solidFill>
                  <a:schemeClr val="bg1"/>
                </a:solidFill>
                <a:hlinkClick r:id="rId2" action="ppaction://hlinksldjump"/>
              </a:rPr>
              <a:t>2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→ 3CO</a:t>
            </a:r>
            <a:r>
              <a:rPr lang="cs-CZ" sz="2800" baseline="-25000" dirty="0" smtClean="0">
                <a:solidFill>
                  <a:schemeClr val="bg1"/>
                </a:solidFill>
                <a:hlinkClick r:id="rId2" action="ppaction://hlinksldjump"/>
              </a:rPr>
              <a:t>2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+  4H</a:t>
            </a:r>
            <a:r>
              <a:rPr lang="cs-CZ" sz="2800" baseline="-25000" dirty="0" smtClean="0">
                <a:solidFill>
                  <a:schemeClr val="bg1"/>
                </a:solidFill>
                <a:hlinkClick r:id="rId2" action="ppaction://hlinksldjump"/>
              </a:rPr>
              <a:t>2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O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C</a:t>
            </a:r>
            <a:r>
              <a:rPr lang="cs-CZ" sz="2800" baseline="-25000" dirty="0" smtClean="0">
                <a:solidFill>
                  <a:schemeClr val="bg1"/>
                </a:solidFill>
              </a:rPr>
              <a:t>3</a:t>
            </a:r>
            <a:r>
              <a:rPr lang="cs-CZ" sz="2800" dirty="0" smtClean="0">
                <a:solidFill>
                  <a:schemeClr val="bg1"/>
                </a:solidFill>
              </a:rPr>
              <a:t>H</a:t>
            </a:r>
            <a:r>
              <a:rPr lang="cs-CZ" sz="2800" baseline="-25000" dirty="0" smtClean="0">
                <a:solidFill>
                  <a:schemeClr val="bg1"/>
                </a:solidFill>
              </a:rPr>
              <a:t>8</a:t>
            </a:r>
            <a:r>
              <a:rPr lang="cs-CZ" sz="2800" dirty="0" smtClean="0">
                <a:solidFill>
                  <a:schemeClr val="bg1"/>
                </a:solidFill>
              </a:rPr>
              <a:t> + 5O</a:t>
            </a:r>
            <a:r>
              <a:rPr lang="cs-CZ" sz="2800" baseline="-25000" dirty="0" smtClean="0">
                <a:solidFill>
                  <a:schemeClr val="bg1"/>
                </a:solidFill>
              </a:rPr>
              <a:t>2</a:t>
            </a:r>
            <a:r>
              <a:rPr lang="cs-CZ" sz="2800" dirty="0" smtClean="0">
                <a:solidFill>
                  <a:schemeClr val="bg1"/>
                </a:solidFill>
              </a:rPr>
              <a:t> →  3CO</a:t>
            </a:r>
            <a:r>
              <a:rPr lang="cs-CZ" sz="2800" baseline="-25000" dirty="0" smtClean="0">
                <a:solidFill>
                  <a:schemeClr val="bg1"/>
                </a:solidFill>
              </a:rPr>
              <a:t>2</a:t>
            </a:r>
            <a:r>
              <a:rPr lang="cs-CZ" sz="2800" dirty="0" smtClean="0">
                <a:solidFill>
                  <a:schemeClr val="bg1"/>
                </a:solidFill>
              </a:rPr>
              <a:t> + 4H</a:t>
            </a:r>
            <a:r>
              <a:rPr lang="cs-CZ" sz="2800" baseline="-25000" dirty="0" smtClean="0">
                <a:solidFill>
                  <a:schemeClr val="bg1"/>
                </a:solidFill>
              </a:rPr>
              <a:t>2</a:t>
            </a:r>
            <a:r>
              <a:rPr lang="cs-CZ" sz="2800" dirty="0" smtClean="0">
                <a:solidFill>
                  <a:schemeClr val="bg1"/>
                </a:solidFill>
              </a:rPr>
              <a:t>O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C</a:t>
            </a:r>
            <a:r>
              <a:rPr lang="cs-CZ" sz="2800" baseline="-25000" dirty="0" smtClean="0">
                <a:solidFill>
                  <a:schemeClr val="bg1"/>
                </a:solidFill>
              </a:rPr>
              <a:t>2</a:t>
            </a:r>
            <a:r>
              <a:rPr lang="cs-CZ" sz="2800" dirty="0" smtClean="0">
                <a:solidFill>
                  <a:schemeClr val="bg1"/>
                </a:solidFill>
              </a:rPr>
              <a:t>H</a:t>
            </a:r>
            <a:r>
              <a:rPr lang="cs-CZ" sz="2800" baseline="-25000" dirty="0" smtClean="0">
                <a:solidFill>
                  <a:schemeClr val="bg1"/>
                </a:solidFill>
              </a:rPr>
              <a:t>6</a:t>
            </a:r>
            <a:r>
              <a:rPr lang="cs-CZ" sz="2800" dirty="0" smtClean="0">
                <a:solidFill>
                  <a:schemeClr val="bg1"/>
                </a:solidFill>
              </a:rPr>
              <a:t> + 5O</a:t>
            </a:r>
            <a:r>
              <a:rPr lang="cs-CZ" sz="2800" baseline="-25000" dirty="0" smtClean="0">
                <a:solidFill>
                  <a:schemeClr val="bg1"/>
                </a:solidFill>
              </a:rPr>
              <a:t>2</a:t>
            </a:r>
            <a:r>
              <a:rPr lang="cs-CZ" sz="2800" dirty="0" smtClean="0">
                <a:solidFill>
                  <a:schemeClr val="bg1"/>
                </a:solidFill>
              </a:rPr>
              <a:t> → CO</a:t>
            </a:r>
            <a:r>
              <a:rPr lang="cs-CZ" sz="2800" baseline="-25000" dirty="0" smtClean="0">
                <a:solidFill>
                  <a:schemeClr val="bg1"/>
                </a:solidFill>
              </a:rPr>
              <a:t>2</a:t>
            </a:r>
            <a:r>
              <a:rPr lang="cs-CZ" sz="2800" dirty="0" smtClean="0">
                <a:solidFill>
                  <a:schemeClr val="bg1"/>
                </a:solidFill>
              </a:rPr>
              <a:t> + 3 H</a:t>
            </a:r>
            <a:r>
              <a:rPr lang="cs-CZ" sz="2800" baseline="-25000" dirty="0" smtClean="0">
                <a:solidFill>
                  <a:schemeClr val="bg1"/>
                </a:solidFill>
              </a:rPr>
              <a:t>2</a:t>
            </a:r>
            <a:r>
              <a:rPr lang="cs-CZ" sz="2800" dirty="0" smtClean="0">
                <a:solidFill>
                  <a:schemeClr val="bg1"/>
                </a:solidFill>
              </a:rPr>
              <a:t>O 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C</a:t>
            </a:r>
            <a:r>
              <a:rPr lang="cs-CZ" sz="2800" baseline="-25000" dirty="0" smtClean="0">
                <a:solidFill>
                  <a:schemeClr val="bg1"/>
                </a:solidFill>
              </a:rPr>
              <a:t>3</a:t>
            </a:r>
            <a:r>
              <a:rPr lang="cs-CZ" sz="2800" dirty="0" smtClean="0">
                <a:solidFill>
                  <a:schemeClr val="bg1"/>
                </a:solidFill>
              </a:rPr>
              <a:t>H</a:t>
            </a:r>
            <a:r>
              <a:rPr lang="cs-CZ" sz="2800" baseline="-25000" dirty="0" smtClean="0">
                <a:solidFill>
                  <a:schemeClr val="bg1"/>
                </a:solidFill>
              </a:rPr>
              <a:t>8</a:t>
            </a:r>
            <a:r>
              <a:rPr lang="cs-CZ" sz="2800" dirty="0" smtClean="0">
                <a:solidFill>
                  <a:schemeClr val="bg1"/>
                </a:solidFill>
              </a:rPr>
              <a:t> +4 O</a:t>
            </a:r>
            <a:r>
              <a:rPr lang="cs-CZ" sz="2800" baseline="-25000" dirty="0" smtClean="0">
                <a:solidFill>
                  <a:schemeClr val="bg1"/>
                </a:solidFill>
              </a:rPr>
              <a:t>2</a:t>
            </a:r>
            <a:r>
              <a:rPr lang="cs-CZ" sz="2800" dirty="0" smtClean="0">
                <a:solidFill>
                  <a:schemeClr val="bg1"/>
                </a:solidFill>
              </a:rPr>
              <a:t> → 3CO</a:t>
            </a:r>
            <a:r>
              <a:rPr lang="cs-CZ" sz="2800" baseline="-25000" dirty="0" smtClean="0">
                <a:solidFill>
                  <a:schemeClr val="bg1"/>
                </a:solidFill>
              </a:rPr>
              <a:t>2</a:t>
            </a:r>
            <a:r>
              <a:rPr lang="cs-CZ" sz="2800" dirty="0" smtClean="0">
                <a:solidFill>
                  <a:schemeClr val="bg1"/>
                </a:solidFill>
              </a:rPr>
              <a:t> +  4H</a:t>
            </a:r>
            <a:r>
              <a:rPr lang="cs-CZ" sz="2800" baseline="-25000" dirty="0" smtClean="0">
                <a:solidFill>
                  <a:schemeClr val="bg1"/>
                </a:solidFill>
              </a:rPr>
              <a:t>2</a:t>
            </a:r>
            <a:r>
              <a:rPr lang="cs-CZ" sz="2800" dirty="0" smtClean="0">
                <a:solidFill>
                  <a:schemeClr val="bg1"/>
                </a:solidFill>
              </a:rPr>
              <a:t>O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C</a:t>
            </a:r>
            <a:r>
              <a:rPr lang="cs-CZ" sz="2800" baseline="-25000" dirty="0" smtClean="0">
                <a:solidFill>
                  <a:schemeClr val="bg1"/>
                </a:solidFill>
              </a:rPr>
              <a:t>3</a:t>
            </a:r>
            <a:r>
              <a:rPr lang="cs-CZ" sz="2800" dirty="0" smtClean="0">
                <a:solidFill>
                  <a:schemeClr val="bg1"/>
                </a:solidFill>
              </a:rPr>
              <a:t>H</a:t>
            </a:r>
            <a:r>
              <a:rPr lang="cs-CZ" sz="2800" baseline="-25000" dirty="0" smtClean="0">
                <a:solidFill>
                  <a:schemeClr val="bg1"/>
                </a:solidFill>
              </a:rPr>
              <a:t>8</a:t>
            </a:r>
            <a:r>
              <a:rPr lang="cs-CZ" sz="2800" dirty="0" smtClean="0">
                <a:solidFill>
                  <a:schemeClr val="bg1"/>
                </a:solidFill>
              </a:rPr>
              <a:t> + O</a:t>
            </a:r>
            <a:r>
              <a:rPr lang="cs-CZ" sz="2800" baseline="-25000" dirty="0" smtClean="0">
                <a:solidFill>
                  <a:schemeClr val="bg1"/>
                </a:solidFill>
              </a:rPr>
              <a:t>2</a:t>
            </a:r>
            <a:r>
              <a:rPr lang="cs-CZ" sz="2800" dirty="0" smtClean="0">
                <a:solidFill>
                  <a:schemeClr val="bg1"/>
                </a:solidFill>
              </a:rPr>
              <a:t> →  CO</a:t>
            </a:r>
            <a:r>
              <a:rPr lang="cs-CZ" sz="2800" baseline="-25000" dirty="0" smtClean="0">
                <a:solidFill>
                  <a:schemeClr val="bg1"/>
                </a:solidFill>
              </a:rPr>
              <a:t>2</a:t>
            </a:r>
            <a:r>
              <a:rPr lang="cs-CZ" sz="2800" dirty="0" smtClean="0">
                <a:solidFill>
                  <a:schemeClr val="bg1"/>
                </a:solidFill>
              </a:rPr>
              <a:t> + H</a:t>
            </a:r>
            <a:r>
              <a:rPr lang="cs-CZ" sz="2800" baseline="-25000" dirty="0" smtClean="0">
                <a:solidFill>
                  <a:schemeClr val="bg1"/>
                </a:solidFill>
              </a:rPr>
              <a:t>2</a:t>
            </a:r>
            <a:r>
              <a:rPr lang="cs-CZ" sz="2800" dirty="0" smtClean="0">
                <a:solidFill>
                  <a:schemeClr val="bg1"/>
                </a:solidFill>
              </a:rPr>
              <a:t>O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Derivátem uhlovodíků není …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naftalen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kyselina mravenčí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a)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aceton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err="1" smtClean="0">
                <a:solidFill>
                  <a:schemeClr val="bg1"/>
                </a:solidFill>
                <a:hlinkClick r:id="rId2" action="ppaction://hlinksldjump"/>
              </a:rPr>
              <a:t>methanol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naftalen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kyselina mravenčí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err="1" smtClean="0">
                <a:solidFill>
                  <a:schemeClr val="bg1"/>
                </a:solidFill>
              </a:rPr>
              <a:t>methanol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aceton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Kyselina octová reaguje s hydroxidem sodným. tato reakce se nazývá …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chemický rozklad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redoxní reakce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esterifikace 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neutralizace  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b)chemický rozklad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redoxní reakce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neutralizace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esterifikace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Roztoky organických kyselin reagují kysele, protože obsahují ionty …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CH</a:t>
            </a:r>
            <a:r>
              <a:rPr lang="cs-CZ" sz="2800" baseline="30000" dirty="0" smtClean="0">
                <a:solidFill>
                  <a:schemeClr val="bg1"/>
                </a:solidFill>
                <a:hlinkClick r:id="rId2" action="ppaction://hlinksldjump"/>
              </a:rPr>
              <a:t>+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OH</a:t>
            </a:r>
            <a:r>
              <a:rPr lang="cs-CZ" sz="2800" baseline="30000" dirty="0" smtClean="0">
                <a:solidFill>
                  <a:schemeClr val="bg1"/>
                </a:solidFill>
                <a:hlinkClick r:id="rId2" action="ppaction://hlinksldjump"/>
              </a:rPr>
              <a:t>-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H</a:t>
            </a:r>
            <a:r>
              <a:rPr lang="cs-CZ" sz="2800" baseline="-25000" dirty="0" smtClean="0">
                <a:solidFill>
                  <a:schemeClr val="bg1"/>
                </a:solidFill>
                <a:hlinkClick r:id="rId2" action="ppaction://hlinksldjump"/>
              </a:rPr>
              <a:t>3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O</a:t>
            </a:r>
            <a:r>
              <a:rPr lang="cs-CZ" sz="2800" baseline="30000" dirty="0" smtClean="0">
                <a:solidFill>
                  <a:schemeClr val="bg1"/>
                </a:solidFill>
                <a:hlinkClick r:id="rId2" action="ppaction://hlinksldjump"/>
              </a:rPr>
              <a:t>+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COO</a:t>
            </a:r>
            <a:r>
              <a:rPr lang="cs-CZ" sz="2800" baseline="30000" dirty="0" smtClean="0">
                <a:solidFill>
                  <a:schemeClr val="bg1"/>
                </a:solidFill>
                <a:hlinkClick r:id="rId2" action="ppaction://hlinksldjump"/>
              </a:rPr>
              <a:t>-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CH</a:t>
            </a:r>
            <a:r>
              <a:rPr lang="cs-CZ" sz="2800" baseline="30000" dirty="0" smtClean="0">
                <a:solidFill>
                  <a:schemeClr val="bg1"/>
                </a:solidFill>
              </a:rPr>
              <a:t>+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OH</a:t>
            </a:r>
            <a:r>
              <a:rPr lang="cs-CZ" sz="2800" baseline="30000" dirty="0" smtClean="0">
                <a:solidFill>
                  <a:schemeClr val="bg1"/>
                </a:solidFill>
              </a:rPr>
              <a:t>-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COO</a:t>
            </a:r>
            <a:r>
              <a:rPr lang="cs-CZ" sz="2800" baseline="30000" dirty="0" smtClean="0">
                <a:solidFill>
                  <a:schemeClr val="bg1"/>
                </a:solidFill>
              </a:rPr>
              <a:t>-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H</a:t>
            </a:r>
            <a:r>
              <a:rPr lang="cs-CZ" sz="2800" baseline="-25000" dirty="0" smtClean="0">
                <a:solidFill>
                  <a:schemeClr val="bg1"/>
                </a:solidFill>
              </a:rPr>
              <a:t>3</a:t>
            </a:r>
            <a:r>
              <a:rPr lang="cs-CZ" sz="2800" dirty="0" smtClean="0">
                <a:solidFill>
                  <a:schemeClr val="bg1"/>
                </a:solidFill>
              </a:rPr>
              <a:t>O</a:t>
            </a:r>
            <a:r>
              <a:rPr lang="cs-CZ" sz="2800" baseline="30000" dirty="0" smtClean="0">
                <a:solidFill>
                  <a:schemeClr val="bg1"/>
                </a:solidFill>
              </a:rPr>
              <a:t>+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Fenoly obsahují  … skupinu vázanou na zbytky </a:t>
            </a:r>
            <a:r>
              <a:rPr lang="cs-CZ" sz="2400" dirty="0" err="1" smtClean="0"/>
              <a:t>arenů</a:t>
            </a:r>
            <a:r>
              <a:rPr lang="cs-CZ" sz="2400" dirty="0" smtClean="0"/>
              <a:t>. napiš vzorec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hydroxylovou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  <a:hlinkClick r:id="rId2" action="ppaction://hlinksldjump"/>
              </a:rPr>
              <a:t>hydronylovou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karbonylovou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karboxylovou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hydroxylovou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</a:t>
            </a:r>
            <a:r>
              <a:rPr lang="cs-CZ" sz="2800" dirty="0" err="1" smtClean="0">
                <a:solidFill>
                  <a:schemeClr val="bg1"/>
                </a:solidFill>
              </a:rPr>
              <a:t>hydronylovou</a:t>
            </a:r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karboxylovou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karbonylovou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Mezi pesticidy patří ….</a:t>
            </a:r>
          </a:p>
          <a:p>
            <a:pPr algn="ctr"/>
            <a:r>
              <a:rPr lang="cs-CZ" sz="2400" dirty="0" smtClean="0"/>
              <a:t>uveď chemický vzorec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  <a:hlinkClick r:id="rId2" action="ppaction://hlinksldjump"/>
              </a:rPr>
              <a:t>tetrafluorethylen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err="1" smtClean="0">
                <a:solidFill>
                  <a:schemeClr val="bg1"/>
                </a:solidFill>
                <a:hlinkClick r:id="rId2" action="ppaction://hlinksldjump"/>
              </a:rPr>
              <a:t>hexachlorcyklohexan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err="1" smtClean="0">
                <a:solidFill>
                  <a:schemeClr val="bg1"/>
                </a:solidFill>
                <a:hlinkClick r:id="rId2" action="ppaction://hlinksldjump"/>
              </a:rPr>
              <a:t>tetrachlormethan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  <a:hlinkClick r:id="rId2" action="ppaction://hlinksldjump"/>
              </a:rPr>
              <a:t>trijodmethan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</a:t>
            </a:r>
            <a:r>
              <a:rPr lang="cs-CZ" sz="2800" dirty="0" err="1" smtClean="0">
                <a:solidFill>
                  <a:schemeClr val="bg1"/>
                </a:solidFill>
              </a:rPr>
              <a:t>tetraflourethylen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</a:t>
            </a:r>
            <a:r>
              <a:rPr lang="cs-CZ" sz="2800" dirty="0" err="1" smtClean="0">
                <a:solidFill>
                  <a:schemeClr val="bg1"/>
                </a:solidFill>
              </a:rPr>
              <a:t>hexachlorcyklohexan</a:t>
            </a:r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err="1" smtClean="0">
                <a:solidFill>
                  <a:schemeClr val="bg1"/>
                </a:solidFill>
              </a:rPr>
              <a:t>trijodmethan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err="1" smtClean="0">
                <a:solidFill>
                  <a:schemeClr val="bg1"/>
                </a:solidFill>
              </a:rPr>
              <a:t>tetrachlormethan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Mezi obnovitelné zdroje energie patří energie získaná z …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vody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nafty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slunce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c)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koksu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vodních elektráren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nafty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koksu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slunce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Kvašením roztoků cukerných šťáv se vyrábí …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fruktosa 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err="1" smtClean="0">
                <a:solidFill>
                  <a:schemeClr val="bg1"/>
                </a:solidFill>
                <a:hlinkClick r:id="rId2" action="ppaction://hlinksldjump"/>
              </a:rPr>
              <a:t>ethanol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tuky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aminokyseliny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b)fruktosa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</a:t>
            </a:r>
            <a:r>
              <a:rPr lang="cs-CZ" sz="2800" dirty="0" err="1" smtClean="0">
                <a:solidFill>
                  <a:schemeClr val="bg1"/>
                </a:solidFill>
              </a:rPr>
              <a:t>ethanol</a:t>
            </a:r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aminokyseliny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tuky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 vyprání na 40˚C v enzymatickém prášku se srazila halenka vyrobená z …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vlny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polyesteru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bavlny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polyamidu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vlny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polyesteru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polyamidu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bavlny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Mýdla se vyrábějí z …..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tuku a hydroxidu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bílkovin a hydroxidu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aminokyseliny a hydroxidu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škrobu a hydroxidu 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tuku a hydroxidu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bílkovin a hydroxidu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škrobu a hydroxidu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a)aminokyseliny a hydroxidu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Která látka nemůže polymerovat ...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propen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3" action="ppaction://hlinksldjump"/>
              </a:rPr>
              <a:t>styren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3" action="ppaction://hlinksldjump"/>
              </a:rPr>
              <a:t>vinylchlorid 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err="1" smtClean="0">
                <a:solidFill>
                  <a:schemeClr val="bg1"/>
                </a:solidFill>
                <a:hlinkClick r:id="rId3" action="ppaction://hlinksldjump"/>
              </a:rPr>
              <a:t>ethanol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b)propen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styren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err="1" smtClean="0">
                <a:solidFill>
                  <a:schemeClr val="bg1"/>
                </a:solidFill>
              </a:rPr>
              <a:t>ethanol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a)vinylchlorid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Řepný cukr je …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err="1" smtClean="0">
                <a:solidFill>
                  <a:schemeClr val="bg1"/>
                </a:solidFill>
                <a:hlinkClick r:id="rId2" action="ppaction://hlinksldjump"/>
              </a:rPr>
              <a:t>hexasacharid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disacharid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polysacharid 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monosacharid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</a:t>
            </a:r>
            <a:r>
              <a:rPr lang="cs-CZ" sz="2800" dirty="0" err="1" smtClean="0">
                <a:solidFill>
                  <a:schemeClr val="bg1"/>
                </a:solidFill>
              </a:rPr>
              <a:t>hexasacharid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disacharid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monosacharid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polysacharid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Fotosyntéza je reakce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exotermická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neutralizační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neutrální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endotermická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exotermická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neutralizační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endotermická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neutrální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Nejvíce proteinů obsahuje …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slunečnicové semínko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brambory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hovězí maso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jablko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slunečnicové semínko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brambory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jablko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a)hovězí maso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Mezi makromolekulární látky patří …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glykogen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glycerol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glukosa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sacharosa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glykogen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glycerol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sacharosa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glukosa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Připravuje organismus na zvýšenou spotřebu energie, zvyšuje množství glukózy v krvi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inzulin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adrenalin 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pepsin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err="1" smtClean="0">
                <a:solidFill>
                  <a:schemeClr val="bg1"/>
                </a:solidFill>
                <a:hlinkClick r:id="rId2" action="ppaction://hlinksldjump"/>
              </a:rPr>
              <a:t>thyroxin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inzulin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adrenalin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err="1" smtClean="0">
                <a:solidFill>
                  <a:schemeClr val="bg1"/>
                </a:solidFill>
              </a:rPr>
              <a:t>thyroxin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pepsin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Texty: </a:t>
            </a:r>
            <a:r>
              <a:rPr lang="cs-CZ" smtClean="0"/>
              <a:t>vlastní práce autora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755</TotalTime>
  <Words>1166</Words>
  <Application>Microsoft Office PowerPoint</Application>
  <PresentationFormat>Předvádění na obrazovce (4:3)</PresentationFormat>
  <Paragraphs>375</Paragraphs>
  <Slides>55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55</vt:i4>
      </vt:variant>
    </vt:vector>
  </HeadingPairs>
  <TitlesOfParts>
    <vt:vector size="56" baseType="lpstr">
      <vt:lpstr>Motiv sady Office</vt:lpstr>
      <vt:lpstr>RISKUJ</vt:lpstr>
      <vt:lpstr>Snímek 2</vt:lpstr>
      <vt:lpstr>PRAVIDLA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  <vt:lpstr>Snímek 37</vt:lpstr>
      <vt:lpstr>Snímek 38</vt:lpstr>
      <vt:lpstr>Snímek 39</vt:lpstr>
      <vt:lpstr>Snímek 40</vt:lpstr>
      <vt:lpstr>Snímek 41</vt:lpstr>
      <vt:lpstr>Snímek 42</vt:lpstr>
      <vt:lpstr>Snímek 43</vt:lpstr>
      <vt:lpstr>Snímek 44</vt:lpstr>
      <vt:lpstr>Snímek 45</vt:lpstr>
      <vt:lpstr>Snímek 46</vt:lpstr>
      <vt:lpstr>Snímek 47</vt:lpstr>
      <vt:lpstr>Snímek 48</vt:lpstr>
      <vt:lpstr>Snímek 49</vt:lpstr>
      <vt:lpstr>Snímek 50</vt:lpstr>
      <vt:lpstr>Snímek 51</vt:lpstr>
      <vt:lpstr>Í </vt:lpstr>
      <vt:lpstr>Snímek 53</vt:lpstr>
      <vt:lpstr>Snímek 54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Ondra Vystavěl</dc:creator>
  <cp:lastModifiedBy>Jitka Vystavělová</cp:lastModifiedBy>
  <cp:revision>108</cp:revision>
  <dcterms:created xsi:type="dcterms:W3CDTF">2012-04-16T14:25:13Z</dcterms:created>
  <dcterms:modified xsi:type="dcterms:W3CDTF">2012-10-23T15:59:34Z</dcterms:modified>
</cp:coreProperties>
</file>