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57" r:id="rId4"/>
    <p:sldId id="279" r:id="rId5"/>
    <p:sldId id="278" r:id="rId6"/>
    <p:sldId id="258" r:id="rId7"/>
    <p:sldId id="280" r:id="rId8"/>
    <p:sldId id="281" r:id="rId9"/>
    <p:sldId id="283" r:id="rId10"/>
    <p:sldId id="282" r:id="rId11"/>
    <p:sldId id="260" r:id="rId12"/>
    <p:sldId id="275" r:id="rId13"/>
    <p:sldId id="272" r:id="rId14"/>
    <p:sldId id="274" r:id="rId15"/>
    <p:sldId id="276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17" autoAdjust="0"/>
    <p:restoredTop sz="94660"/>
  </p:normalViewPr>
  <p:slideViewPr>
    <p:cSldViewPr>
      <p:cViewPr varScale="1">
        <p:scale>
          <a:sx n="64" d="100"/>
          <a:sy n="64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E7E3AF1-D3A5-4450-B943-70D1A6C7C3B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E7E3AF1-D3A5-4450-B943-70D1A6C7C3B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E7E3AF1-D3A5-4450-B943-70D1A6C7C3B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E7E3AF1-D3A5-4450-B943-70D1A6C7C3B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E7E3AF1-D3A5-4450-B943-70D1A6C7C3B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E7E3AF1-D3A5-4450-B943-70D1A6C7C3B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E3AF1-D3A5-4450-B943-70D1A6C7C3B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E7E3AF1-D3A5-4450-B943-70D1A6C7C3B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5A380C3-C05E-4E39-9D5C-64FAB0977B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TNzWECrYTA&amp;feature=fvsr" TargetMode="External"/><Relationship Id="rId2" Type="http://schemas.openxmlformats.org/officeDocument/2006/relationships/hyperlink" Target="http://www.youtube.com/watch?v=i-VcyOkOmbc&amp;feature=related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B050"/>
                </a:solidFill>
              </a:rPr>
              <a:t>IONTY</a:t>
            </a:r>
            <a:endParaRPr lang="cs-CZ" sz="7200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Vystavělová</a:t>
            </a:r>
          </a:p>
          <a:p>
            <a:r>
              <a:rPr lang="cs-CZ" dirty="0"/>
              <a:t>Číslo projektu: </a:t>
            </a:r>
            <a:r>
              <a:rPr lang="cs-CZ" b="1" dirty="0" smtClean="0"/>
              <a:t>CZ.1.07/14.00/21.2149</a:t>
            </a:r>
          </a:p>
          <a:p>
            <a:r>
              <a:rPr lang="cs-CZ" dirty="0" smtClean="0"/>
              <a:t>Datum: </a:t>
            </a:r>
            <a:r>
              <a:rPr lang="cs-CZ" b="1" dirty="0" smtClean="0"/>
              <a:t>20. 9. 2012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dirty="0" smtClean="0"/>
              <a:t>: VY_32_INOVACE_18_CH_Ionty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Ionty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Prezentace </a:t>
            </a:r>
            <a:r>
              <a:rPr lang="cs-CZ" b="1" dirty="0"/>
              <a:t>do chemie určená ke shrnutí </a:t>
            </a:r>
            <a:r>
              <a:rPr lang="cs-CZ" b="1" dirty="0" smtClean="0"/>
              <a:t>učiva ionty, kombinuje </a:t>
            </a:r>
            <a:r>
              <a:rPr lang="cs-CZ" b="1" dirty="0"/>
              <a:t>poznávací dovednosti s rozvojem logického </a:t>
            </a:r>
            <a:r>
              <a:rPr lang="cs-CZ" b="1" dirty="0" smtClean="0"/>
              <a:t>myšlení, v materiálu jsou použita doplňovací cvičení, rozvíjí schopnost vnímat údaje v </a:t>
            </a:r>
            <a:r>
              <a:rPr lang="cs-CZ" b="1" smtClean="0"/>
              <a:t>uceleném přehledu  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 smtClean="0"/>
              <a:t>8., 9. 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Člověk a příroda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materiálů, řešení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Ionty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487375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Elektricky nabité částice chemických látek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Vznikají odevzdáním nebo přijetím valenčních elektronů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ionizační energie</a:t>
            </a:r>
            <a:r>
              <a:rPr lang="cs-CZ" dirty="0" smtClean="0"/>
              <a:t> je energie potřebná k odstranění elektronu v </a:t>
            </a:r>
            <a:r>
              <a:rPr lang="cs-CZ" dirty="0" err="1" smtClean="0"/>
              <a:t>podslupce</a:t>
            </a:r>
            <a:r>
              <a:rPr lang="cs-CZ" dirty="0" smtClean="0"/>
              <a:t> atomu</a:t>
            </a:r>
          </a:p>
          <a:p>
            <a:pPr>
              <a:buNone/>
            </a:pPr>
            <a:r>
              <a:rPr lang="cs-CZ" dirty="0" smtClean="0"/>
              <a:t>	(čím je větší, tím jsou vnější elektrony pevněji vázány k atomu)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Schopnost atomu prvku přitahovat elektrony chemické vazby vyjadřuje </a:t>
            </a:r>
            <a:r>
              <a:rPr lang="cs-CZ" b="1" dirty="0" smtClean="0"/>
              <a:t>elektronegativita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Jitka\AppData\Local\Microsoft\Windows\Temporary Internet Files\Content.IE5\MW1EZ694\MC90043691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420888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Jak ionty vznikají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Při rozpouštění</a:t>
            </a:r>
          </a:p>
          <a:p>
            <a:pPr>
              <a:buNone/>
            </a:pPr>
            <a:r>
              <a:rPr lang="cs-CZ" b="1" dirty="0" smtClean="0"/>
              <a:t>		</a:t>
            </a:r>
            <a:r>
              <a:rPr lang="cs-CZ" dirty="0" smtClean="0"/>
              <a:t> molekuly rozpouštěné látky štěpí na ionty, 	 roztoky jsou vodivé</a:t>
            </a:r>
          </a:p>
          <a:p>
            <a:r>
              <a:rPr lang="cs-CZ" b="1" dirty="0" smtClean="0"/>
              <a:t>Při ionizaci plynu</a:t>
            </a:r>
          </a:p>
          <a:p>
            <a:pPr>
              <a:buNone/>
            </a:pPr>
            <a:r>
              <a:rPr lang="cs-CZ" b="1" dirty="0" smtClean="0"/>
              <a:t>		</a:t>
            </a:r>
            <a:r>
              <a:rPr lang="cs-CZ" dirty="0" smtClean="0"/>
              <a:t>letící částice nárazem rozštěpí molekulu na 	ionty </a:t>
            </a:r>
          </a:p>
          <a:p>
            <a:r>
              <a:rPr lang="cs-CZ" b="1" dirty="0" smtClean="0"/>
              <a:t>Při tření</a:t>
            </a:r>
          </a:p>
          <a:p>
            <a:pPr>
              <a:buNone/>
            </a:pPr>
            <a:r>
              <a:rPr lang="cs-CZ" dirty="0" smtClean="0"/>
              <a:t>		sklo – kladný náboj</a:t>
            </a:r>
          </a:p>
          <a:p>
            <a:pPr>
              <a:buNone/>
            </a:pPr>
            <a:r>
              <a:rPr lang="cs-CZ" dirty="0" smtClean="0"/>
              <a:t>		plast – záporný náboj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Iontová vazba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5141168"/>
          </a:xfrm>
        </p:spPr>
        <p:txBody>
          <a:bodyPr/>
          <a:lstStyle/>
          <a:p>
            <a:r>
              <a:rPr lang="cs-CZ" dirty="0" smtClean="0"/>
              <a:t>Přitažlivé síly mezi kationty a anionty</a:t>
            </a:r>
          </a:p>
          <a:p>
            <a:r>
              <a:rPr lang="cs-CZ" dirty="0" smtClean="0"/>
              <a:t>Rozdíl elektronegativit sloučených prvků je větší než 1,7</a:t>
            </a:r>
          </a:p>
          <a:p>
            <a:r>
              <a:rPr lang="cs-CZ" dirty="0" smtClean="0"/>
              <a:t>Iontové sloučeniny – velký počet spojených částic, silné přitažlivé síly mezi částicemi, mají vysokou teplotu tání, jsou křehké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923928" y="4941168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860032" y="494116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6732240" y="4005064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3923928" y="4005064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5796136" y="4941168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6732240" y="494116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5796136" y="4005064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4860032" y="4005064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3945632" y="5877272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4881736" y="5877272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5817840" y="5877272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6732240" y="5877272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+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467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Kationty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467600" cy="487375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Kladně nabité ionty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Atomy, části molekul, které odevzdaly elektrony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Mají v elektronovém obalu méně elektronů než původní atom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Odevzdávají obvykle tolik elektronů, kolik jich mají ve valenční vrstvě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Tvoří je kovy a vodík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Malá elektronegativita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 elektrolýze putují ke katodě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Anionty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záporně nabité ionty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Atomy, části molekul, které přijaly elektrony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Mají v elektronovém obalu více elektronů než původní atom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Přijímají obvykle tolik elektronů, kolik jim chybí ve valenční vrstvě do 8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Tvoří je nekovy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velká elektronegativita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 elektrolýze putují k anodě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Porovnání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K – 1 e</a:t>
            </a:r>
            <a:r>
              <a:rPr lang="cs-CZ" b="1" baseline="30000" dirty="0" smtClean="0">
                <a:solidFill>
                  <a:srgbClr val="FF0000"/>
                </a:solidFill>
              </a:rPr>
              <a:t>-</a:t>
            </a:r>
            <a:r>
              <a:rPr lang="cs-CZ" b="1" dirty="0" smtClean="0">
                <a:solidFill>
                  <a:srgbClr val="FF0000"/>
                </a:solidFill>
              </a:rPr>
              <a:t> → K</a:t>
            </a:r>
            <a:r>
              <a:rPr lang="cs-CZ" b="1" baseline="30000" dirty="0" smtClean="0">
                <a:solidFill>
                  <a:srgbClr val="FF0000"/>
                </a:solidFill>
              </a:rPr>
              <a:t>+</a:t>
            </a:r>
          </a:p>
          <a:p>
            <a:endParaRPr lang="cs-CZ" b="1" baseline="30000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	Mg – 2 e</a:t>
            </a:r>
            <a:r>
              <a:rPr lang="cs-CZ" b="1" baseline="30000" dirty="0" smtClean="0">
                <a:solidFill>
                  <a:srgbClr val="FF0000"/>
                </a:solidFill>
              </a:rPr>
              <a:t>-</a:t>
            </a:r>
            <a:r>
              <a:rPr lang="cs-CZ" b="1" dirty="0" smtClean="0">
                <a:solidFill>
                  <a:srgbClr val="FF0000"/>
                </a:solidFill>
              </a:rPr>
              <a:t> → Mg</a:t>
            </a:r>
            <a:r>
              <a:rPr lang="cs-CZ" b="1" baseline="30000" dirty="0" smtClean="0">
                <a:solidFill>
                  <a:srgbClr val="FF0000"/>
                </a:solidFill>
              </a:rPr>
              <a:t>2+</a:t>
            </a:r>
          </a:p>
          <a:p>
            <a:pPr>
              <a:buNone/>
            </a:pP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	</a:t>
            </a:r>
            <a:r>
              <a:rPr lang="cs-CZ" b="1" dirty="0" smtClean="0">
                <a:solidFill>
                  <a:srgbClr val="00B0F0"/>
                </a:solidFill>
              </a:rPr>
              <a:t>Cl + 1 e</a:t>
            </a:r>
            <a:r>
              <a:rPr lang="cs-CZ" b="1" baseline="30000" dirty="0" smtClean="0">
                <a:solidFill>
                  <a:srgbClr val="00B0F0"/>
                </a:solidFill>
              </a:rPr>
              <a:t>-</a:t>
            </a:r>
            <a:r>
              <a:rPr lang="cs-CZ" b="1" dirty="0" smtClean="0">
                <a:solidFill>
                  <a:srgbClr val="00B0F0"/>
                </a:solidFill>
              </a:rPr>
              <a:t> → Cl</a:t>
            </a:r>
            <a:r>
              <a:rPr lang="cs-CZ" b="1" baseline="30000" dirty="0" smtClean="0">
                <a:solidFill>
                  <a:srgbClr val="00B0F0"/>
                </a:solidFill>
              </a:rPr>
              <a:t>-</a:t>
            </a:r>
          </a:p>
          <a:p>
            <a:pPr>
              <a:buNone/>
            </a:pPr>
            <a:endParaRPr lang="cs-CZ" b="1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	S + 1 e</a:t>
            </a:r>
            <a:r>
              <a:rPr lang="cs-CZ" b="1" baseline="30000" dirty="0" smtClean="0">
                <a:solidFill>
                  <a:srgbClr val="00B0F0"/>
                </a:solidFill>
              </a:rPr>
              <a:t>-</a:t>
            </a:r>
            <a:r>
              <a:rPr lang="cs-CZ" b="1" dirty="0" smtClean="0">
                <a:solidFill>
                  <a:srgbClr val="00B0F0"/>
                </a:solidFill>
              </a:rPr>
              <a:t> → S</a:t>
            </a:r>
            <a:r>
              <a:rPr lang="cs-CZ" b="1" baseline="30000" dirty="0" smtClean="0">
                <a:solidFill>
                  <a:srgbClr val="00B0F0"/>
                </a:solidFill>
              </a:rPr>
              <a:t>2-</a:t>
            </a:r>
          </a:p>
          <a:p>
            <a:pPr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KATION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ANION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Úkol: Doplň Tabulku</a:t>
            </a:r>
            <a:endParaRPr lang="cs-CZ" b="1" dirty="0">
              <a:solidFill>
                <a:srgbClr val="00B05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388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3520"/>
                <a:gridCol w="1493520"/>
                <a:gridCol w="1493520"/>
                <a:gridCol w="1493520"/>
                <a:gridCol w="14935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částice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Protonové</a:t>
                      </a:r>
                      <a:r>
                        <a:rPr lang="cs-CZ" baseline="0" dirty="0" smtClean="0"/>
                        <a:t>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protonů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elektronů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Celkový náboj částice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Ba</a:t>
                      </a:r>
                      <a:r>
                        <a:rPr lang="cs-CZ" baseline="30000" dirty="0" smtClean="0"/>
                        <a:t>2+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r>
                        <a:rPr lang="cs-CZ" baseline="30000" dirty="0" smtClean="0"/>
                        <a:t>2-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Ti</a:t>
                      </a:r>
                      <a:r>
                        <a:rPr lang="cs-CZ" baseline="30000" dirty="0" smtClean="0"/>
                        <a:t>4+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r>
                        <a:rPr lang="cs-CZ" baseline="30000" dirty="0" smtClean="0"/>
                        <a:t>3-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Názvosloví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754760" cy="38862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Název prvku + přípona podle oxidačního čísla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K</a:t>
            </a:r>
            <a:r>
              <a:rPr lang="cs-CZ" baseline="30000" dirty="0" smtClean="0">
                <a:solidFill>
                  <a:srgbClr val="FF0000"/>
                </a:solidFill>
              </a:rPr>
              <a:t>+</a:t>
            </a:r>
            <a:r>
              <a:rPr lang="cs-CZ" dirty="0" smtClean="0">
                <a:solidFill>
                  <a:srgbClr val="FF0000"/>
                </a:solidFill>
              </a:rPr>
              <a:t>  kation draselný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Mg</a:t>
            </a:r>
            <a:r>
              <a:rPr lang="cs-CZ" baseline="30000" dirty="0" smtClean="0">
                <a:solidFill>
                  <a:srgbClr val="FF0000"/>
                </a:solidFill>
              </a:rPr>
              <a:t>2+</a:t>
            </a:r>
            <a:r>
              <a:rPr lang="cs-CZ" dirty="0" smtClean="0">
                <a:solidFill>
                  <a:srgbClr val="FF0000"/>
                </a:solidFill>
              </a:rPr>
              <a:t> kation hořečnatý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H</a:t>
            </a:r>
            <a:r>
              <a:rPr lang="cs-CZ" baseline="-25000" dirty="0" smtClean="0"/>
              <a:t>3</a:t>
            </a:r>
            <a:r>
              <a:rPr lang="cs-CZ" dirty="0" smtClean="0"/>
              <a:t>O</a:t>
            </a:r>
            <a:r>
              <a:rPr lang="cs-CZ" baseline="30000" dirty="0" smtClean="0"/>
              <a:t>+ </a:t>
            </a:r>
            <a:r>
              <a:rPr lang="cs-CZ" dirty="0" smtClean="0"/>
              <a:t> </a:t>
            </a:r>
            <a:r>
              <a:rPr lang="cs-CZ" dirty="0" err="1" smtClean="0"/>
              <a:t>oxoniový</a:t>
            </a:r>
            <a:r>
              <a:rPr lang="cs-CZ" dirty="0" smtClean="0"/>
              <a:t> kation</a:t>
            </a:r>
          </a:p>
          <a:p>
            <a:pPr>
              <a:buNone/>
            </a:pPr>
            <a:r>
              <a:rPr lang="cs-CZ" dirty="0" smtClean="0"/>
              <a:t>	NH</a:t>
            </a:r>
            <a:r>
              <a:rPr lang="cs-CZ" baseline="-25000" dirty="0" smtClean="0"/>
              <a:t>4</a:t>
            </a:r>
            <a:r>
              <a:rPr lang="cs-CZ" baseline="30000" dirty="0" smtClean="0"/>
              <a:t>+</a:t>
            </a:r>
            <a:r>
              <a:rPr lang="cs-CZ" dirty="0" smtClean="0"/>
              <a:t> amonný kation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Název ( např. od kyseliny)  + přípona </a:t>
            </a:r>
            <a:r>
              <a:rPr lang="cs-CZ" dirty="0" err="1" smtClean="0">
                <a:solidFill>
                  <a:srgbClr val="002060"/>
                </a:solidFill>
              </a:rPr>
              <a:t>ový</a:t>
            </a:r>
            <a:endParaRPr lang="cs-CZ" dirty="0" smtClean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	Cl</a:t>
            </a:r>
            <a:r>
              <a:rPr lang="cs-CZ" baseline="30000" dirty="0" smtClean="0">
                <a:solidFill>
                  <a:srgbClr val="002060"/>
                </a:solidFill>
              </a:rPr>
              <a:t>-</a:t>
            </a:r>
            <a:r>
              <a:rPr lang="cs-CZ" dirty="0" smtClean="0">
                <a:solidFill>
                  <a:srgbClr val="002060"/>
                </a:solidFill>
              </a:rPr>
              <a:t> anion chloridový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	SO</a:t>
            </a:r>
            <a:r>
              <a:rPr lang="cs-CZ" baseline="-25000" dirty="0" smtClean="0">
                <a:solidFill>
                  <a:srgbClr val="002060"/>
                </a:solidFill>
              </a:rPr>
              <a:t>4</a:t>
            </a:r>
            <a:r>
              <a:rPr lang="cs-CZ" baseline="30000" dirty="0" smtClean="0">
                <a:solidFill>
                  <a:srgbClr val="002060"/>
                </a:solidFill>
              </a:rPr>
              <a:t>2-</a:t>
            </a:r>
            <a:r>
              <a:rPr lang="cs-CZ" dirty="0" smtClean="0">
                <a:solidFill>
                  <a:srgbClr val="002060"/>
                </a:solidFill>
              </a:rPr>
              <a:t> anion síranový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Zástupný symbol pro text 4"/>
          <p:cNvSpPr>
            <a:spLocks noGrp="1"/>
          </p:cNvSpPr>
          <p:nvPr>
            <p:ph type="body" sz="quarter" idx="1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KATION</a:t>
            </a:r>
            <a:endParaRPr lang="cs-CZ" dirty="0"/>
          </a:p>
        </p:txBody>
      </p:sp>
      <p:sp>
        <p:nvSpPr>
          <p:cNvPr id="8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dirty="0" smtClean="0"/>
              <a:t>ANION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Úkol: Napiš schéma vzniku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43192" cy="5069160"/>
          </a:xfrm>
        </p:spPr>
        <p:txBody>
          <a:bodyPr>
            <a:noAutofit/>
          </a:bodyPr>
          <a:lstStyle/>
          <a:p>
            <a:r>
              <a:rPr lang="cs-CZ" sz="3600" dirty="0" smtClean="0"/>
              <a:t> kation křemičitý</a:t>
            </a:r>
          </a:p>
          <a:p>
            <a:r>
              <a:rPr lang="cs-CZ" sz="3600" dirty="0" smtClean="0"/>
              <a:t> kation stříbrný</a:t>
            </a:r>
          </a:p>
          <a:p>
            <a:r>
              <a:rPr lang="cs-CZ" sz="3600" dirty="0" smtClean="0"/>
              <a:t> kation fosforečný</a:t>
            </a:r>
          </a:p>
          <a:p>
            <a:r>
              <a:rPr lang="cs-CZ" sz="3600" dirty="0" smtClean="0"/>
              <a:t> kation vápenatý</a:t>
            </a:r>
          </a:p>
          <a:p>
            <a:r>
              <a:rPr lang="cs-CZ" sz="3600" dirty="0" smtClean="0"/>
              <a:t> kation hlinitý</a:t>
            </a:r>
          </a:p>
          <a:p>
            <a:r>
              <a:rPr lang="cs-CZ" sz="3600" dirty="0" smtClean="0"/>
              <a:t> </a:t>
            </a:r>
            <a:r>
              <a:rPr lang="cs-CZ" sz="3600" dirty="0" smtClean="0"/>
              <a:t>kation </a:t>
            </a:r>
            <a:r>
              <a:rPr lang="cs-CZ" sz="3600" dirty="0" smtClean="0"/>
              <a:t>osmičelý</a:t>
            </a:r>
          </a:p>
          <a:p>
            <a:r>
              <a:rPr lang="cs-CZ" sz="3600" dirty="0" smtClean="0"/>
              <a:t> kation sírový</a:t>
            </a:r>
          </a:p>
          <a:p>
            <a:r>
              <a:rPr lang="cs-CZ" sz="3600" dirty="0" smtClean="0"/>
              <a:t> kation manganistý</a:t>
            </a:r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Si – 4 e</a:t>
            </a:r>
            <a:r>
              <a:rPr lang="cs-CZ" b="1" baseline="30000" dirty="0" smtClean="0"/>
              <a:t>-</a:t>
            </a:r>
            <a:r>
              <a:rPr lang="cs-CZ" b="1" dirty="0" smtClean="0"/>
              <a:t> → Si</a:t>
            </a:r>
            <a:r>
              <a:rPr lang="cs-CZ" b="1" baseline="30000" dirty="0" smtClean="0"/>
              <a:t>4+</a:t>
            </a:r>
            <a:endParaRPr lang="cs-CZ" b="1" dirty="0" smtClean="0"/>
          </a:p>
          <a:p>
            <a:r>
              <a:rPr lang="cs-CZ" b="1" dirty="0" err="1" smtClean="0"/>
              <a:t>Ag</a:t>
            </a:r>
            <a:r>
              <a:rPr lang="cs-CZ" b="1" dirty="0" smtClean="0"/>
              <a:t>  – 1 e</a:t>
            </a:r>
            <a:r>
              <a:rPr lang="cs-CZ" b="1" baseline="30000" dirty="0" smtClean="0"/>
              <a:t>-</a:t>
            </a:r>
            <a:r>
              <a:rPr lang="cs-CZ" b="1" dirty="0" smtClean="0"/>
              <a:t> → </a:t>
            </a:r>
            <a:r>
              <a:rPr lang="cs-CZ" b="1" dirty="0" err="1" smtClean="0"/>
              <a:t>Ag</a:t>
            </a:r>
            <a:r>
              <a:rPr lang="cs-CZ" b="1" baseline="30000" dirty="0" smtClean="0"/>
              <a:t>+</a:t>
            </a:r>
            <a:endParaRPr lang="cs-CZ" b="1" dirty="0" smtClean="0"/>
          </a:p>
          <a:p>
            <a:r>
              <a:rPr lang="cs-CZ" b="1" dirty="0" smtClean="0"/>
              <a:t>P – 5 e</a:t>
            </a:r>
            <a:r>
              <a:rPr lang="cs-CZ" b="1" baseline="30000" dirty="0" smtClean="0"/>
              <a:t>-</a:t>
            </a:r>
            <a:r>
              <a:rPr lang="cs-CZ" b="1" dirty="0" smtClean="0"/>
              <a:t> → P</a:t>
            </a:r>
            <a:r>
              <a:rPr lang="cs-CZ" b="1" baseline="30000" dirty="0" smtClean="0"/>
              <a:t>5+</a:t>
            </a:r>
            <a:endParaRPr lang="cs-CZ" b="1" dirty="0" smtClean="0"/>
          </a:p>
          <a:p>
            <a:r>
              <a:rPr lang="cs-CZ" b="1" dirty="0" smtClean="0"/>
              <a:t>Ca – 2 e</a:t>
            </a:r>
            <a:r>
              <a:rPr lang="cs-CZ" b="1" baseline="30000" dirty="0" smtClean="0"/>
              <a:t>-</a:t>
            </a:r>
            <a:r>
              <a:rPr lang="cs-CZ" b="1" dirty="0" smtClean="0"/>
              <a:t> → Ca</a:t>
            </a:r>
            <a:r>
              <a:rPr lang="cs-CZ" b="1" baseline="30000" dirty="0" smtClean="0"/>
              <a:t>2+</a:t>
            </a:r>
            <a:endParaRPr lang="cs-CZ" b="1" dirty="0" smtClean="0"/>
          </a:p>
          <a:p>
            <a:r>
              <a:rPr lang="cs-CZ" b="1" dirty="0" err="1" smtClean="0"/>
              <a:t>Al</a:t>
            </a:r>
            <a:r>
              <a:rPr lang="cs-CZ" b="1" dirty="0" smtClean="0"/>
              <a:t> – 3 e</a:t>
            </a:r>
            <a:r>
              <a:rPr lang="cs-CZ" b="1" baseline="30000" dirty="0" smtClean="0"/>
              <a:t>-</a:t>
            </a:r>
            <a:r>
              <a:rPr lang="cs-CZ" b="1" dirty="0" smtClean="0"/>
              <a:t> → Al</a:t>
            </a:r>
            <a:r>
              <a:rPr lang="cs-CZ" b="1" baseline="30000" dirty="0" smtClean="0"/>
              <a:t>3+</a:t>
            </a:r>
            <a:endParaRPr lang="cs-CZ" b="1" dirty="0" smtClean="0"/>
          </a:p>
          <a:p>
            <a:r>
              <a:rPr lang="cs-CZ" b="1" dirty="0" smtClean="0"/>
              <a:t>Os – 8 e</a:t>
            </a:r>
            <a:r>
              <a:rPr lang="cs-CZ" b="1" baseline="30000" dirty="0" smtClean="0"/>
              <a:t>-</a:t>
            </a:r>
            <a:r>
              <a:rPr lang="cs-CZ" b="1" dirty="0" smtClean="0"/>
              <a:t> → Os</a:t>
            </a:r>
            <a:r>
              <a:rPr lang="cs-CZ" b="1" baseline="30000" dirty="0" smtClean="0"/>
              <a:t>8+</a:t>
            </a:r>
            <a:endParaRPr lang="cs-CZ" b="1" dirty="0" smtClean="0"/>
          </a:p>
          <a:p>
            <a:r>
              <a:rPr lang="cs-CZ" b="1" dirty="0" smtClean="0"/>
              <a:t>S – 6 e</a:t>
            </a:r>
            <a:r>
              <a:rPr lang="cs-CZ" b="1" baseline="30000" dirty="0" smtClean="0"/>
              <a:t>-</a:t>
            </a:r>
            <a:r>
              <a:rPr lang="cs-CZ" b="1" dirty="0" smtClean="0"/>
              <a:t> → S</a:t>
            </a:r>
            <a:r>
              <a:rPr lang="cs-CZ" b="1" baseline="30000" dirty="0" smtClean="0"/>
              <a:t> 6+</a:t>
            </a:r>
            <a:endParaRPr lang="cs-CZ" b="1" dirty="0" smtClean="0"/>
          </a:p>
          <a:p>
            <a:r>
              <a:rPr lang="cs-CZ" b="1" dirty="0" err="1" smtClean="0"/>
              <a:t>Mn</a:t>
            </a:r>
            <a:r>
              <a:rPr lang="cs-CZ" b="1" dirty="0" smtClean="0"/>
              <a:t> – 7 e</a:t>
            </a:r>
            <a:r>
              <a:rPr lang="cs-CZ" b="1" baseline="30000" dirty="0" smtClean="0"/>
              <a:t>-</a:t>
            </a:r>
            <a:r>
              <a:rPr lang="cs-CZ" b="1" dirty="0" smtClean="0"/>
              <a:t> → Mn</a:t>
            </a:r>
            <a:r>
              <a:rPr lang="cs-CZ" b="1" baseline="30000" dirty="0" smtClean="0"/>
              <a:t>7+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Úkol: Napiš vzorec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Anion sulfidový</a:t>
            </a:r>
          </a:p>
          <a:p>
            <a:r>
              <a:rPr lang="cs-CZ" dirty="0" smtClean="0"/>
              <a:t>Anion dusičnanový</a:t>
            </a:r>
          </a:p>
          <a:p>
            <a:r>
              <a:rPr lang="cs-CZ" dirty="0" smtClean="0"/>
              <a:t>Anion siřičitanový</a:t>
            </a:r>
          </a:p>
          <a:p>
            <a:r>
              <a:rPr lang="cs-CZ" dirty="0" smtClean="0"/>
              <a:t>Anion hydrogenuhličitanový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Úkol: Přiřaď název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MnO</a:t>
            </a:r>
            <a:r>
              <a:rPr lang="cs-CZ" baseline="-25000" dirty="0" smtClean="0"/>
              <a:t>4</a:t>
            </a:r>
            <a:r>
              <a:rPr lang="cs-CZ" baseline="30000" dirty="0" smtClean="0"/>
              <a:t>-</a:t>
            </a:r>
            <a:endParaRPr lang="cs-CZ" dirty="0" smtClean="0"/>
          </a:p>
          <a:p>
            <a:r>
              <a:rPr lang="cs-CZ" dirty="0" smtClean="0"/>
              <a:t>Br</a:t>
            </a:r>
            <a:r>
              <a:rPr lang="cs-CZ" baseline="30000" dirty="0" smtClean="0"/>
              <a:t>-</a:t>
            </a:r>
            <a:endParaRPr lang="cs-CZ" baseline="-25000" dirty="0" smtClean="0"/>
          </a:p>
          <a:p>
            <a:r>
              <a:rPr lang="cs-CZ" dirty="0" smtClean="0"/>
              <a:t>O</a:t>
            </a:r>
            <a:r>
              <a:rPr lang="cs-CZ" baseline="30000" dirty="0" smtClean="0"/>
              <a:t>2-</a:t>
            </a:r>
            <a:endParaRPr lang="cs-CZ" dirty="0" smtClean="0"/>
          </a:p>
          <a:p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baseline="30000" dirty="0" smtClean="0"/>
              <a:t>2-</a:t>
            </a:r>
            <a:endParaRPr lang="cs-CZ" dirty="0" smtClean="0"/>
          </a:p>
          <a:p>
            <a:r>
              <a:rPr lang="cs-CZ" dirty="0" smtClean="0"/>
              <a:t>HSO</a:t>
            </a:r>
            <a:r>
              <a:rPr lang="cs-CZ" baseline="-25000" dirty="0" smtClean="0"/>
              <a:t>4</a:t>
            </a:r>
            <a:r>
              <a:rPr lang="cs-CZ" baseline="30000" dirty="0" smtClean="0"/>
              <a:t>-</a:t>
            </a:r>
            <a:endParaRPr lang="cs-CZ" dirty="0" smtClean="0"/>
          </a:p>
          <a:p>
            <a:r>
              <a:rPr lang="cs-CZ" dirty="0" smtClean="0"/>
              <a:t>NO</a:t>
            </a:r>
            <a:r>
              <a:rPr lang="cs-CZ" baseline="-25000" dirty="0" smtClean="0"/>
              <a:t>3</a:t>
            </a:r>
            <a:r>
              <a:rPr lang="cs-CZ" baseline="30000" dirty="0" smtClean="0"/>
              <a:t>-</a:t>
            </a:r>
            <a:endParaRPr lang="cs-CZ" dirty="0" smtClean="0"/>
          </a:p>
          <a:p>
            <a:r>
              <a:rPr lang="cs-CZ" dirty="0" smtClean="0"/>
              <a:t>BrO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2-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Využití iontů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Galvanické pokovování</a:t>
            </a:r>
          </a:p>
          <a:p>
            <a:pPr>
              <a:buNone/>
            </a:pPr>
            <a:r>
              <a:rPr lang="cs-CZ" dirty="0" smtClean="0"/>
              <a:t>	ionty kovu v roztoku se pohybují v elektrickém poli stejnosměrného proudu, vytváří se povlak na elektrodě</a:t>
            </a:r>
          </a:p>
          <a:p>
            <a:pPr>
              <a:buNone/>
            </a:pPr>
            <a:r>
              <a:rPr lang="cs-CZ" dirty="0" smtClean="0"/>
              <a:t>	kationty se na katodě redukují z roztoku a pokovují předmět tenkou vrstvou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?v=i-</a:t>
            </a:r>
            <a:r>
              <a:rPr lang="cs-CZ" dirty="0" err="1" smtClean="0">
                <a:hlinkClick r:id="rId2"/>
              </a:rPr>
              <a:t>VcyOkOmbc</a:t>
            </a:r>
            <a:r>
              <a:rPr lang="cs-CZ" dirty="0" smtClean="0">
                <a:hlinkClick r:id="rId2"/>
              </a:rPr>
              <a:t>&amp;feature=</a:t>
            </a:r>
            <a:r>
              <a:rPr lang="cs-CZ" dirty="0" err="1" smtClean="0">
                <a:hlinkClick r:id="rId2"/>
              </a:rPr>
              <a:t>related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Akumulátory</a:t>
            </a:r>
          </a:p>
          <a:p>
            <a:pPr>
              <a:buNone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?v=7TNzWECrYTA&amp;feature=</a:t>
            </a:r>
            <a:r>
              <a:rPr lang="cs-CZ" dirty="0" err="1" smtClean="0">
                <a:hlinkClick r:id="rId3"/>
              </a:rPr>
              <a:t>fvsr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Ionexy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měniče iontů se využívají při čištění vody</a:t>
            </a:r>
          </a:p>
          <a:p>
            <a:pPr>
              <a:buNone/>
            </a:pPr>
            <a:r>
              <a:rPr lang="cs-CZ" dirty="0" smtClean="0"/>
              <a:t>	(změkčování vody – odstranění Ca</a:t>
            </a:r>
            <a:r>
              <a:rPr lang="cs-CZ" baseline="30000" dirty="0" smtClean="0"/>
              <a:t>2+</a:t>
            </a:r>
            <a:r>
              <a:rPr lang="cs-CZ" dirty="0" smtClean="0"/>
              <a:t> , Mg</a:t>
            </a:r>
            <a:r>
              <a:rPr lang="cs-CZ" baseline="30000" dirty="0" smtClean="0"/>
              <a:t>2+</a:t>
            </a:r>
            <a:r>
              <a:rPr lang="cs-CZ" dirty="0" smtClean="0"/>
              <a:t> 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Texty: vlastní práce autora</a:t>
            </a:r>
          </a:p>
          <a:p>
            <a:r>
              <a:rPr lang="cs-CZ" dirty="0" smtClean="0"/>
              <a:t>Obrázky: </a:t>
            </a:r>
            <a:r>
              <a:rPr lang="cs-CZ" u="sng" dirty="0" smtClean="0">
                <a:hlinkClick r:id="rId2"/>
              </a:rPr>
              <a:t>www.office.</a:t>
            </a:r>
            <a:r>
              <a:rPr lang="cs-CZ" u="sng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51900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500</TotalTime>
  <Words>425</Words>
  <Application>Microsoft Office PowerPoint</Application>
  <PresentationFormat>Předvádění na obrazovce (4:3)</PresentationFormat>
  <Paragraphs>155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IONTY</vt:lpstr>
      <vt:lpstr>Snímek 2</vt:lpstr>
      <vt:lpstr>Ionty</vt:lpstr>
      <vt:lpstr>Jak ionty vznikají</vt:lpstr>
      <vt:lpstr>Iontová vazba</vt:lpstr>
      <vt:lpstr>Kationty</vt:lpstr>
      <vt:lpstr>Anionty</vt:lpstr>
      <vt:lpstr>Porovnání</vt:lpstr>
      <vt:lpstr>Úkol: Doplň Tabulku</vt:lpstr>
      <vt:lpstr>Názvosloví</vt:lpstr>
      <vt:lpstr>Úkol: Napiš schéma vzniku</vt:lpstr>
      <vt:lpstr>Kontrola</vt:lpstr>
      <vt:lpstr>Úkol: Napiš vzorec</vt:lpstr>
      <vt:lpstr>Úkol: Přiřaď název</vt:lpstr>
      <vt:lpstr>Využití iontů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Halogenidy</dc:title>
  <dc:creator>Jitka Vystavělová</dc:creator>
  <cp:lastModifiedBy>expert</cp:lastModifiedBy>
  <cp:revision>67</cp:revision>
  <dcterms:created xsi:type="dcterms:W3CDTF">2012-01-29T19:32:30Z</dcterms:created>
  <dcterms:modified xsi:type="dcterms:W3CDTF">2012-10-24T16:14:45Z</dcterms:modified>
</cp:coreProperties>
</file>