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7" r:id="rId9"/>
    <p:sldId id="261" r:id="rId10"/>
    <p:sldId id="264" r:id="rId11"/>
    <p:sldId id="265" r:id="rId12"/>
    <p:sldId id="268" r:id="rId13"/>
    <p:sldId id="269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7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66FF33"/>
    <a:srgbClr val="FF66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643" autoAdjust="0"/>
  </p:normalViewPr>
  <p:slideViewPr>
    <p:cSldViewPr>
      <p:cViewPr>
        <p:scale>
          <a:sx n="100" d="100"/>
          <a:sy n="100" d="100"/>
        </p:scale>
        <p:origin x="-1308" y="-22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18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66">
            <a:alpha val="7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258AC-4FE5-4064-9A50-4D5CA4245404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8"/>
            <a:ext cx="8458200" cy="237626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  <a:t>SMĚSI </a:t>
            </a:r>
            <a:b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</a:b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  <a:t>HRA</a:t>
            </a:r>
            <a:endParaRPr lang="cs-CZ" b="1" dirty="0">
              <a:solidFill>
                <a:srgbClr val="002060"/>
              </a:solidFill>
              <a:latin typeface="Comic Sans MS" pitchFamily="66" charset="0"/>
              <a:cs typeface="Times New Roman" pitchFamily="18" charset="0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Název školy: </a:t>
            </a:r>
            <a:r>
              <a:rPr lang="cs-CZ" b="1" dirty="0" smtClean="0"/>
              <a:t>Základní škola a Mateřská škola </a:t>
            </a:r>
            <a:r>
              <a:rPr lang="cs-CZ" b="1" dirty="0" err="1" smtClean="0"/>
              <a:t>Kokory</a:t>
            </a:r>
            <a:endParaRPr lang="cs-CZ" b="1" dirty="0" smtClean="0"/>
          </a:p>
          <a:p>
            <a:r>
              <a:rPr lang="cs-CZ" dirty="0" smtClean="0"/>
              <a:t>Číslo projektu: </a:t>
            </a:r>
            <a:r>
              <a:rPr lang="cs-CZ" b="1" dirty="0" smtClean="0"/>
              <a:t>CZ.1.07/14.00/21.2149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Mgr. Jitka </a:t>
            </a:r>
            <a:r>
              <a:rPr lang="cs-CZ" b="1" dirty="0" err="1" smtClean="0"/>
              <a:t>Vystavělová</a:t>
            </a:r>
            <a:endParaRPr lang="cs-CZ" b="1" dirty="0" smtClean="0"/>
          </a:p>
          <a:p>
            <a:r>
              <a:rPr lang="cs-CZ" dirty="0" smtClean="0"/>
              <a:t>Datum: </a:t>
            </a:r>
            <a:r>
              <a:rPr lang="cs-CZ" b="1" dirty="0" smtClean="0"/>
              <a:t>17. 10. 2012</a:t>
            </a:r>
            <a:endParaRPr lang="cs-CZ" dirty="0" smtClean="0"/>
          </a:p>
          <a:p>
            <a:r>
              <a:rPr lang="cs-CZ" dirty="0" smtClean="0"/>
              <a:t>Název</a:t>
            </a:r>
            <a:r>
              <a:rPr lang="cs-CZ" b="1" smtClean="0"/>
              <a:t>: VY_32_INOVACE_19_CH_Směsi </a:t>
            </a:r>
            <a:r>
              <a:rPr lang="cs-CZ" b="1" dirty="0" smtClean="0"/>
              <a:t>hra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b="1" dirty="0" smtClean="0"/>
              <a:t>Anorganická chemie</a:t>
            </a:r>
            <a:endParaRPr lang="cs-CZ" dirty="0" smtClean="0"/>
          </a:p>
          <a:p>
            <a:r>
              <a:rPr lang="cs-CZ" dirty="0" smtClean="0"/>
              <a:t>Anotace</a:t>
            </a:r>
            <a:r>
              <a:rPr lang="cs-CZ" b="1" dirty="0" smtClean="0"/>
              <a:t>: Hra slouží k procvičení znalostí tematického celku směsi, rozvíjí schopnost aplikovat vědomosti na konkrétních příkladech, podporuje týmovou spolupráci </a:t>
            </a:r>
            <a:endParaRPr lang="cs-CZ" dirty="0" smtClean="0"/>
          </a:p>
          <a:p>
            <a:r>
              <a:rPr lang="cs-CZ" dirty="0" smtClean="0"/>
              <a:t>Věková skupina: </a:t>
            </a:r>
            <a:r>
              <a:rPr lang="cs-CZ" b="1" dirty="0" smtClean="0"/>
              <a:t>8., 9.ročník</a:t>
            </a:r>
            <a:endParaRPr lang="cs-CZ" dirty="0" smtClean="0"/>
          </a:p>
          <a:p>
            <a:r>
              <a:rPr lang="cs-CZ" dirty="0" smtClean="0"/>
              <a:t>Vzdělávací oblast: </a:t>
            </a:r>
            <a:r>
              <a:rPr lang="cs-CZ" b="1" dirty="0" smtClean="0"/>
              <a:t>Člověk a příroda</a:t>
            </a:r>
          </a:p>
          <a:p>
            <a:r>
              <a:rPr lang="cs-CZ" dirty="0" smtClean="0"/>
              <a:t>Vzdělávací obor: </a:t>
            </a:r>
            <a:r>
              <a:rPr lang="cs-CZ" b="1" dirty="0" smtClean="0"/>
              <a:t>Chemie</a:t>
            </a:r>
            <a:endParaRPr lang="cs-CZ" dirty="0" smtClean="0"/>
          </a:p>
          <a:p>
            <a:r>
              <a:rPr lang="cs-CZ" dirty="0" smtClean="0"/>
              <a:t>Přílohy: </a:t>
            </a:r>
            <a:r>
              <a:rPr lang="cs-CZ" b="1" dirty="0" smtClean="0"/>
              <a:t>zdroje materiálů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88640"/>
            <a:ext cx="608647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Pravidla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cs-CZ" sz="3900" dirty="0" smtClean="0">
              <a:solidFill>
                <a:srgbClr val="002060"/>
              </a:solidFill>
            </a:endParaRPr>
          </a:p>
          <a:p>
            <a:r>
              <a:rPr lang="cs-CZ" sz="3900" dirty="0" smtClean="0">
                <a:solidFill>
                  <a:srgbClr val="002060"/>
                </a:solidFill>
              </a:rPr>
              <a:t>Žáci se rozdělí do skupin.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Vylosují si pořadí, ve kterém si budou vybírat otázky.</a:t>
            </a:r>
          </a:p>
          <a:p>
            <a:r>
              <a:rPr lang="cs-CZ" sz="3900" smtClean="0">
                <a:solidFill>
                  <a:srgbClr val="002060"/>
                </a:solidFill>
              </a:rPr>
              <a:t>Kontrola odpovědi: Po </a:t>
            </a:r>
            <a:r>
              <a:rPr lang="cs-CZ" sz="3900" dirty="0" smtClean="0">
                <a:solidFill>
                  <a:srgbClr val="002060"/>
                </a:solidFill>
              </a:rPr>
              <a:t>kliknutí pod zadáním otázky se zobrazí správná odpověď. Další kliknutí – zpět </a:t>
            </a:r>
            <a:r>
              <a:rPr lang="cs-CZ" sz="3900" dirty="0" smtClean="0">
                <a:solidFill>
                  <a:srgbClr val="002060"/>
                </a:solidFill>
              </a:rPr>
              <a:t>- na </a:t>
            </a:r>
            <a:r>
              <a:rPr lang="cs-CZ" sz="3900" dirty="0" smtClean="0">
                <a:solidFill>
                  <a:srgbClr val="002060"/>
                </a:solidFill>
              </a:rPr>
              <a:t>výběr otázek.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Za správnou odpověď získává skupina bod.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Body zapisujeme na tabuli.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Pro samostatné procvičení učiva - možno hrát individuálně na PC.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Do sešitů si žáci zapíší opravu </a:t>
            </a:r>
            <a:r>
              <a:rPr lang="cs-CZ" sz="3900" dirty="0">
                <a:solidFill>
                  <a:srgbClr val="002060"/>
                </a:solidFill>
              </a:rPr>
              <a:t>o</a:t>
            </a:r>
            <a:r>
              <a:rPr lang="cs-CZ" sz="3900" dirty="0" smtClean="0">
                <a:solidFill>
                  <a:srgbClr val="002060"/>
                </a:solidFill>
              </a:rPr>
              <a:t>tázek, ve kterých chybovali.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051722" y="2852936"/>
          <a:ext cx="4824534" cy="25603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1608178"/>
                <a:gridCol w="1608178"/>
                <a:gridCol w="1608178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2" action="ppaction://hlinksldjump"/>
                        </a:rPr>
                        <a:t>1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3" action="ppaction://hlinksldjump"/>
                        </a:rPr>
                        <a:t>2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4" action="ppaction://hlinksldjump"/>
                        </a:rPr>
                        <a:t>3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5" action="ppaction://hlinksldjump"/>
                        </a:rPr>
                        <a:t>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6" action="ppaction://hlinksldjump"/>
                        </a:rPr>
                        <a:t>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7" action="ppaction://hlinksldjump"/>
                        </a:rPr>
                        <a:t>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8" action="ppaction://hlinksldjump"/>
                        </a:rPr>
                        <a:t>7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9" action="ppaction://hlinksldjump"/>
                        </a:rPr>
                        <a:t>8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0" action="ppaction://hlinksldjump"/>
                        </a:rPr>
                        <a:t>9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1" action="ppaction://hlinksldjump"/>
                        </a:rPr>
                        <a:t>10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2" action="ppaction://hlinksldjump"/>
                        </a:rPr>
                        <a:t>11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3" action="ppaction://hlinksldjump"/>
                        </a:rPr>
                        <a:t>12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4" action="ppaction://hlinksldjump"/>
                        </a:rPr>
                        <a:t>13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5" action="ppaction://hlinksldjump"/>
                        </a:rPr>
                        <a:t>14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6" action="ppaction://hlinksldjump"/>
                        </a:rPr>
                        <a:t>15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7" action="ppaction://hlinksldjump"/>
                        </a:rPr>
                        <a:t>16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8" action="ppaction://hlinksldjump"/>
                        </a:rPr>
                        <a:t>17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9" action="ppaction://hlinksldjump"/>
                        </a:rPr>
                        <a:t>18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20" action="ppaction://hlinksldjump"/>
                        </a:rPr>
                        <a:t>19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21" action="ppaction://hlinksldjump"/>
                        </a:rPr>
                        <a:t>20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22" action="ppaction://hlinksldjump"/>
                        </a:rPr>
                        <a:t>21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002060"/>
                </a:solidFill>
              </a:rPr>
              <a:t>1. Jak se nazývají metody, které využívají rozdílnou hustotu složek směsi pro jejich oddělení ? Jak vypočítáme hustotu 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 lvl="1">
              <a:buNone/>
            </a:pPr>
            <a:r>
              <a:rPr lang="cs-CZ" dirty="0" smtClean="0"/>
              <a:t>	Usazování</a:t>
            </a:r>
          </a:p>
          <a:p>
            <a:pPr lvl="1">
              <a:buNone/>
            </a:pPr>
            <a:r>
              <a:rPr lang="cs-CZ" dirty="0" smtClean="0"/>
              <a:t>	Odstřeďování</a:t>
            </a:r>
          </a:p>
          <a:p>
            <a:pPr lvl="1">
              <a:buNone/>
            </a:pPr>
            <a:r>
              <a:rPr lang="cs-CZ" dirty="0" smtClean="0"/>
              <a:t>	</a:t>
            </a:r>
            <a:r>
              <a:rPr lang="el-GR" dirty="0" smtClean="0"/>
              <a:t>ρ</a:t>
            </a:r>
            <a:r>
              <a:rPr lang="cs-CZ" dirty="0" smtClean="0"/>
              <a:t> = m: V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002060"/>
                </a:solidFill>
              </a:rPr>
              <a:t>2. Schopnost přecházet při zahřívání z pevného do plynného skupenství je ………?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424847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	sublimace</a:t>
            </a:r>
            <a:endParaRPr lang="cs-CZ" dirty="0"/>
          </a:p>
        </p:txBody>
      </p:sp>
      <p:sp>
        <p:nvSpPr>
          <p:cNvPr id="7" name="Elipsa 6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54362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002060"/>
                </a:solidFill>
              </a:rPr>
              <a:t>3. Pod mikroskopem rozlišíme částice směsi různorodé nebo stejnorodé?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944"/>
            <a:ext cx="8229600" cy="3201219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různorodé</a:t>
            </a:r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452320" y="551723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002060"/>
                </a:solidFill>
              </a:rPr>
              <a:t>4. Kapalné složky roztoku můžeme oddělit …… na základě různého ……..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oddělit destilací na základě různého bodu varu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508104" y="443711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874442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002060"/>
                </a:solidFill>
              </a:rPr>
              <a:t>5. Vyber z uvedených látek směs, která není heterogenní: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žula, krev, železo, bronz, meruňkový kompot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4984"/>
            <a:ext cx="8229600" cy="2841179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bronz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164288" y="386104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2314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002060"/>
                </a:solidFill>
              </a:rPr>
              <a:t>6. Popiš, jak můžeme oddělit směs barviv u fixů. Jak se tato metoda nazývá?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chromatografie</a:t>
            </a:r>
          </a:p>
          <a:p>
            <a:pPr>
              <a:buNone/>
            </a:pPr>
            <a:r>
              <a:rPr lang="cs-CZ" dirty="0" smtClean="0"/>
              <a:t>	Směs naneseme na papír nebo křídu a ponoříme malou část do rozpouštědla.Pozvolna necháme unášet rozpouštědlem ( lihem pro lihové fixy).jednotlivá barviva se oddělí různou rychlostí.  </a:t>
            </a:r>
          </a:p>
          <a:p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164288" y="2708920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4322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002060"/>
                </a:solidFill>
              </a:rPr>
              <a:t>7. Vyber z uvedených látek směs, která není homogenní: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destilovaná voda, sklo,minerálka, džem, bronz,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0968"/>
            <a:ext cx="8229600" cy="2985195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minerálka, džem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228184" y="350100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002060"/>
                </a:solidFill>
              </a:rPr>
              <a:t>8. Proč není vhodné do chladičů aut nebo napařovací žehličky dávat vodu z vodovodu?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Pitná voda obsahuje rozpuštěné látky, které se při odpařování vylučují, usazují se na dně a na stěnách, poškozují přístroj,ucpávají otvory žehličky. </a:t>
            </a:r>
          </a:p>
          <a:p>
            <a:pPr>
              <a:buNone/>
            </a:pPr>
            <a:r>
              <a:rPr lang="cs-CZ" dirty="0" smtClean="0"/>
              <a:t>	 </a:t>
            </a:r>
          </a:p>
          <a:p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732240" y="530120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002060"/>
                </a:solidFill>
              </a:rPr>
              <a:t>9. Dělící nálevka slouží k oddělení složek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nemísitelných kapalin - emulze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372200" y="263691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10. Vyjmenuj složky, ze kterých se skládá žula.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křemen, živec slída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11. Jak se nazývá směs, která vzniká při úniku ropy do moře?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emulze</a:t>
            </a:r>
          </a:p>
          <a:p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12. Uveď příklad a vlastnost složek směsi umožňující oddělení při krystalizaci.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sůl kuchyňská a voda</a:t>
            </a:r>
          </a:p>
          <a:p>
            <a:pPr>
              <a:buNone/>
            </a:pPr>
            <a:r>
              <a:rPr lang="cs-CZ" dirty="0" smtClean="0"/>
              <a:t>	rozdílná rozpustnost pevných krystalických látek za vyšší a nižší teploty</a:t>
            </a:r>
          </a:p>
          <a:p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588224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13. Které chemické nádobí nepotřebujeme k destilaci?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chladič, dělící nálevku, teploměr, stojan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944"/>
            <a:ext cx="8229600" cy="320121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dělící nálevku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14. Jak se nazývá směs, která vzniká při šlehání vaječného bílku při výrobě dortu?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pěna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15. Chemicky čisté látky mají v každé své části…………. chemické složení.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stejné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231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16. Extrakce (vyluhování) – oddělovaná složka se rozpustí vhodným rozpouštědlem a získaný roztok se oddělí od směsi filtrací. Uveď průmyslové využití.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56992"/>
            <a:ext cx="8229600" cy="320121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 lvl="1">
              <a:buNone/>
            </a:pPr>
            <a:r>
              <a:rPr lang="cs-CZ" dirty="0" smtClean="0"/>
              <a:t>Průmyslově se získávají extrakcí z přírodních materiálů tuky, oleje, barviva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372200" y="494116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17. Jak se nazývá směs, která vzniká při vytřepávání prachovky?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dým</a:t>
            </a:r>
          </a:p>
          <a:p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18. Chromatografie je metoda, ke které potřebujeme …….. na oddělení složek směsi barviv.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rozpouštědlo, nosič -  chromatografický papír </a:t>
            </a:r>
            <a:r>
              <a:rPr lang="cs-CZ" dirty="0"/>
              <a:t>nebo </a:t>
            </a:r>
            <a:r>
              <a:rPr lang="cs-CZ" dirty="0" smtClean="0"/>
              <a:t>filtrační papír nebo křídu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19. Při vaření osolených brambor v hrnci se používá poklička. Na poličce se sráží kapalina. </a:t>
            </a:r>
            <a:r>
              <a:rPr lang="cs-CZ" dirty="0">
                <a:solidFill>
                  <a:srgbClr val="002060"/>
                </a:solidFill>
              </a:rPr>
              <a:t>J</a:t>
            </a:r>
            <a:r>
              <a:rPr lang="cs-CZ" dirty="0" smtClean="0">
                <a:solidFill>
                  <a:srgbClr val="002060"/>
                </a:solidFill>
              </a:rPr>
              <a:t>e nebo není slaná jako voda v hrnci?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Není slaná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20. Jak se nazývá směs, která vzniká při vytváření oblaků?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mlha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21. Uveď příklad z domácnosti, co na oddělení pevné složky suspenze použijeme.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</a:t>
            </a:r>
            <a:r>
              <a:rPr lang="cs-CZ" dirty="0" smtClean="0"/>
              <a:t>filtrační papír  - káva, cedník – polévka (vývar)</a:t>
            </a:r>
          </a:p>
          <a:p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Texty: vlastní práce autora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360</TotalTime>
  <Words>599</Words>
  <Application>Microsoft Office PowerPoint</Application>
  <PresentationFormat>Předvádění na obrazovce (4:3)</PresentationFormat>
  <Paragraphs>135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sady Office</vt:lpstr>
      <vt:lpstr>SMĚSI  HRA</vt:lpstr>
      <vt:lpstr>Snímek 2</vt:lpstr>
      <vt:lpstr>Pravidla</vt:lpstr>
      <vt:lpstr>Snímek 4</vt:lpstr>
      <vt:lpstr>1. Jak se nazývají metody, které využívají rozdílnou hustotu složek směsi pro jejich oddělení ? Jak vypočítáme hustotu ?</vt:lpstr>
      <vt:lpstr>2. Schopnost přecházet při zahřívání z pevného do plynného skupenství je ………? </vt:lpstr>
      <vt:lpstr>3. Pod mikroskopem rozlišíme částice směsi různorodé nebo stejnorodé? </vt:lpstr>
      <vt:lpstr>4. Kapalné složky roztoku můžeme oddělit …… na základě různého …….. </vt:lpstr>
      <vt:lpstr>5. Vyber z uvedených látek směs, která není heterogenní: žula, krev, železo, bronz, meruňkový kompot   </vt:lpstr>
      <vt:lpstr>6. Popiš, jak můžeme oddělit směs barviv u fixů. Jak se tato metoda nazývá? </vt:lpstr>
      <vt:lpstr>7. Vyber z uvedených látek směs, která není homogenní: destilovaná voda, sklo,minerálka, džem, bronz,  </vt:lpstr>
      <vt:lpstr>8. Proč není vhodné do chladičů aut nebo napařovací žehličky dávat vodu z vodovodu? </vt:lpstr>
      <vt:lpstr>9. Dělící nálevka slouží k oddělení složek  </vt:lpstr>
      <vt:lpstr>10. Vyjmenuj složky, ze kterých se skládá žula.</vt:lpstr>
      <vt:lpstr>11. Jak se nazývá směs, která vzniká při úniku ropy do moře?</vt:lpstr>
      <vt:lpstr>12. Uveď příklad a vlastnost složek směsi umožňující oddělení při krystalizaci.</vt:lpstr>
      <vt:lpstr>13. Které chemické nádobí nepotřebujeme k destilaci? chladič, dělící nálevku, teploměr, stojan </vt:lpstr>
      <vt:lpstr>14. Jak se nazývá směs, která vzniká při šlehání vaječného bílku při výrobě dortu? </vt:lpstr>
      <vt:lpstr>15. Chemicky čisté látky mají v každé své části…………. chemické složení.</vt:lpstr>
      <vt:lpstr>16. Extrakce (vyluhování) – oddělovaná složka se rozpustí vhodným rozpouštědlem a získaný roztok se oddělí od směsi filtrací. Uveď průmyslové využití. </vt:lpstr>
      <vt:lpstr>17. Jak se nazývá směs, která vzniká při vytřepávání prachovky?</vt:lpstr>
      <vt:lpstr>18. Chromatografie je metoda, ke které potřebujeme …….. na oddělení složek směsi barviv.</vt:lpstr>
      <vt:lpstr>19. Při vaření osolených brambor v hrnci se používá poklička. Na poličce se sráží kapalina. Je nebo není slaná jako voda v hrnci?</vt:lpstr>
      <vt:lpstr>20. Jak se nazývá směs, která vzniká při vytváření oblaků? </vt:lpstr>
      <vt:lpstr>21. Uveď příklad z domácnosti, co na oddělení pevné složky suspenze použijeme.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</dc:title>
  <dc:creator>Jitka Vystavělová</dc:creator>
  <cp:lastModifiedBy>Jitka Vystavělová</cp:lastModifiedBy>
  <cp:revision>67</cp:revision>
  <dcterms:created xsi:type="dcterms:W3CDTF">2012-04-29T12:49:10Z</dcterms:created>
  <dcterms:modified xsi:type="dcterms:W3CDTF">2012-10-23T16:33:49Z</dcterms:modified>
</cp:coreProperties>
</file>