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F555F69-A00F-464A-A65B-1CA051B3AC08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DCFC050-0BCE-49E0-A123-09EB579E8D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cebnice-dejepisu.ic.cz/0502-vrcholny-stredovek-krizove-vypravy.php" TargetMode="External"/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3284984"/>
            <a:ext cx="5114778" cy="1101248"/>
          </a:xfrm>
        </p:spPr>
        <p:txBody>
          <a:bodyPr>
            <a:noAutofit/>
          </a:bodyPr>
          <a:lstStyle/>
          <a:p>
            <a:endParaRPr lang="cs-CZ" sz="4000" b="1" dirty="0" smtClean="0">
              <a:solidFill>
                <a:schemeClr val="tx1"/>
              </a:solidFill>
            </a:endParaRPr>
          </a:p>
          <a:p>
            <a:r>
              <a:rPr lang="cs-CZ" sz="4000" b="1" dirty="0" smtClean="0">
                <a:solidFill>
                  <a:schemeClr val="bg1"/>
                </a:solidFill>
              </a:rPr>
              <a:t>KŘÍŽOVÉ VÝPRAVY</a:t>
            </a:r>
            <a:endParaRPr lang="cs-CZ" sz="4000" b="1" dirty="0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4283968" y="188640"/>
            <a:ext cx="4188300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spcBef>
                <a:spcPts val="0"/>
              </a:spcBef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Název školy: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ZŠ </a:t>
            </a:r>
            <a:r>
              <a:rPr kumimoji="0" lang="cs-CZ" sz="1800" b="1" i="0" u="none" strike="noStrike" kern="0" cap="none" spc="0" normalizeH="0" baseline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Štětí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, Ostrovní 300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Autor: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Sandra Tichá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Název materiálu: </a:t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</a:b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VY_32_INOVACE_ D.7.A.04_</a:t>
            </a:r>
            <a:r>
              <a:rPr kumimoji="0" lang="cs-CZ" sz="18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krizove</a:t>
            </a:r>
            <a:r>
              <a:rPr lang="cs-CZ" sz="1800" kern="0" cap="none" dirty="0" smtClean="0">
                <a:ln>
                  <a:noFill/>
                </a:ln>
                <a:solidFill>
                  <a:schemeClr val="bg1"/>
                </a:solidFill>
              </a:rPr>
              <a:t>_</a:t>
            </a:r>
            <a:r>
              <a:rPr kumimoji="0" lang="cs-CZ" sz="1800" b="1" i="0" u="none" strike="noStrike" kern="0" cap="none" spc="0" normalizeH="0" noProof="0" dirty="0" err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vypravy</a:t>
            </a:r>
            <a:r>
              <a:rPr lang="cs-CZ" sz="1800" kern="0" cap="none" dirty="0" smtClean="0">
                <a:ln>
                  <a:noFill/>
                </a:ln>
                <a:solidFill>
                  <a:schemeClr val="bg1"/>
                </a:solidFill>
              </a:rPr>
              <a:t/>
            </a:r>
            <a:br>
              <a:rPr lang="cs-CZ" sz="1800" kern="0" cap="none" dirty="0" smtClean="0">
                <a:ln>
                  <a:noFill/>
                </a:ln>
                <a:solidFill>
                  <a:schemeClr val="bg1"/>
                </a:solidFill>
              </a:rPr>
            </a:br>
            <a:r>
              <a:rPr lang="cs-CZ" sz="1800" b="0" kern="0" cap="none" dirty="0" smtClean="0">
                <a:ln>
                  <a:noFill/>
                </a:ln>
                <a:solidFill>
                  <a:schemeClr val="bg1"/>
                </a:solidFill>
              </a:rPr>
              <a:t>Datum: 13.10. 2011</a:t>
            </a:r>
            <a:br>
              <a:rPr lang="cs-CZ" sz="1800" b="0" kern="0" cap="none" dirty="0" smtClean="0">
                <a:ln>
                  <a:noFill/>
                </a:ln>
                <a:solidFill>
                  <a:schemeClr val="bg1"/>
                </a:solidFill>
              </a:rPr>
            </a:br>
            <a:r>
              <a:rPr lang="cs-CZ" sz="1800" b="0" kern="0" cap="none" dirty="0" smtClean="0">
                <a:ln>
                  <a:noFill/>
                </a:ln>
                <a:solidFill>
                  <a:schemeClr val="bg1"/>
                </a:solidFill>
              </a:rPr>
              <a:t>Ročník: sedmý</a:t>
            </a:r>
            <a:r>
              <a:rPr lang="cs-CZ" sz="1800" kern="0" cap="none" dirty="0" smtClean="0">
                <a:ln>
                  <a:noFill/>
                </a:ln>
                <a:solidFill>
                  <a:schemeClr val="bg1"/>
                </a:solidFill>
              </a:rPr>
              <a:t/>
            </a:r>
            <a:br>
              <a:rPr lang="cs-CZ" sz="1800" kern="0" cap="none" dirty="0" smtClean="0">
                <a:ln>
                  <a:noFill/>
                </a:ln>
                <a:solidFill>
                  <a:schemeClr val="bg1"/>
                </a:solidFill>
              </a:rPr>
            </a:br>
            <a:r>
              <a:rPr lang="cs-CZ" sz="1800" b="0" kern="0" cap="none" dirty="0" smtClean="0">
                <a:ln>
                  <a:noFill/>
                </a:ln>
                <a:solidFill>
                  <a:schemeClr val="bg1"/>
                </a:solidFill>
              </a:rPr>
              <a:t>Vzdělávací oblast: Člověk a společnost</a:t>
            </a:r>
            <a:br>
              <a:rPr lang="cs-CZ" sz="1800" b="0" kern="0" cap="none" dirty="0" smtClean="0">
                <a:ln>
                  <a:noFill/>
                </a:ln>
                <a:solidFill>
                  <a:schemeClr val="bg1"/>
                </a:solidFill>
              </a:rPr>
            </a:br>
            <a:r>
              <a:rPr lang="cs-CZ" sz="1800" b="0" kern="0" cap="none" dirty="0" smtClean="0">
                <a:ln>
                  <a:noFill/>
                </a:ln>
                <a:solidFill>
                  <a:schemeClr val="bg1"/>
                </a:solidFill>
              </a:rPr>
              <a:t>Vzdělávací obor: Dějepis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Název: Křížové</a:t>
            </a:r>
            <a:r>
              <a:rPr kumimoji="0" lang="cs-CZ" sz="1800" b="0" i="0" u="none" strike="noStrike" kern="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 výpravy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/>
            </a:r>
            <a:b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</a:b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Číslo operačního programu: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CZ.1.07/1.4.00/21.1693</a:t>
            </a:r>
          </a:p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Název projektu: </a:t>
            </a: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</a:rPr>
              <a:t>PRIMA ŠKOLA</a:t>
            </a:r>
            <a:endParaRPr kumimoji="0" lang="cs-CZ" sz="2000" b="1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23528" y="548680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bg1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699792" y="4581128"/>
            <a:ext cx="56166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 Aktivita k tématu Křížové výpravy </a:t>
            </a:r>
            <a:r>
              <a:rPr lang="cs-CZ" smtClean="0">
                <a:solidFill>
                  <a:schemeClr val="bg1"/>
                </a:solidFill>
              </a:rPr>
              <a:t>je určena </a:t>
            </a:r>
            <a:r>
              <a:rPr lang="cs-CZ" dirty="0" smtClean="0">
                <a:solidFill>
                  <a:schemeClr val="bg1"/>
                </a:solidFill>
              </a:rPr>
              <a:t>pro sedmý ročník ZŠ a slouží k opakování dané látky.</a:t>
            </a:r>
            <a:endParaRPr lang="cs-CZ" b="1" dirty="0" smtClean="0"/>
          </a:p>
          <a:p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pravdivost vět, </a:t>
            </a:r>
            <a:br>
              <a:rPr lang="cs-CZ" dirty="0" smtClean="0"/>
            </a:br>
            <a:r>
              <a:rPr lang="cs-CZ" dirty="0" smtClean="0"/>
              <a:t>vyznač a oprav případné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Křížové výpravy se vyhlašovaly kvůli šíření křesťanství a osvobozování posvátných míst křesťanství.</a:t>
            </a:r>
          </a:p>
          <a:p>
            <a:pPr marL="514350" indent="-514350">
              <a:buNone/>
            </a:pPr>
            <a:r>
              <a:rPr lang="cs-CZ" dirty="0" smtClean="0"/>
              <a:t>			 ano/ne</a:t>
            </a:r>
          </a:p>
          <a:p>
            <a:pPr marL="514350" indent="-514350">
              <a:buNone/>
            </a:pPr>
            <a:r>
              <a:rPr lang="cs-CZ" dirty="0" smtClean="0"/>
              <a:t>_____________________________________________________________________________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eriod" startAt="2"/>
            </a:pPr>
            <a:r>
              <a:rPr lang="cs-CZ" dirty="0" err="1" smtClean="0"/>
              <a:t>Konstantinopolis</a:t>
            </a:r>
            <a:r>
              <a:rPr lang="cs-CZ" dirty="0" smtClean="0"/>
              <a:t> je pro křesťany posvátné město.</a:t>
            </a:r>
          </a:p>
          <a:p>
            <a:pPr marL="514350" indent="-514350">
              <a:buNone/>
            </a:pPr>
            <a:r>
              <a:rPr lang="cs-CZ" dirty="0" smtClean="0"/>
              <a:t>			ano/ne</a:t>
            </a:r>
          </a:p>
          <a:p>
            <a:pPr marL="514350" indent="-514350">
              <a:buNone/>
            </a:pPr>
            <a:r>
              <a:rPr lang="cs-CZ" dirty="0" smtClean="0"/>
              <a:t>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7239000" cy="48463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3. Arabové umožnili křesťanům navštěvovat jejich posvátná místa.</a:t>
            </a:r>
          </a:p>
          <a:p>
            <a:pPr>
              <a:buNone/>
            </a:pPr>
            <a:r>
              <a:rPr lang="cs-CZ" dirty="0" smtClean="0"/>
              <a:t>		ano /ne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4. V 11. století ovládli Arabové území Malé Asie a útočili na Byzantskou říši.</a:t>
            </a:r>
          </a:p>
          <a:p>
            <a:pPr>
              <a:buNone/>
            </a:pPr>
            <a:r>
              <a:rPr lang="cs-CZ" dirty="0" smtClean="0"/>
              <a:t>		 ano /ne 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71546"/>
            <a:ext cx="7239000" cy="481268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5. Byzantská říše prosila papeže o pomoc proti Turkům.</a:t>
            </a:r>
          </a:p>
          <a:p>
            <a:pPr>
              <a:buNone/>
            </a:pPr>
            <a:r>
              <a:rPr lang="cs-CZ" dirty="0" smtClean="0"/>
              <a:t>		ano/ne 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6. Roku 1212 byla vyhlášena první křížová výprava.</a:t>
            </a:r>
          </a:p>
          <a:p>
            <a:pPr>
              <a:buNone/>
            </a:pPr>
            <a:r>
              <a:rPr lang="cs-CZ" dirty="0" smtClean="0"/>
              <a:t>		ano/ne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7. Křižáci byli bojovníci se znakem páva na oděvu.</a:t>
            </a:r>
          </a:p>
          <a:p>
            <a:pPr>
              <a:buNone/>
            </a:pPr>
            <a:r>
              <a:rPr lang="cs-CZ" dirty="0" smtClean="0"/>
              <a:t>		ano/ne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</a:p>
          <a:p>
            <a:pPr>
              <a:buNone/>
            </a:pPr>
            <a:r>
              <a:rPr lang="cs-CZ" dirty="0" smtClean="0"/>
              <a:t>8. Pohan je pro křesťany ten, kdo nevyznává křesťanskou víru.</a:t>
            </a:r>
          </a:p>
          <a:p>
            <a:pPr>
              <a:buNone/>
            </a:pPr>
            <a:r>
              <a:rPr lang="cs-CZ" dirty="0" smtClean="0"/>
              <a:t>		ano/ne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  <a:endParaRPr lang="cs-CZ" dirty="0"/>
          </a:p>
        </p:txBody>
      </p:sp>
      <p:pic>
        <p:nvPicPr>
          <p:cNvPr id="1026" name="Picture 2" descr="C:\Documents and Settings\ticha\Local Settings\Temporary Internet Files\Content.IE5\UGFRY727\MC90014932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0"/>
            <a:ext cx="988491" cy="16561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9. Křížové výpravy napomohly k šíření nových druhů potravin, znalostí a vědomostí.</a:t>
            </a:r>
          </a:p>
          <a:p>
            <a:pPr>
              <a:buNone/>
            </a:pPr>
            <a:r>
              <a:rPr lang="cs-CZ" dirty="0" smtClean="0"/>
              <a:t>		ano/ne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</a:p>
          <a:p>
            <a:pPr>
              <a:buNone/>
            </a:pPr>
            <a:r>
              <a:rPr lang="cs-CZ" dirty="0" smtClean="0"/>
              <a:t>10. Následkem křížových výprav bylo podpořeno šíření moci a bohatství katolické církve.</a:t>
            </a:r>
          </a:p>
          <a:p>
            <a:pPr>
              <a:buNone/>
            </a:pPr>
            <a:r>
              <a:rPr lang="cs-CZ" dirty="0" smtClean="0"/>
              <a:t>		ano/ne</a:t>
            </a:r>
          </a:p>
          <a:p>
            <a:pPr>
              <a:buNone/>
            </a:pPr>
            <a:r>
              <a:rPr lang="cs-CZ" dirty="0" smtClean="0"/>
              <a:t>_______________________________________________________________________________</a:t>
            </a:r>
            <a:endParaRPr lang="cs-CZ" dirty="0"/>
          </a:p>
        </p:txBody>
      </p:sp>
      <p:pic>
        <p:nvPicPr>
          <p:cNvPr id="4" name="Picture 2" descr="Křížové výpravy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0"/>
            <a:ext cx="2580286" cy="16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lvl="0"/>
            <a:r>
              <a:rPr lang="cs-CZ" dirty="0" smtClean="0"/>
              <a:t>Křížové výpravy se vyhlašovaly kvůli šíření křesťanství a osvobozování posvátných míst křesťanství.	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 lv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lvl="0"/>
            <a:r>
              <a:rPr lang="cs-CZ" u="sng" dirty="0" err="1" smtClean="0">
                <a:solidFill>
                  <a:srgbClr val="FF0000"/>
                </a:solidFill>
              </a:rPr>
              <a:t>Konstantinopolis</a:t>
            </a:r>
            <a:r>
              <a:rPr lang="cs-CZ" dirty="0" smtClean="0"/>
              <a:t> je pro křesťany posvátné město.	 </a:t>
            </a:r>
            <a:r>
              <a:rPr lang="cs-CZ" dirty="0" smtClean="0">
                <a:solidFill>
                  <a:srgbClr val="FF0000"/>
                </a:solidFill>
              </a:rPr>
              <a:t>ne /Jeruzalém</a:t>
            </a:r>
          </a:p>
          <a:p>
            <a:pPr lv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lvl="0"/>
            <a:r>
              <a:rPr lang="cs-CZ" dirty="0" smtClean="0"/>
              <a:t>Arabové umožnili křesťanům navštěvovat jejich posvátná místa.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V 11. století ovládli </a:t>
            </a:r>
            <a:r>
              <a:rPr lang="cs-CZ" u="sng" dirty="0" smtClean="0">
                <a:solidFill>
                  <a:srgbClr val="FF0000"/>
                </a:solidFill>
              </a:rPr>
              <a:t>Arabové</a:t>
            </a:r>
            <a:r>
              <a:rPr lang="cs-CZ" dirty="0" smtClean="0"/>
              <a:t> území Malé Asie a útočili na Byzantskou říši. </a:t>
            </a:r>
            <a:r>
              <a:rPr lang="cs-CZ" dirty="0" smtClean="0">
                <a:solidFill>
                  <a:srgbClr val="FF0000"/>
                </a:solidFill>
              </a:rPr>
              <a:t>ne / Turci</a:t>
            </a:r>
          </a:p>
          <a:p>
            <a:pPr lvl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lvl="0"/>
            <a:r>
              <a:rPr lang="cs-CZ" dirty="0" smtClean="0"/>
              <a:t>Byzantská říše prosila papeže o pomoc proti Turkům.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Roku </a:t>
            </a:r>
            <a:r>
              <a:rPr lang="cs-CZ" u="sng" dirty="0" smtClean="0">
                <a:solidFill>
                  <a:srgbClr val="FF0000"/>
                </a:solidFill>
              </a:rPr>
              <a:t>1212</a:t>
            </a:r>
            <a:r>
              <a:rPr lang="cs-CZ" dirty="0" smtClean="0"/>
              <a:t> byla vyhlášena první křížová výprava. 	</a:t>
            </a:r>
            <a:r>
              <a:rPr lang="cs-CZ" dirty="0" smtClean="0">
                <a:solidFill>
                  <a:srgbClr val="FF0000"/>
                </a:solidFill>
              </a:rPr>
              <a:t>ne / 1095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Křižáci byli bojovníci se znakem </a:t>
            </a:r>
            <a:r>
              <a:rPr lang="cs-CZ" u="sng" dirty="0" smtClean="0">
                <a:solidFill>
                  <a:srgbClr val="FF0000"/>
                </a:solidFill>
              </a:rPr>
              <a:t>páva</a:t>
            </a:r>
            <a:r>
              <a:rPr lang="cs-CZ" dirty="0" smtClean="0"/>
              <a:t> na oděvu. </a:t>
            </a:r>
            <a:r>
              <a:rPr lang="cs-CZ" dirty="0" smtClean="0">
                <a:solidFill>
                  <a:srgbClr val="FF0000"/>
                </a:solidFill>
              </a:rPr>
              <a:t>ne / kříže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Pohan je pro křesťany ten, kdo nevyznává křesťanskou víru.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Křížové výpravy napomohly k šíření nových druhů potravin, znalostí a vědomostí.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Následkem křížových výprav bylo podpořeno šíření moci a bohatství katolické církve.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/>
              <a:t>Kliparty Office [online]. 2011 [cit. 2011-10-09]. Dostupné z www: </a:t>
            </a:r>
            <a:r>
              <a:rPr lang="cs-CZ" sz="2800" dirty="0" smtClean="0">
                <a:hlinkClick r:id="rId2"/>
              </a:rPr>
              <a:t>http://office.</a:t>
            </a:r>
            <a:r>
              <a:rPr lang="cs-CZ" sz="2800" dirty="0" err="1" smtClean="0">
                <a:hlinkClick r:id="rId2"/>
              </a:rPr>
              <a:t>microsoft.com</a:t>
            </a:r>
            <a:r>
              <a:rPr lang="cs-CZ" sz="2800" dirty="0" smtClean="0">
                <a:hlinkClick r:id="rId2"/>
              </a:rPr>
              <a:t>/</a:t>
            </a:r>
            <a:r>
              <a:rPr lang="cs-CZ" sz="2800" dirty="0" err="1" smtClean="0">
                <a:hlinkClick r:id="rId2"/>
              </a:rPr>
              <a:t>cs</a:t>
            </a:r>
            <a:r>
              <a:rPr lang="cs-CZ" sz="2800" dirty="0" smtClean="0">
                <a:hlinkClick r:id="rId2"/>
              </a:rPr>
              <a:t>-</a:t>
            </a:r>
            <a:r>
              <a:rPr lang="cs-CZ" sz="2800" dirty="0" err="1" smtClean="0">
                <a:hlinkClick r:id="rId2"/>
              </a:rPr>
              <a:t>cz</a:t>
            </a:r>
            <a:r>
              <a:rPr lang="cs-CZ" sz="2800" dirty="0" smtClean="0">
                <a:hlinkClick r:id="rId2"/>
              </a:rPr>
              <a:t>/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Křížové výpravy- mapy [online]. 2008-2009 [cit. 2011-10-09]. Dostupné z www: </a:t>
            </a:r>
            <a:r>
              <a:rPr lang="cs-CZ" sz="2800" dirty="0" smtClean="0">
                <a:hlinkClick r:id="rId3"/>
              </a:rPr>
              <a:t>http://www.</a:t>
            </a:r>
            <a:r>
              <a:rPr lang="cs-CZ" sz="2800" dirty="0" err="1" smtClean="0">
                <a:hlinkClick r:id="rId3"/>
              </a:rPr>
              <a:t>ucebnice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dejepisu.ic.cz</a:t>
            </a:r>
            <a:r>
              <a:rPr lang="cs-CZ" sz="2800" dirty="0" smtClean="0">
                <a:hlinkClick r:id="rId3"/>
              </a:rPr>
              <a:t>/0502-</a:t>
            </a:r>
            <a:r>
              <a:rPr lang="cs-CZ" sz="2800" dirty="0" err="1" smtClean="0">
                <a:hlinkClick r:id="rId3"/>
              </a:rPr>
              <a:t>vrcholny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stredovek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krizove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vypravy.php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785924"/>
          <a:ext cx="6735692" cy="4674850"/>
        </p:xfrm>
        <a:graphic>
          <a:graphicData uri="http://schemas.openxmlformats.org/drawingml/2006/table">
            <a:tbl>
              <a:tblPr/>
              <a:tblGrid>
                <a:gridCol w="2697480"/>
                <a:gridCol w="4038212"/>
              </a:tblGrid>
              <a:tr h="61671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Aktivita k tématu Křížové výpravy </a:t>
                      </a:r>
                      <a:r>
                        <a:rPr lang="cs-CZ" sz="1200" dirty="0" smtClean="0"/>
                        <a:t>je určena pro sedmý ročník </a:t>
                      </a:r>
                      <a:r>
                        <a:rPr lang="cs-CZ" sz="1200" smtClean="0"/>
                        <a:t>ZŠ a </a:t>
                      </a:r>
                      <a:r>
                        <a:rPr lang="cs-CZ" sz="120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slouží </a:t>
                      </a: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 opakování dané látky.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029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Sandra Tichá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879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Čeština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671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70510" algn="l"/>
                        </a:tabLst>
                      </a:pPr>
                      <a:endParaRPr lang="cs-CZ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  <a:p>
                      <a:pPr algn="l"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Popíše vztah křesťanství k jiným věroukám.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4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Křížová výprava, křižák, křesťanství, islám, Turci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4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Prezentace</a:t>
                      </a:r>
                      <a:endParaRPr lang="cs-CZ" sz="12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4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Druh </a:t>
                      </a:r>
                      <a:r>
                        <a:rPr lang="cs-CZ" sz="1200" b="1" dirty="0" err="1">
                          <a:latin typeface="Times New Roman"/>
                          <a:ea typeface="Times New Roman"/>
                          <a:cs typeface="Times New Roman"/>
                        </a:rPr>
                        <a:t>interaktivity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aktivita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4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Žák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4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základní vzdělávání – druhý stupeň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4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12 – 13 let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146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b="1" dirty="0">
                          <a:latin typeface="Times New Roman"/>
                          <a:ea typeface="Times New Roman"/>
                          <a:cs typeface="Times New Roman"/>
                        </a:rPr>
                        <a:t>Celková velikost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  <a:tabLst>
                          <a:tab pos="270510" algn="l"/>
                        </a:tabLst>
                      </a:pPr>
                      <a:r>
                        <a:rPr lang="cs-CZ" sz="12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249 </a:t>
                      </a:r>
                      <a:r>
                        <a:rPr lang="cs-CZ" sz="12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kB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Žáci určují, zda je daných deset vět pravdivých. </a:t>
            </a:r>
          </a:p>
          <a:p>
            <a:pPr>
              <a:buNone/>
            </a:pPr>
            <a:r>
              <a:rPr lang="cs-CZ" dirty="0" smtClean="0"/>
              <a:t>Pomocí interaktivního pera kroužkují správnou odpověď.</a:t>
            </a:r>
          </a:p>
          <a:p>
            <a:pPr>
              <a:buNone/>
            </a:pPr>
            <a:r>
              <a:rPr lang="cs-CZ" dirty="0" smtClean="0"/>
              <a:t>Pokud je ve větě chyba, do připravených volných řádků opraví, co je ve tvrzení špatně.</a:t>
            </a:r>
          </a:p>
          <a:p>
            <a:pPr>
              <a:buNone/>
            </a:pPr>
            <a:r>
              <a:rPr lang="cs-CZ" dirty="0" smtClean="0"/>
              <a:t>Na sedmém snímku </a:t>
            </a:r>
            <a:r>
              <a:rPr lang="cs-CZ" smtClean="0"/>
              <a:t>se nachází opravené </a:t>
            </a:r>
            <a:r>
              <a:rPr lang="cs-CZ" dirty="0" smtClean="0"/>
              <a:t>věty.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108</TotalTime>
  <Words>273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Název školy: ZŠ Štětí, Ostrovní 300 Autor: Sandra Tichá Název materiálu:  VY_32_INOVACE_ D.7.A.04_krizove_vypravy Datum: 13.10. 2011 Ročník: sedmý Vzdělávací oblast: Člověk a společnost Vzdělávací obor: Dějepis Název: Křížové výpravy Číslo operačního programu: CZ.1.07/1.4.00/21.1693 Název projektu: PRIMA ŠKOLA</vt:lpstr>
      <vt:lpstr>Urči pravdivost vět,  vyznač a oprav případné chyby</vt:lpstr>
      <vt:lpstr> </vt:lpstr>
      <vt:lpstr>Snímek 4</vt:lpstr>
      <vt:lpstr>Snímek 5</vt:lpstr>
      <vt:lpstr>Snímek 6</vt:lpstr>
      <vt:lpstr>řešení</vt:lpstr>
      <vt:lpstr>Použité zdroje:</vt:lpstr>
      <vt:lpstr>Shrnutí</vt:lpstr>
      <vt:lpstr>Metodická poznámka</vt:lpstr>
    </vt:vector>
  </TitlesOfParts>
  <Company>Základní škola Ostrovní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Sandra Tichá Název materiálu:  VY_32_INOVACE_ D.7.A.04_Křížové výpravy Název: Křížové výpravy Číslo operačního programu: CZ.1.07/1.4.00/21.1693 Název projektu: PRIMA ŠKOLA</dc:title>
  <dc:creator>Základní škola Ostrovní</dc:creator>
  <cp:lastModifiedBy>Základní škola Ostrovní</cp:lastModifiedBy>
  <cp:revision>26</cp:revision>
  <dcterms:created xsi:type="dcterms:W3CDTF">2011-10-10T08:50:50Z</dcterms:created>
  <dcterms:modified xsi:type="dcterms:W3CDTF">2012-03-08T09:24:39Z</dcterms:modified>
</cp:coreProperties>
</file>