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4BF7F9-B45E-4E19-B3F6-C17C156C9E8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A6D57B-A66F-498C-98D0-DA56560964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_vratislav_ii_198_320.jpeg" TargetMode="External"/><Relationship Id="rId2" Type="http://schemas.openxmlformats.org/officeDocument/2006/relationships/hyperlink" Target="http://cs.wikipedia.org/wiki/Soubor:Baptism_of_the_bohemian_duke_borivoj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Ota1_madari.jpg" TargetMode="External"/><Relationship Id="rId4" Type="http://schemas.openxmlformats.org/officeDocument/2006/relationships/hyperlink" Target="http://cs.wikipedia.org/wiki/Soubor:S%C5%84atek_OB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57686" y="142852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</a:t>
            </a:r>
            <a:r>
              <a:rPr lang="cs-CZ" b="1" kern="0" dirty="0" err="1"/>
              <a:t>Štětí</a:t>
            </a:r>
            <a:r>
              <a:rPr lang="cs-CZ" b="1" kern="0" dirty="0"/>
              <a:t>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D.7.A.10_</a:t>
            </a:r>
            <a:r>
              <a:rPr lang="cs-CZ" b="1" kern="0" dirty="0" err="1" smtClean="0"/>
              <a:t>knizata</a:t>
            </a:r>
            <a:r>
              <a:rPr lang="cs-CZ" b="1" kern="0" dirty="0" smtClean="0"/>
              <a:t>_a_</a:t>
            </a:r>
            <a:r>
              <a:rPr lang="cs-CZ" b="1" kern="0" dirty="0" err="1" smtClean="0"/>
              <a:t>kralove</a:t>
            </a:r>
            <a:r>
              <a:rPr lang="cs-CZ" b="1" kern="0" dirty="0" smtClean="0"/>
              <a:t> _z_rodu_</a:t>
            </a:r>
            <a:r>
              <a:rPr lang="cs-CZ" b="1" kern="0" dirty="0" err="1" smtClean="0"/>
              <a:t>premyslovcu</a:t>
            </a:r>
            <a:endParaRPr lang="cs-CZ" b="1" kern="0" dirty="0"/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22.11.2011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Dějepis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Knížata a králové z rodu Přemyslovců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  <a:endParaRPr lang="cs-CZ" sz="2000" b="1" kern="0" dirty="0"/>
          </a:p>
        </p:txBody>
      </p:sp>
      <p:sp>
        <p:nvSpPr>
          <p:cNvPr id="6" name="Obdélník 5"/>
          <p:cNvSpPr/>
          <p:nvPr/>
        </p:nvSpPr>
        <p:spPr>
          <a:xfrm>
            <a:off x="323528" y="4293096"/>
            <a:ext cx="8286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KNÍŽATA A KRÁLOVÉ Z RODU PŘEMYSLOVCŮ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539552" y="5373216"/>
            <a:ext cx="75009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Aktivita je </a:t>
            </a:r>
            <a:r>
              <a:rPr lang="cs-CZ" dirty="0" smtClean="0"/>
              <a:t>určena pro sedmý ročník, slouží k opakování znalostí o přemyslovských 	panovnících. </a:t>
            </a:r>
            <a:endParaRPr lang="cs-CZ" b="1" dirty="0" smtClean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8596" y="428604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odpovědi na otázky a pak tato slova hledej v </a:t>
            </a:r>
            <a:r>
              <a:rPr lang="cs-CZ" dirty="0" err="1" smtClean="0"/>
              <a:t>osmisměrce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57298"/>
            <a:ext cx="8686800" cy="5500702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1. S kým bojovala Svatá říše římská za pomoci českého knížete Boleslava I. v roce 955?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Jaký titul získal Vladislav II. za pomoc císaři?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Jakou funkci vykonával Vojtěch </a:t>
            </a:r>
            <a:r>
              <a:rPr lang="cs-CZ" dirty="0" err="1" smtClean="0"/>
              <a:t>Slavníkovec</a:t>
            </a:r>
            <a:r>
              <a:rPr lang="cs-CZ" dirty="0" smtClean="0"/>
              <a:t> v Praze?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Co získal Vladislav II. za pomoc císaři kromě nového titulu?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5. Kde původně sídlili Přemyslovci?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6. Jak se jmenoval bohatý český rod, který Přemyslovci nechali vyvraždit?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7. Do jaké země Vladislav II. táhnul společně s císařem Fridrichem </a:t>
            </a:r>
            <a:r>
              <a:rPr lang="cs-CZ" dirty="0" err="1" smtClean="0"/>
              <a:t>Barbarosou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8. Jaké zvíře bylo na erbu, který získal Vladislav II. od císaře Fridricha </a:t>
            </a:r>
            <a:r>
              <a:rPr lang="cs-CZ" dirty="0" err="1" smtClean="0"/>
              <a:t>Barbarosy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9. Jak se jmenuje patron české země?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10. Jak se jmenuje zakladatel rodu Přemyslovců podle legendy?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7864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600" dirty="0" smtClean="0"/>
              <a:t>11. Jak se jmenuje podle legendy žena zakladatele rodu Přemyslovců?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12. Jak se jmenuje první historicky doložený kníže z rodu Přemyslovců?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13. Jak se jmenuje bratr knížete Václava, který Václava nechal zavraždit ve Staré Boleslavi?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14. Jak se jmenuje první český král, který získal svůj titul pouze pro svou osobu?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15. Vladislav II. se stal králem a tak byly české země povýšeny z knížectví na?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16. Morava nebyla královstvím, ale čím?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17. Kdo soupeřil o moc v boji o investituru- císař a?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18. U které řeky proběhla v roce 955 bitva mezi Maďary a Svatou říší římskou, kterou podporoval český kníže Boleslav I.?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19. Kde měl sídlo rod </a:t>
            </a:r>
            <a:r>
              <a:rPr lang="cs-CZ" sz="1600" dirty="0" err="1" smtClean="0"/>
              <a:t>Slavníkovců</a:t>
            </a:r>
            <a:r>
              <a:rPr lang="cs-CZ" sz="1600" dirty="0" smtClean="0"/>
              <a:t>?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20. Který kníže získal Moravu jako součást českých zemí?</a:t>
            </a:r>
            <a:endParaRPr lang="cs-CZ" sz="1600" dirty="0"/>
          </a:p>
        </p:txBody>
      </p:sp>
      <p:pic>
        <p:nvPicPr>
          <p:cNvPr id="4" name="Obrázek 3" descr="http://upload.wikimedia.org/wikipedia/commons/e/e8/Baptism_of_the_bohemian_duke_borivoj.jpg">
            <a:hlinkClick r:id="rId2" action="ppaction://hlinksldjump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"/>
            <a:ext cx="2339752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http://upload.wikimedia.org/wikipedia/commons/0/04/S%C5%84atek_OB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3068959"/>
            <a:ext cx="1547664" cy="2117251"/>
          </a:xfrm>
          <a:prstGeom prst="rect">
            <a:avLst/>
          </a:prstGeom>
          <a:noFill/>
        </p:spPr>
      </p:pic>
      <p:pic>
        <p:nvPicPr>
          <p:cNvPr id="5124" name="Picture 4" descr="http://upload.wikimedia.org/wikipedia/commons/3/3c/Ota1_madari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3949" y="5516391"/>
            <a:ext cx="2200051" cy="13416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</a:t>
            </a:r>
            <a:r>
              <a:rPr lang="cs-CZ" dirty="0" err="1" smtClean="0"/>
              <a:t>osmisměrku</a:t>
            </a:r>
            <a:r>
              <a:rPr lang="cs-CZ" dirty="0" smtClean="0"/>
              <a:t> a najdeš tajenku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214546" y="1428736"/>
          <a:ext cx="4695823" cy="444661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26893"/>
                <a:gridCol w="426893"/>
                <a:gridCol w="426893"/>
                <a:gridCol w="426893"/>
                <a:gridCol w="426893"/>
                <a:gridCol w="426893"/>
                <a:gridCol w="426893"/>
                <a:gridCol w="426893"/>
                <a:gridCol w="426893"/>
                <a:gridCol w="426893"/>
                <a:gridCol w="426893"/>
              </a:tblGrid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Ý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0" dirty="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P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Á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Í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Š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Č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Ř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Í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Š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Á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Í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P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Ř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Í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Á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Á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P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É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J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J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Í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Ď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Á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X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P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Ř</a:t>
                      </a:r>
                    </a:p>
                  </a:txBody>
                  <a:tcPr marL="68580" marR="68580" marT="0" marB="0" anchor="ctr"/>
                </a:tc>
              </a:tr>
              <a:tr h="3176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Í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Ř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P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</a:rPr>
                        <a:t>?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143768" y="1225689"/>
            <a:ext cx="178595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Maďary, </a:t>
            </a:r>
          </a:p>
          <a:p>
            <a:r>
              <a:rPr lang="cs-CZ" dirty="0" smtClean="0"/>
              <a:t>král, </a:t>
            </a:r>
          </a:p>
          <a:p>
            <a:r>
              <a:rPr lang="cs-CZ" dirty="0" smtClean="0"/>
              <a:t>biskup, </a:t>
            </a:r>
          </a:p>
          <a:p>
            <a:r>
              <a:rPr lang="cs-CZ" dirty="0" smtClean="0"/>
              <a:t>erb, </a:t>
            </a:r>
          </a:p>
          <a:p>
            <a:r>
              <a:rPr lang="cs-CZ" dirty="0" smtClean="0"/>
              <a:t>Levý Hradec, </a:t>
            </a:r>
            <a:r>
              <a:rPr lang="cs-CZ" dirty="0" err="1" smtClean="0"/>
              <a:t>Slavníkovci</a:t>
            </a:r>
            <a:r>
              <a:rPr lang="cs-CZ" dirty="0" smtClean="0"/>
              <a:t>, </a:t>
            </a:r>
          </a:p>
          <a:p>
            <a:r>
              <a:rPr lang="cs-CZ" dirty="0" smtClean="0"/>
              <a:t>Itálie, </a:t>
            </a:r>
          </a:p>
          <a:p>
            <a:r>
              <a:rPr lang="cs-CZ" dirty="0" smtClean="0"/>
              <a:t>lev, </a:t>
            </a:r>
          </a:p>
          <a:p>
            <a:r>
              <a:rPr lang="cs-CZ" dirty="0" smtClean="0"/>
              <a:t>Václav, </a:t>
            </a:r>
          </a:p>
          <a:p>
            <a:r>
              <a:rPr lang="cs-CZ" dirty="0" smtClean="0"/>
              <a:t>Přemysl, </a:t>
            </a:r>
          </a:p>
          <a:p>
            <a:r>
              <a:rPr lang="cs-CZ" dirty="0" smtClean="0"/>
              <a:t>Libuše, </a:t>
            </a:r>
          </a:p>
          <a:p>
            <a:r>
              <a:rPr lang="cs-CZ" dirty="0" smtClean="0"/>
              <a:t>Bořivoj, </a:t>
            </a:r>
          </a:p>
          <a:p>
            <a:r>
              <a:rPr lang="cs-CZ" dirty="0" smtClean="0"/>
              <a:t>Boleslav, </a:t>
            </a:r>
          </a:p>
          <a:p>
            <a:r>
              <a:rPr lang="cs-CZ" dirty="0" smtClean="0"/>
              <a:t>Vratislav, </a:t>
            </a:r>
          </a:p>
          <a:p>
            <a:r>
              <a:rPr lang="cs-CZ" dirty="0" smtClean="0"/>
              <a:t>království, </a:t>
            </a:r>
          </a:p>
          <a:p>
            <a:r>
              <a:rPr lang="cs-CZ" dirty="0" smtClean="0"/>
              <a:t>markrabství,</a:t>
            </a:r>
          </a:p>
          <a:p>
            <a:r>
              <a:rPr lang="cs-CZ" dirty="0"/>
              <a:t>p</a:t>
            </a:r>
            <a:r>
              <a:rPr lang="cs-CZ" dirty="0" smtClean="0"/>
              <a:t>apež, </a:t>
            </a:r>
          </a:p>
          <a:p>
            <a:r>
              <a:rPr lang="cs-CZ" dirty="0" smtClean="0"/>
              <a:t>Lechu, </a:t>
            </a:r>
          </a:p>
          <a:p>
            <a:r>
              <a:rPr lang="cs-CZ" dirty="0" smtClean="0"/>
              <a:t>Libice, </a:t>
            </a:r>
          </a:p>
          <a:p>
            <a:r>
              <a:rPr lang="cs-CZ" dirty="0" smtClean="0"/>
              <a:t>Oldřich</a:t>
            </a:r>
            <a:endParaRPr lang="cs-CZ" dirty="0"/>
          </a:p>
        </p:txBody>
      </p:sp>
      <p:pic>
        <p:nvPicPr>
          <p:cNvPr id="4098" name="Picture 2" descr="http://upload.wikimedia.org/wikipedia/commons/8/80/W_vratislav_ii_198_320.jpe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0240"/>
            <a:ext cx="1885950" cy="304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dirty="0" smtClean="0"/>
              <a:t>Uvedené zdroje [ on-line] 5.11.2011 [cit. 2011-11-20]. Dostupné pod licencí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 </a:t>
            </a:r>
          </a:p>
          <a:p>
            <a:pPr>
              <a:buNone/>
            </a:pPr>
            <a:r>
              <a:rPr lang="cs-CZ" sz="2000" dirty="0" smtClean="0"/>
              <a:t>Křest Bořivoje I. - </a:t>
            </a:r>
            <a:r>
              <a:rPr lang="cs-CZ" sz="2000" dirty="0" smtClean="0">
                <a:hlinkClick r:id="rId2"/>
              </a:rPr>
              <a:t>http://cs.wikipedia.org/wiki/Soubor:Baptism_of_the_bohemian_duke_borivoj.jpg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Vratislav II. vyobrazený v rotundě ve Znojmě -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3"/>
              </a:rPr>
              <a:t>http://cs.wikipedia.org/wiki/Soubor:W_vratislav_ii_198_320.jpeg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Oldřich a Božena -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4"/>
              </a:rPr>
              <a:t>http://cs.wikipedia.org/wiki/Soubor:S%C5%84atek_OB.jpg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Uvedené zdroje [ on-line] 30.10.2011 [cit. 2011-11-20].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 </a:t>
            </a:r>
          </a:p>
          <a:p>
            <a:pPr>
              <a:buNone/>
            </a:pPr>
            <a:r>
              <a:rPr lang="cs-CZ" sz="2000" dirty="0" smtClean="0"/>
              <a:t>Bitva na řece Lechu -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5"/>
              </a:rPr>
              <a:t>http://cs.wikipedia.org/wiki/Soubor:Ota1_madari.jpg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b="1" dirty="0" smtClean="0"/>
              <a:t>Anotace	 		</a:t>
            </a:r>
            <a:r>
              <a:rPr lang="cs-CZ" dirty="0" smtClean="0"/>
              <a:t>Aktivita </a:t>
            </a:r>
            <a:r>
              <a:rPr lang="cs-CZ" dirty="0" smtClean="0"/>
              <a:t>je určena pro sedmý ročník </a:t>
            </a:r>
            <a:r>
              <a:rPr lang="cs-CZ" smtClean="0"/>
              <a:t>ZŠ </a:t>
            </a:r>
            <a:r>
              <a:rPr lang="cs-CZ" smtClean="0"/>
              <a:t>a slouží </a:t>
            </a:r>
            <a:r>
              <a:rPr lang="cs-CZ" dirty="0" smtClean="0"/>
              <a:t>k opakování znalostí o přemyslovských panovnících.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Autor			</a:t>
            </a:r>
            <a:r>
              <a:rPr lang="cs-CZ" dirty="0" smtClean="0"/>
              <a:t>Mgr. Sandra Tichá</a:t>
            </a:r>
          </a:p>
          <a:p>
            <a:endParaRPr lang="cs-CZ" dirty="0" smtClean="0"/>
          </a:p>
          <a:p>
            <a:r>
              <a:rPr lang="cs-CZ" b="1" dirty="0" smtClean="0"/>
              <a:t>Jazyk			</a:t>
            </a:r>
            <a:r>
              <a:rPr lang="cs-CZ" dirty="0" smtClean="0"/>
              <a:t>čeština</a:t>
            </a:r>
          </a:p>
          <a:p>
            <a:endParaRPr lang="cs-CZ" dirty="0" smtClean="0"/>
          </a:p>
          <a:p>
            <a:r>
              <a:rPr lang="cs-CZ" b="1" dirty="0" smtClean="0"/>
              <a:t>Očekávaný výstup		</a:t>
            </a:r>
            <a:r>
              <a:rPr lang="cs-CZ" dirty="0" smtClean="0"/>
              <a:t>Žáci znají významné panovníky z rodu Přemyslovců, uvedou příklady 					panovníků a jejich významné činy.</a:t>
            </a:r>
          </a:p>
          <a:p>
            <a:endParaRPr lang="cs-CZ" dirty="0" smtClean="0"/>
          </a:p>
          <a:p>
            <a:r>
              <a:rPr lang="cs-CZ" b="1" dirty="0" smtClean="0"/>
              <a:t>Klíčová slova		Přemyslovci, boj o investituru, první čeští králové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Druh učebního materiálu	</a:t>
            </a:r>
            <a:r>
              <a:rPr lang="cs-CZ" dirty="0" smtClean="0"/>
              <a:t>prezentace</a:t>
            </a:r>
          </a:p>
          <a:p>
            <a:endParaRPr lang="cs-CZ" dirty="0" smtClean="0"/>
          </a:p>
          <a:p>
            <a:r>
              <a:rPr lang="cs-CZ" b="1" dirty="0" smtClean="0"/>
              <a:t>Druh </a:t>
            </a:r>
            <a:r>
              <a:rPr lang="cs-CZ" b="1" dirty="0" err="1" smtClean="0"/>
              <a:t>interaktivity</a:t>
            </a:r>
            <a:r>
              <a:rPr lang="cs-CZ" b="1" dirty="0" smtClean="0"/>
              <a:t>		</a:t>
            </a:r>
            <a:r>
              <a:rPr lang="cs-CZ" dirty="0" smtClean="0"/>
              <a:t>aktivita</a:t>
            </a:r>
          </a:p>
          <a:p>
            <a:endParaRPr lang="cs-CZ" dirty="0" smtClean="0"/>
          </a:p>
          <a:p>
            <a:r>
              <a:rPr lang="cs-CZ" b="1" dirty="0" smtClean="0"/>
              <a:t>Cílová skupina		</a:t>
            </a:r>
            <a:r>
              <a:rPr lang="cs-CZ" dirty="0" smtClean="0"/>
              <a:t>žák</a:t>
            </a:r>
          </a:p>
          <a:p>
            <a:endParaRPr lang="cs-CZ" dirty="0" smtClean="0"/>
          </a:p>
          <a:p>
            <a:r>
              <a:rPr lang="cs-CZ" b="1" dirty="0" smtClean="0"/>
              <a:t>Stupeň a typ vzdělávání		</a:t>
            </a:r>
            <a:r>
              <a:rPr lang="cs-CZ" dirty="0" smtClean="0"/>
              <a:t>základní vzdělávání – druhý stupeň</a:t>
            </a:r>
          </a:p>
          <a:p>
            <a:endParaRPr lang="cs-CZ" dirty="0" smtClean="0"/>
          </a:p>
          <a:p>
            <a:r>
              <a:rPr lang="cs-CZ" b="1" dirty="0" smtClean="0"/>
              <a:t>Typická věková skupina		</a:t>
            </a:r>
            <a:r>
              <a:rPr lang="cs-CZ" dirty="0" smtClean="0"/>
              <a:t>12 – 13 let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Celková velikost		</a:t>
            </a:r>
            <a:r>
              <a:rPr lang="cs-CZ" dirty="0" smtClean="0"/>
              <a:t>596 kB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slouží k opakování znalostí o Přemyslovcích.</a:t>
            </a:r>
          </a:p>
          <a:p>
            <a:r>
              <a:rPr lang="cs-CZ" dirty="0" smtClean="0"/>
              <a:t>Snímek 2 a 3- Žáci píší odpovědi za otázky.</a:t>
            </a:r>
          </a:p>
          <a:p>
            <a:r>
              <a:rPr lang="cs-CZ" dirty="0" smtClean="0"/>
              <a:t>Snímek 3- Upozornit žáky na obrázky – Křest Bořivoje, Oldřich a Božena, Bitva na řece Lechu</a:t>
            </a:r>
          </a:p>
          <a:p>
            <a:r>
              <a:rPr lang="cs-CZ" dirty="0" smtClean="0"/>
              <a:t>Snímek 4- Žáci vyškrtají </a:t>
            </a:r>
            <a:r>
              <a:rPr lang="cs-CZ" dirty="0" err="1" smtClean="0"/>
              <a:t>osmisměrku</a:t>
            </a:r>
            <a:r>
              <a:rPr lang="cs-CZ" dirty="0" smtClean="0"/>
              <a:t>, slova ve sloupci jsou odpovědi na předchozí otázky. Odpoví na tajenku- Které první české krále znají?</a:t>
            </a:r>
          </a:p>
          <a:p>
            <a:r>
              <a:rPr lang="cs-CZ" dirty="0" smtClean="0"/>
              <a:t>Snímek 4- Upozornit žáky obrázek na Vratislav II. </a:t>
            </a:r>
            <a:r>
              <a:rPr lang="cs-CZ" smtClean="0"/>
              <a:t>v </a:t>
            </a:r>
            <a:r>
              <a:rPr lang="cs-CZ" dirty="0" smtClean="0"/>
              <a:t>rotundě </a:t>
            </a:r>
            <a:r>
              <a:rPr lang="cs-CZ" smtClean="0"/>
              <a:t>ve Znojmě.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130</TotalTime>
  <Words>364</Words>
  <Application>Microsoft Office PowerPoint</Application>
  <PresentationFormat>Předvádění na obrazovce (4:3)</PresentationFormat>
  <Paragraphs>266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Napiš odpovědi na otázky a pak tato slova hledej v osmisměrce: </vt:lpstr>
      <vt:lpstr>Snímek 3</vt:lpstr>
      <vt:lpstr>Vylušti osmisměrku a najdeš tajenku</vt:lpstr>
      <vt:lpstr>Použité zdroje</vt:lpstr>
      <vt:lpstr>shrnutí</vt:lpstr>
      <vt:lpstr>Metodická poznámka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23</cp:revision>
  <dcterms:created xsi:type="dcterms:W3CDTF">2011-11-20T08:23:47Z</dcterms:created>
  <dcterms:modified xsi:type="dcterms:W3CDTF">2012-03-08T09:21:30Z</dcterms:modified>
</cp:coreProperties>
</file>