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  <p:sldId id="268" r:id="rId15"/>
    <p:sldId id="282" r:id="rId16"/>
    <p:sldId id="283" r:id="rId17"/>
    <p:sldId id="284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D4966-71DD-4F1B-BE55-C148BAC72D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F17B1-8630-4A08-BA6E-EFDF11A54F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D4966-71DD-4F1B-BE55-C148BAC72D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F17B1-8630-4A08-BA6E-EFDF11A54F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D4966-71DD-4F1B-BE55-C148BAC72D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F17B1-8630-4A08-BA6E-EFDF11A54F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D4966-71DD-4F1B-BE55-C148BAC72D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F17B1-8630-4A08-BA6E-EFDF11A54F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D4966-71DD-4F1B-BE55-C148BAC72D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F17B1-8630-4A08-BA6E-EFDF11A54F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D4966-71DD-4F1B-BE55-C148BAC72D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F17B1-8630-4A08-BA6E-EFDF11A54F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D4966-71DD-4F1B-BE55-C148BAC72D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F17B1-8630-4A08-BA6E-EFDF11A54F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D4966-71DD-4F1B-BE55-C148BAC72D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F17B1-8630-4A08-BA6E-EFDF11A54F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D4966-71DD-4F1B-BE55-C148BAC72D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F17B1-8630-4A08-BA6E-EFDF11A54F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D4966-71DD-4F1B-BE55-C148BAC72D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F17B1-8630-4A08-BA6E-EFDF11A54F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D4966-71DD-4F1B-BE55-C148BAC72D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F17B1-8630-4A08-BA6E-EFDF11A54F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4D4966-71DD-4F1B-BE55-C148BAC72D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97F17B1-8630-4A08-BA6E-EFDF11A54F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slide" Target="slide24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0.xml"/><Relationship Id="rId18" Type="http://schemas.openxmlformats.org/officeDocument/2006/relationships/slide" Target="slide11.xml"/><Relationship Id="rId3" Type="http://schemas.openxmlformats.org/officeDocument/2006/relationships/slide" Target="slide8.xml"/><Relationship Id="rId21" Type="http://schemas.openxmlformats.org/officeDocument/2006/relationships/slide" Target="slide23.xml"/><Relationship Id="rId7" Type="http://schemas.openxmlformats.org/officeDocument/2006/relationships/slide" Target="slide5.xml"/><Relationship Id="rId12" Type="http://schemas.openxmlformats.org/officeDocument/2006/relationships/slide" Target="slide6.xml"/><Relationship Id="rId17" Type="http://schemas.openxmlformats.org/officeDocument/2006/relationships/slide" Target="slide7.xml"/><Relationship Id="rId2" Type="http://schemas.openxmlformats.org/officeDocument/2006/relationships/slide" Target="slide4.xml"/><Relationship Id="rId16" Type="http://schemas.openxmlformats.org/officeDocument/2006/relationships/slide" Target="slide22.xml"/><Relationship Id="rId20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0.xml"/><Relationship Id="rId11" Type="http://schemas.openxmlformats.org/officeDocument/2006/relationships/slide" Target="slide21.xml"/><Relationship Id="rId24" Type="http://schemas.openxmlformats.org/officeDocument/2006/relationships/image" Target="../media/image3.emf"/><Relationship Id="rId5" Type="http://schemas.openxmlformats.org/officeDocument/2006/relationships/slide" Target="slide16.xml"/><Relationship Id="rId15" Type="http://schemas.openxmlformats.org/officeDocument/2006/relationships/slide" Target="slide18.xml"/><Relationship Id="rId23" Type="http://schemas.openxmlformats.org/officeDocument/2006/relationships/image" Target="../media/image4.emf"/><Relationship Id="rId10" Type="http://schemas.openxmlformats.org/officeDocument/2006/relationships/slide" Target="slide17.xml"/><Relationship Id="rId19" Type="http://schemas.openxmlformats.org/officeDocument/2006/relationships/slide" Target="slide15.xml"/><Relationship Id="rId4" Type="http://schemas.openxmlformats.org/officeDocument/2006/relationships/slide" Target="slide12.xml"/><Relationship Id="rId9" Type="http://schemas.openxmlformats.org/officeDocument/2006/relationships/slide" Target="slide13.xml"/><Relationship Id="rId14" Type="http://schemas.openxmlformats.org/officeDocument/2006/relationships/slide" Target="slide14.xml"/><Relationship Id="rId22" Type="http://schemas.openxmlformats.org/officeDocument/2006/relationships/slide" Target="slide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slide" Target="slide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slide" Target="slide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gif"/><Relationship Id="rId4" Type="http://schemas.openxmlformats.org/officeDocument/2006/relationships/slide" Target="slide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slide" Target="slide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slide" Target="slide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slide" Target="slide2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slide" Target="slide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d/d6/Albrecht_II._von_Habsburg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slide" Target="slide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gif"/><Relationship Id="rId4" Type="http://schemas.openxmlformats.org/officeDocument/2006/relationships/slide" Target="slide2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slide" Target="slide2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slide" Target="slide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slide" Target="slide2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slide" Target="slide2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slide" Target="slide2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slide" Target="slide2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gif"/><Relationship Id="rId4" Type="http://schemas.openxmlformats.org/officeDocument/2006/relationships/slide" Target="slide2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slide" Target="slide2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slide" Target="slide2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slide" Target="slide24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eorg_of_Podebrady.jpg" TargetMode="External"/><Relationship Id="rId13" Type="http://schemas.openxmlformats.org/officeDocument/2006/relationships/hyperlink" Target="http://cs.wikipedia.org/wiki/Soubor:P%C5%99ij%C3%ADm%C3%A1n%C3%AD_pod_oboj%C3%AD.gif" TargetMode="External"/><Relationship Id="rId18" Type="http://schemas.openxmlformats.org/officeDocument/2006/relationships/hyperlink" Target="http://cs.wikipedia.org/wiki/Soubor:Tarasnice.jpg" TargetMode="External"/><Relationship Id="rId3" Type="http://schemas.openxmlformats.org/officeDocument/2006/relationships/hyperlink" Target="http://office.microsoft.com/cs-cz/images/results.aspx?qu=okraje" TargetMode="External"/><Relationship Id="rId21" Type="http://schemas.openxmlformats.org/officeDocument/2006/relationships/hyperlink" Target="http://cs.wikipedia.org/wiki/Soubor:VLaszlo.gif" TargetMode="External"/><Relationship Id="rId7" Type="http://schemas.openxmlformats.org/officeDocument/2006/relationships/hyperlink" Target="http://cs.wikipedia.org/wiki/Soubor:Liebscher,_Adolf_-_Por%C3%A1%C5%BEka_%C5%BEelezn%C3%BDch_p%C3%A1n%C5%AF_u_Sudom%C4%9B%C5%99e_dne_25._b%C5%99ezna_roku_1420.jpg" TargetMode="External"/><Relationship Id="rId12" Type="http://schemas.openxmlformats.org/officeDocument/2006/relationships/hyperlink" Target="http://cs.wikipedia.org/wiki/Soubor:Liebscher,_Adolf_-_Svr%C5%BEen%C3%AD_kon%C5%A1el%C5%AF_s_Novom%C4%9Bstsk%C3%A9_radnice_30._%C4%8Dervence_1419.jpg" TargetMode="External"/><Relationship Id="rId17" Type="http://schemas.openxmlformats.org/officeDocument/2006/relationships/hyperlink" Target="http://cs.wikipedia.org/wiki/Soubor:Jan_Skraml%C3%ADk_-_%C4%8C%C3%A1slavsk%C3%BDsn%C4%9Bm_v_%C4%8Dervnu_1421.jpg" TargetMode="External"/><Relationship Id="rId2" Type="http://schemas.openxmlformats.org/officeDocument/2006/relationships/hyperlink" Target="http://office.microsoft.com/cs-cz/images/results.aspx?qu=poh%C3%A1r&amp;ctt=1" TargetMode="External"/><Relationship Id="rId16" Type="http://schemas.openxmlformats.org/officeDocument/2006/relationships/hyperlink" Target="http://cs.wikipedia.org/wiki/Soubor:Jan_Hus_at_the_Stake.jpg" TargetMode="External"/><Relationship Id="rId20" Type="http://schemas.openxmlformats.org/officeDocument/2006/relationships/hyperlink" Target="http://cs.wikipedia.org/wiki/Soubor:New_Town_(Prague)_CoA_CZ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ikol%C3%A1%C5%A1_Ale%C5%A1_Bitva_u_Doma%C5%BElic.gif" TargetMode="External"/><Relationship Id="rId11" Type="http://schemas.openxmlformats.org/officeDocument/2006/relationships/hyperlink" Target="http://commons.wikimedia.org/wiki/File:Albrecht_II._von_Habsburg.jpg?uselang=cs" TargetMode="External"/><Relationship Id="rId24" Type="http://schemas.openxmlformats.org/officeDocument/2006/relationships/hyperlink" Target="http://cs.wikipedia.org/wiki/Soubor:Ladislas_the_Posthumous_001.jpg" TargetMode="External"/><Relationship Id="rId5" Type="http://schemas.openxmlformats.org/officeDocument/2006/relationships/hyperlink" Target="http://cs.wikipedia.org/wiki/Soubor:Jan_Zizka_Vitkov_Prague_CZ_007.jpg" TargetMode="External"/><Relationship Id="rId15" Type="http://schemas.openxmlformats.org/officeDocument/2006/relationships/hyperlink" Target="http://cs.wikipedia.org/wiki/Soubor:Hussite_banner.png" TargetMode="External"/><Relationship Id="rId23" Type="http://schemas.openxmlformats.org/officeDocument/2006/relationships/hyperlink" Target="http://cs.wikipedia.org/wiki/Soubor:Matei_Corvin_Johannes_de_Thurocz_f137.jpg" TargetMode="External"/><Relationship Id="rId10" Type="http://schemas.openxmlformats.org/officeDocument/2006/relationships/hyperlink" Target="http://commons.wikimedia.org/wiki/File:Vladislav_Jagellonsk%C3%BD.jpg?uselang=cs" TargetMode="External"/><Relationship Id="rId19" Type="http://schemas.openxmlformats.org/officeDocument/2006/relationships/hyperlink" Target="http://cs.wikipedia.org/wiki/Soubor:Dreschflegel.jpg" TargetMode="External"/><Relationship Id="rId4" Type="http://schemas.openxmlformats.org/officeDocument/2006/relationships/hyperlink" Target="http://cs.wikipedia.org/wiki/Soubor:Adolf_Liebscher_-_Bitva_mezi_T%C3%A1bory_a_Pra%C5%BEany_u_Lipan_r._1434.jpg" TargetMode="External"/><Relationship Id="rId9" Type="http://schemas.openxmlformats.org/officeDocument/2006/relationships/hyperlink" Target="http://cs.wikipedia.org/wiki/Soubor:Zikmund_Zho%C5%99elecka_radnice.jpg" TargetMode="External"/><Relationship Id="rId14" Type="http://schemas.openxmlformats.org/officeDocument/2006/relationships/hyperlink" Target="http://cs.wikipedia.org/wiki/Soubor:Adolf_Liebscher_-_%C4%8Cechov%C3%A9_na_Baltu.jpg" TargetMode="External"/><Relationship Id="rId22" Type="http://schemas.openxmlformats.org/officeDocument/2006/relationships/hyperlink" Target="http://cs.wikipedia.org/wiki/Soubor:Vladislav_II-pe%C4%8De%C5%A5.jpg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67544" y="476672"/>
            <a:ext cx="2113926" cy="2016224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tx1"/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4067944" y="219634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defRPr/>
            </a:pPr>
            <a:r>
              <a:rPr lang="cs-CZ" kern="0" dirty="0" smtClean="0"/>
              <a:t>Název školy: </a:t>
            </a:r>
            <a:r>
              <a:rPr lang="cs-CZ" b="1" kern="0" dirty="0" smtClean="0"/>
              <a:t>ZŠ Štětí, Ostrovní 300</a:t>
            </a:r>
            <a:r>
              <a:rPr lang="cs-CZ" kern="0" dirty="0" smtClean="0"/>
              <a:t/>
            </a:r>
            <a:br>
              <a:rPr lang="cs-CZ" kern="0" dirty="0" smtClean="0"/>
            </a:br>
            <a:r>
              <a:rPr lang="cs-CZ" kern="0" dirty="0" smtClean="0"/>
              <a:t>Autor: </a:t>
            </a:r>
            <a:r>
              <a:rPr lang="cs-CZ" b="1" kern="0" dirty="0" smtClean="0"/>
              <a:t>Sandra Tichá</a:t>
            </a:r>
            <a:r>
              <a:rPr lang="cs-CZ" kern="0" dirty="0" smtClean="0"/>
              <a:t/>
            </a:r>
            <a:br>
              <a:rPr lang="cs-CZ" kern="0" dirty="0" smtClean="0"/>
            </a:br>
            <a:r>
              <a:rPr lang="cs-CZ" kern="0" dirty="0" smtClean="0"/>
              <a:t>Název materiálu: </a:t>
            </a:r>
            <a:br>
              <a:rPr lang="cs-CZ" kern="0" dirty="0" smtClean="0"/>
            </a:br>
            <a:r>
              <a:rPr lang="cs-CZ" b="1" kern="0" dirty="0" smtClean="0"/>
              <a:t>VY_32_INOVACE_ D.7.A.19_ceske_zeme_v_15._stoleti-soutez</a:t>
            </a:r>
            <a:endParaRPr lang="cs-CZ" b="1" kern="0" dirty="0" smtClean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kern="0" dirty="0" smtClean="0"/>
              <a:t>Datum: 29.3.2012</a:t>
            </a:r>
          </a:p>
          <a:p>
            <a:pPr lvl="0">
              <a:defRPr/>
            </a:pPr>
            <a:r>
              <a:rPr lang="cs-CZ" kern="0" dirty="0" smtClean="0"/>
              <a:t>Ročník: sedmý</a:t>
            </a:r>
          </a:p>
          <a:p>
            <a:pPr lvl="0">
              <a:defRPr/>
            </a:pPr>
            <a:r>
              <a:rPr lang="cs-CZ" kern="0" dirty="0" smtClean="0"/>
              <a:t>Vzdělávací oblast: Člověk a společnost</a:t>
            </a:r>
          </a:p>
          <a:p>
            <a:pPr lvl="0">
              <a:defRPr/>
            </a:pPr>
            <a:r>
              <a:rPr lang="cs-CZ" kern="0" dirty="0" smtClean="0"/>
              <a:t>Vzdělávací obor: Výchova k občanství</a:t>
            </a:r>
            <a:br>
              <a:rPr lang="cs-CZ" kern="0" dirty="0" smtClean="0"/>
            </a:br>
            <a:r>
              <a:rPr lang="cs-CZ" kern="0" dirty="0" smtClean="0"/>
              <a:t>Název: České země v 15. století - soutěž</a:t>
            </a:r>
            <a:br>
              <a:rPr lang="cs-CZ" kern="0" dirty="0" smtClean="0"/>
            </a:br>
            <a:r>
              <a:rPr lang="cs-CZ" kern="0" dirty="0" smtClean="0"/>
              <a:t>Číslo operačního programu: </a:t>
            </a:r>
            <a:r>
              <a:rPr lang="cs-CZ" b="1" kern="0" dirty="0" smtClean="0"/>
              <a:t>CZ.1.07/1.4.00/21.1693</a:t>
            </a:r>
          </a:p>
          <a:p>
            <a:pPr lvl="0">
              <a:defRPr/>
            </a:pPr>
            <a:r>
              <a:rPr lang="cs-CZ" kern="0" dirty="0" smtClean="0"/>
              <a:t>Název projektu: </a:t>
            </a:r>
            <a:r>
              <a:rPr lang="cs-CZ" b="1" kern="0" dirty="0" smtClean="0"/>
              <a:t>PRIMA ŠKOLA</a:t>
            </a:r>
            <a:endParaRPr lang="cs-CZ" b="1" kern="0" dirty="0"/>
          </a:p>
        </p:txBody>
      </p:sp>
      <p:sp>
        <p:nvSpPr>
          <p:cNvPr id="6" name="Obdélník 5"/>
          <p:cNvSpPr/>
          <p:nvPr/>
        </p:nvSpPr>
        <p:spPr>
          <a:xfrm>
            <a:off x="755576" y="4150180"/>
            <a:ext cx="80679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ČESKÉ ZEMĚ V 15. STOLETÍ- SOUTĚŽ 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467544" y="4958787"/>
            <a:ext cx="8172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pro žáky sedmého ročníku ZŠ a slouží </a:t>
            </a:r>
          </a:p>
          <a:p>
            <a:r>
              <a:rPr lang="cs-CZ" dirty="0" smtClean="0"/>
              <a:t>k opakování znalostí o událostech a postavách 15. století v českých dějinách.</a:t>
            </a:r>
            <a:endParaRPr lang="cs-CZ" b="1" dirty="0"/>
          </a:p>
        </p:txBody>
      </p:sp>
      <p:pic>
        <p:nvPicPr>
          <p:cNvPr id="8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08773" y="58052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590126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124861"/>
            <a:ext cx="770485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600" dirty="0" smtClean="0"/>
              <a:t>Vytvořte 4 - 5 soutěžních skupin.</a:t>
            </a:r>
          </a:p>
          <a:p>
            <a:endParaRPr lang="cs-CZ" sz="16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600" dirty="0" smtClean="0"/>
              <a:t>Tým si vybere otázku podle svých znalostí. Čísla ve sloupci k danému tématu značí obtížnost otázky (1- nejlehčí).</a:t>
            </a:r>
          </a:p>
          <a:p>
            <a:endParaRPr lang="cs-CZ" sz="16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600" dirty="0" smtClean="0"/>
              <a:t>Nad otázkou se mohou poradit (10 sec), odpovídá pouze jeden za celou skupinu. </a:t>
            </a:r>
          </a:p>
          <a:p>
            <a:endParaRPr lang="cs-CZ" sz="16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600" dirty="0" smtClean="0"/>
              <a:t>Soutěžní skupiny se střídají po jedné otázce.</a:t>
            </a:r>
          </a:p>
          <a:p>
            <a:endParaRPr lang="cs-CZ" sz="16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600" dirty="0" smtClean="0"/>
              <a:t>Body se zaznamenávají na tabuli, je zvolen jeden zapisovatel (ten se neúčastní soutěže).</a:t>
            </a:r>
          </a:p>
          <a:p>
            <a:endParaRPr lang="cs-CZ" sz="16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600" dirty="0" smtClean="0"/>
              <a:t>Vítězí skupina s nejvyšším počtem bodů.</a:t>
            </a:r>
          </a:p>
          <a:p>
            <a:endParaRPr lang="cs-CZ" sz="16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600" dirty="0" smtClean="0"/>
              <a:t>Pokud by vybírající tým nevěděl odpověď na otázku, může na ni odpovědět kterákoliv skupina. Získá za ni ale jen jeden bod.</a:t>
            </a:r>
          </a:p>
          <a:p>
            <a:endParaRPr lang="cs-CZ" sz="16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600" dirty="0" smtClean="0"/>
              <a:t>Pokud by některý hráč jiného týmu odpověď vykřikl, ztrácí jeho skupina možnost volby otázky a čeká než proběhne jedno celé kolo.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352819" y="476671"/>
            <a:ext cx="236635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Pravidla hry</a:t>
            </a:r>
            <a:endParaRPr lang="cs-CZ" sz="3200" dirty="0"/>
          </a:p>
        </p:txBody>
      </p:sp>
      <p:pic>
        <p:nvPicPr>
          <p:cNvPr id="19458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4848" y="13103"/>
            <a:ext cx="2689152" cy="1511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0" y="5346090"/>
            <a:ext cx="2689152" cy="1511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59385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3437379917"/>
              </p:ext>
            </p:extLst>
          </p:nvPr>
        </p:nvGraphicFramePr>
        <p:xfrm>
          <a:off x="1043608" y="1124744"/>
          <a:ext cx="7128790" cy="44283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5758"/>
                <a:gridCol w="1425758"/>
                <a:gridCol w="1425758"/>
                <a:gridCol w="1425758"/>
                <a:gridCol w="1425758"/>
              </a:tblGrid>
              <a:tr h="87849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Významné</a:t>
                      </a:r>
                      <a:r>
                        <a:rPr lang="cs-CZ" baseline="0" dirty="0" smtClean="0"/>
                        <a:t> bitvy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Panovníci na českém trůnu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Vysvětli pojem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Husité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Pravda</a:t>
                      </a:r>
                      <a:r>
                        <a:rPr lang="cs-CZ" baseline="0" dirty="0" smtClean="0"/>
                        <a:t> nebo lež</a:t>
                      </a:r>
                      <a:endParaRPr lang="cs-CZ" dirty="0"/>
                    </a:p>
                  </a:txBody>
                  <a:tcPr anchor="ctr"/>
                </a:tc>
              </a:tr>
              <a:tr h="878497">
                <a:tc>
                  <a:txBody>
                    <a:bodyPr/>
                    <a:lstStyle/>
                    <a:p>
                      <a:pPr lvl="1" algn="l"/>
                      <a:r>
                        <a:rPr lang="cs-CZ" dirty="0" smtClean="0">
                          <a:hlinkClick r:id="rId2" action="ppaction://hlinksldjump"/>
                        </a:rPr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3" action="ppaction://hlinksldjump"/>
                        </a:rPr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4" action="ppaction://hlinksldjump"/>
                        </a:rPr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5" action="ppaction://hlinksldjump"/>
                        </a:rPr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6" action="ppaction://hlinksldjump"/>
                        </a:rPr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  <a:tr h="878497">
                <a:tc>
                  <a:txBody>
                    <a:bodyPr/>
                    <a:lstStyle/>
                    <a:p>
                      <a:pPr lvl="1" algn="l"/>
                      <a:r>
                        <a:rPr lang="cs-CZ" dirty="0" smtClean="0">
                          <a:hlinkClick r:id="rId7" action="ppaction://hlinksldjump"/>
                        </a:rPr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8" action="ppaction://hlinksldjump"/>
                        </a:rPr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9" action="ppaction://hlinksldjump"/>
                        </a:rPr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0" action="ppaction://hlinksldjump"/>
                        </a:rPr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1" action="ppaction://hlinksldjump"/>
                        </a:rPr>
                        <a:t>2</a:t>
                      </a:r>
                      <a:endParaRPr lang="cs-CZ" dirty="0"/>
                    </a:p>
                  </a:txBody>
                  <a:tcPr anchor="ctr"/>
                </a:tc>
              </a:tr>
              <a:tr h="878497">
                <a:tc>
                  <a:txBody>
                    <a:bodyPr/>
                    <a:lstStyle/>
                    <a:p>
                      <a:pPr lvl="1" algn="l"/>
                      <a:r>
                        <a:rPr lang="cs-CZ" dirty="0" smtClean="0">
                          <a:hlinkClick r:id="rId12" action="ppaction://hlinksldjump"/>
                        </a:rPr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3" action="ppaction://hlinksldjump"/>
                        </a:rPr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4" action="ppaction://hlinksldjump"/>
                        </a:rPr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5" action="ppaction://hlinksldjump"/>
                        </a:rPr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6" action="ppaction://hlinksldjump"/>
                        </a:rPr>
                        <a:t>3</a:t>
                      </a:r>
                      <a:endParaRPr lang="cs-CZ" dirty="0"/>
                    </a:p>
                  </a:txBody>
                  <a:tcPr anchor="ctr"/>
                </a:tc>
              </a:tr>
              <a:tr h="878497">
                <a:tc>
                  <a:txBody>
                    <a:bodyPr/>
                    <a:lstStyle/>
                    <a:p>
                      <a:pPr lvl="1" algn="l"/>
                      <a:r>
                        <a:rPr lang="cs-CZ" dirty="0" smtClean="0">
                          <a:hlinkClick r:id="rId17" action="ppaction://hlinksldjump"/>
                        </a:rPr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8" action="ppaction://hlinksldjump"/>
                        </a:rPr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9" action="ppaction://hlinksldjump"/>
                        </a:rPr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0" action="ppaction://hlinksldjump"/>
                        </a:rPr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1" action="ppaction://hlinksldjump"/>
                        </a:rPr>
                        <a:t>4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339752" y="40466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Zvolte otázky</a:t>
            </a:r>
            <a:endParaRPr lang="cs-CZ" dirty="0"/>
          </a:p>
        </p:txBody>
      </p:sp>
      <p:pic>
        <p:nvPicPr>
          <p:cNvPr id="1026" name="Picture 2">
            <a:hlinkClick r:id="rId22" action="ppaction://hlinksldjump"/>
          </p:cNvPr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>
            <a:hlinkClick r:id="rId22" action="ppaction://hlinksldjump"/>
          </p:cNvPr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4848" y="13103"/>
            <a:ext cx="2689152" cy="1511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>
            <a:hlinkClick r:id="rId22" action="ppaction://hlinksldjump"/>
          </p:cNvPr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0" y="5230331"/>
            <a:ext cx="2689152" cy="1511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2409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725144"/>
            <a:ext cx="6512511" cy="1143000"/>
          </a:xfrm>
        </p:spPr>
        <p:txBody>
          <a:bodyPr/>
          <a:lstStyle/>
          <a:p>
            <a:r>
              <a:rPr lang="cs-CZ" dirty="0" smtClean="0"/>
              <a:t>Významné bitvy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3212976"/>
            <a:ext cx="7632848" cy="1545352"/>
          </a:xfrm>
        </p:spPr>
        <p:txBody>
          <a:bodyPr/>
          <a:lstStyle/>
          <a:p>
            <a:r>
              <a:rPr lang="cs-CZ" dirty="0" smtClean="0"/>
              <a:t>Ve kterém roce bojovali radikální husité s panskou jednotou u Lipan?</a:t>
            </a:r>
          </a:p>
          <a:p>
            <a:pPr marL="45720" indent="0">
              <a:buNone/>
            </a:pPr>
            <a:r>
              <a:rPr lang="cs-CZ" dirty="0" smtClean="0"/>
              <a:t>	________________________</a:t>
            </a: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08104" y="4221088"/>
            <a:ext cx="86409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1434</a:t>
            </a:r>
            <a:endParaRPr lang="cs-CZ" dirty="0"/>
          </a:p>
        </p:txBody>
      </p:sp>
      <p:pic>
        <p:nvPicPr>
          <p:cNvPr id="23554" name="Picture 2" descr="Soubor:Adolf Liebscher - Bitva mezi Tábory a Pražany u Lipan r. 1434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133865"/>
            <a:ext cx="3923928" cy="2791079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79512" y="2924943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smtClean="0">
                <a:solidFill>
                  <a:schemeClr val="accent1"/>
                </a:solidFill>
              </a:rPr>
              <a:t>Adolf </a:t>
            </a:r>
            <a:r>
              <a:rPr lang="cs-CZ" sz="1200" dirty="0" err="1" smtClean="0">
                <a:solidFill>
                  <a:schemeClr val="accent1"/>
                </a:solidFill>
              </a:rPr>
              <a:t>Liebscher</a:t>
            </a:r>
            <a:r>
              <a:rPr lang="cs-CZ" sz="1200" dirty="0" smtClean="0">
                <a:solidFill>
                  <a:schemeClr val="accent1"/>
                </a:solidFill>
              </a:rPr>
              <a:t>: Bitva mezi Tábory a Pražany u Lipan r. 1434</a:t>
            </a:r>
            <a:endParaRPr lang="cs-CZ" sz="12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7488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77402" y="4493579"/>
            <a:ext cx="6512511" cy="1143000"/>
          </a:xfrm>
        </p:spPr>
        <p:txBody>
          <a:bodyPr/>
          <a:lstStyle/>
          <a:p>
            <a:r>
              <a:rPr lang="cs-CZ" dirty="0"/>
              <a:t>Významné </a:t>
            </a:r>
            <a:r>
              <a:rPr lang="cs-CZ" dirty="0" smtClean="0"/>
              <a:t>bitvy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1617360"/>
          </a:xfrm>
        </p:spPr>
        <p:txBody>
          <a:bodyPr/>
          <a:lstStyle/>
          <a:p>
            <a:r>
              <a:rPr lang="cs-CZ" dirty="0" smtClean="0"/>
              <a:t>Kde se v Praze v roce 1420 odehrála první vítězná bitva husitů proti křižákům?</a:t>
            </a:r>
          </a:p>
          <a:p>
            <a:pPr marL="45720" indent="0">
              <a:buNone/>
            </a:pPr>
            <a:r>
              <a:rPr lang="cs-CZ" dirty="0" smtClean="0"/>
              <a:t>	___________________________</a:t>
            </a: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20072" y="2132856"/>
            <a:ext cx="302433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Na Vítkově, dnešní Žižkov</a:t>
            </a:r>
            <a:endParaRPr lang="cs-CZ" dirty="0"/>
          </a:p>
        </p:txBody>
      </p:sp>
      <p:pic>
        <p:nvPicPr>
          <p:cNvPr id="22532" name="Picture 4" descr="Soubor:Jan Zizka Vitkov Prague CZ 007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1995055"/>
            <a:ext cx="2376264" cy="316835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043608" y="5174914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Bohumil Kafka- bronzová jezdecká socha Jana Žižky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608239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Významné </a:t>
            </a:r>
            <a:r>
              <a:rPr lang="cs-CZ" dirty="0" smtClean="0"/>
              <a:t>bitvy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3068960"/>
            <a:ext cx="6400800" cy="1257320"/>
          </a:xfrm>
        </p:spPr>
        <p:txBody>
          <a:bodyPr/>
          <a:lstStyle/>
          <a:p>
            <a:r>
              <a:rPr lang="cs-CZ" dirty="0" smtClean="0"/>
              <a:t>Ve kterém roce se odehrála bitva u Domažlic?</a:t>
            </a:r>
          </a:p>
          <a:p>
            <a:pPr marL="45720" indent="0">
              <a:buNone/>
            </a:pPr>
            <a:r>
              <a:rPr lang="cs-CZ" dirty="0" smtClean="0"/>
              <a:t>	___________________</a:t>
            </a: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3573016"/>
            <a:ext cx="108012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1431</a:t>
            </a:r>
            <a:endParaRPr lang="cs-CZ" dirty="0"/>
          </a:p>
        </p:txBody>
      </p:sp>
      <p:pic>
        <p:nvPicPr>
          <p:cNvPr id="21506" name="Picture 2" descr="Soubor:Mikoláš Aleš Bitva u Domažlic.gi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3" y="316569"/>
            <a:ext cx="6192688" cy="231175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90809" y="2619013"/>
            <a:ext cx="51845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Mikoláš Aleš Bitva u Domažlic; kardinál </a:t>
            </a:r>
            <a:r>
              <a:rPr lang="cs-CZ" sz="1200" dirty="0" err="1" smtClean="0"/>
              <a:t>Cesarini</a:t>
            </a:r>
            <a:r>
              <a:rPr lang="cs-CZ" sz="1200" dirty="0" smtClean="0"/>
              <a:t> ztrácí svůj klobouk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655128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2348880"/>
            <a:ext cx="6512511" cy="1150064"/>
          </a:xfrm>
        </p:spPr>
        <p:txBody>
          <a:bodyPr/>
          <a:lstStyle/>
          <a:p>
            <a:r>
              <a:rPr lang="cs-CZ" dirty="0"/>
              <a:t>Významné </a:t>
            </a:r>
            <a:r>
              <a:rPr lang="cs-CZ" dirty="0" smtClean="0"/>
              <a:t>bitvy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029400" cy="1401336"/>
          </a:xfrm>
        </p:spPr>
        <p:txBody>
          <a:bodyPr/>
          <a:lstStyle/>
          <a:p>
            <a:r>
              <a:rPr lang="cs-CZ" dirty="0" smtClean="0"/>
              <a:t>Kde se 25.3.1420 utkalo katolické vojsko s husity? Bylo to první vítězství husitů.</a:t>
            </a:r>
          </a:p>
          <a:p>
            <a:pPr marL="45720" indent="0">
              <a:buNone/>
            </a:pPr>
            <a:r>
              <a:rPr lang="cs-CZ" dirty="0" smtClean="0"/>
              <a:t>	_____________________</a:t>
            </a: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80112" y="1772816"/>
            <a:ext cx="180020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U Sudoměře </a:t>
            </a:r>
            <a:endParaRPr lang="cs-CZ" dirty="0"/>
          </a:p>
        </p:txBody>
      </p:sp>
      <p:pic>
        <p:nvPicPr>
          <p:cNvPr id="20482" name="Picture 2" descr="Soubor:Liebscher, Adolf - Porážka železných pánů u Sudoměře dne 25. března roku 1420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212976"/>
            <a:ext cx="4981575" cy="333375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79512" y="6525344"/>
            <a:ext cx="61206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Adolf </a:t>
            </a:r>
            <a:r>
              <a:rPr lang="cs-CZ" sz="1200" dirty="0" err="1" smtClean="0"/>
              <a:t>Liebscher</a:t>
            </a:r>
            <a:r>
              <a:rPr lang="cs-CZ" sz="1200" dirty="0" smtClean="0"/>
              <a:t> - Porážka železných pánů u Sudoměře dne 25. března roku1420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141704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Panovníci na českém trůnu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609850" y="643822"/>
            <a:ext cx="6400800" cy="1977400"/>
          </a:xfrm>
        </p:spPr>
        <p:txBody>
          <a:bodyPr/>
          <a:lstStyle/>
          <a:p>
            <a:r>
              <a:rPr lang="cs-CZ" dirty="0" smtClean="0"/>
              <a:t>Jak se jmenuje český panovník, který nepocházel z panovnického rodu? Vládl v letech 1458-1471.</a:t>
            </a:r>
          </a:p>
          <a:p>
            <a:pPr marL="45720" indent="0">
              <a:buNone/>
            </a:pPr>
            <a:r>
              <a:rPr lang="cs-CZ" dirty="0" smtClean="0"/>
              <a:t>	____________________________</a:t>
            </a: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48264" y="2492896"/>
            <a:ext cx="1872208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Jiří z Poděbrad</a:t>
            </a:r>
            <a:endParaRPr lang="cs-CZ" dirty="0"/>
          </a:p>
        </p:txBody>
      </p:sp>
      <p:pic>
        <p:nvPicPr>
          <p:cNvPr id="1026" name="Picture 2" descr="Soubor:Georg of Podebrady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585" y="116632"/>
            <a:ext cx="2506268" cy="3384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7427" y="3507803"/>
            <a:ext cx="23363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J</a:t>
            </a:r>
            <a:r>
              <a:rPr lang="cs-CZ" sz="1200" dirty="0" smtClean="0"/>
              <a:t>iří z </a:t>
            </a:r>
            <a:r>
              <a:rPr lang="cs-CZ" sz="1200" dirty="0"/>
              <a:t>P</a:t>
            </a:r>
            <a:r>
              <a:rPr lang="cs-CZ" sz="1200" dirty="0" smtClean="0"/>
              <a:t>oděbrad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380640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6883" y="5301208"/>
            <a:ext cx="6512511" cy="1143000"/>
          </a:xfrm>
        </p:spPr>
        <p:txBody>
          <a:bodyPr/>
          <a:lstStyle/>
          <a:p>
            <a:r>
              <a:rPr lang="cs-CZ" dirty="0"/>
              <a:t>Panovníci na českém </a:t>
            </a:r>
            <a:r>
              <a:rPr lang="cs-CZ" dirty="0" smtClean="0"/>
              <a:t>trůnu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267744" y="299472"/>
            <a:ext cx="7294140" cy="1977400"/>
          </a:xfrm>
        </p:spPr>
        <p:txBody>
          <a:bodyPr/>
          <a:lstStyle/>
          <a:p>
            <a:r>
              <a:rPr lang="cs-CZ" dirty="0" smtClean="0"/>
              <a:t>Jak se jmenoval římský panovník, který </a:t>
            </a:r>
          </a:p>
          <a:p>
            <a:pPr marL="45720" indent="0">
              <a:buNone/>
            </a:pPr>
            <a:r>
              <a:rPr lang="cs-CZ" dirty="0"/>
              <a:t>	</a:t>
            </a:r>
            <a:r>
              <a:rPr lang="cs-CZ" dirty="0" smtClean="0"/>
              <a:t>vystavil ochranný glejt Janu Husovi  </a:t>
            </a:r>
          </a:p>
          <a:p>
            <a:pPr marL="45720" indent="0">
              <a:buNone/>
            </a:pPr>
            <a:r>
              <a:rPr lang="cs-CZ" dirty="0"/>
              <a:t>	</a:t>
            </a:r>
            <a:r>
              <a:rPr lang="cs-CZ" dirty="0" smtClean="0"/>
              <a:t>na basilejský koncil? </a:t>
            </a:r>
          </a:p>
          <a:p>
            <a:pPr marL="45720" indent="0">
              <a:buNone/>
            </a:pPr>
            <a:r>
              <a:rPr lang="cs-CZ" dirty="0" smtClean="0"/>
              <a:t>		______________________________</a:t>
            </a: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29840" y="2475562"/>
            <a:ext cx="266429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Zikmund Lucemburský</a:t>
            </a:r>
            <a:endParaRPr lang="cs-CZ" dirty="0"/>
          </a:p>
        </p:txBody>
      </p:sp>
      <p:pic>
        <p:nvPicPr>
          <p:cNvPr id="2050" name="Picture 2" descr="Soubor:Zikmund Zhořelecka radnice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838236"/>
            <a:ext cx="2974804" cy="3643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8062" y="448942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Zikmund Lucemburský na zhořelecké radnici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530378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8677" y="5301208"/>
            <a:ext cx="6512511" cy="1143000"/>
          </a:xfrm>
        </p:spPr>
        <p:txBody>
          <a:bodyPr/>
          <a:lstStyle/>
          <a:p>
            <a:r>
              <a:rPr lang="cs-CZ" dirty="0"/>
              <a:t>Panovníci na českém </a:t>
            </a:r>
            <a:r>
              <a:rPr lang="cs-CZ" dirty="0" smtClean="0"/>
              <a:t>trůnu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411760" y="476672"/>
            <a:ext cx="6400800" cy="1617360"/>
          </a:xfrm>
        </p:spPr>
        <p:txBody>
          <a:bodyPr/>
          <a:lstStyle/>
          <a:p>
            <a:r>
              <a:rPr lang="cs-CZ" dirty="0" smtClean="0"/>
              <a:t>Jak se jmenuje český panovník, kterému se přezdívalo „král bene“?</a:t>
            </a:r>
          </a:p>
          <a:p>
            <a:pPr marL="45720" indent="0">
              <a:buNone/>
            </a:pPr>
            <a:r>
              <a:rPr lang="cs-CZ" dirty="0" smtClean="0"/>
              <a:t>	____________________________</a:t>
            </a: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4048" y="2564904"/>
            <a:ext cx="252028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Vladislav Jagellonský</a:t>
            </a:r>
            <a:endParaRPr lang="cs-CZ" dirty="0"/>
          </a:p>
        </p:txBody>
      </p:sp>
      <p:pic>
        <p:nvPicPr>
          <p:cNvPr id="4098" name="Picture 2" descr="File:Vladislav Jagellonský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81661"/>
            <a:ext cx="3048000" cy="310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37351" y="4512412"/>
            <a:ext cx="2520280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Vladislav Jagellonský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551225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7984" y="5301208"/>
            <a:ext cx="6512511" cy="1143000"/>
          </a:xfrm>
        </p:spPr>
        <p:txBody>
          <a:bodyPr/>
          <a:lstStyle/>
          <a:p>
            <a:r>
              <a:rPr lang="cs-CZ" dirty="0"/>
              <a:t>Panovníci na českém </a:t>
            </a:r>
            <a:r>
              <a:rPr lang="cs-CZ" dirty="0" smtClean="0"/>
              <a:t>trůnu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347864" y="1257366"/>
            <a:ext cx="6400800" cy="1617360"/>
          </a:xfrm>
        </p:spPr>
        <p:txBody>
          <a:bodyPr/>
          <a:lstStyle/>
          <a:p>
            <a:r>
              <a:rPr lang="cs-CZ" dirty="0" smtClean="0"/>
              <a:t>Jak se jmenoval český panovník, otec </a:t>
            </a:r>
            <a:endParaRPr lang="cs-CZ" dirty="0"/>
          </a:p>
          <a:p>
            <a:pPr marL="45720" indent="0">
              <a:buNone/>
            </a:pPr>
            <a:r>
              <a:rPr lang="cs-CZ" dirty="0" smtClean="0"/>
              <a:t>	Ladislava Pohrobka?</a:t>
            </a:r>
          </a:p>
          <a:p>
            <a:pPr marL="45720" indent="0">
              <a:buNone/>
            </a:pPr>
            <a:r>
              <a:rPr lang="cs-CZ" dirty="0" smtClean="0"/>
              <a:t>	_____________________________</a:t>
            </a: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30002" y="2996952"/>
            <a:ext cx="252028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Albrecht Habsburský</a:t>
            </a:r>
            <a:endParaRPr lang="cs-CZ" dirty="0"/>
          </a:p>
        </p:txBody>
      </p:sp>
      <p:pic>
        <p:nvPicPr>
          <p:cNvPr id="5122" name="Picture 2" descr="File:Albrecht II. von Habsburg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836711"/>
            <a:ext cx="2946446" cy="4076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3186" y="4912742"/>
            <a:ext cx="2872772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Albrecht II. Habsburský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314821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9720" y="5573124"/>
            <a:ext cx="6512511" cy="1143000"/>
          </a:xfrm>
        </p:spPr>
        <p:txBody>
          <a:bodyPr/>
          <a:lstStyle/>
          <a:p>
            <a:r>
              <a:rPr lang="cs-CZ" dirty="0" smtClean="0"/>
              <a:t>Vysvětli pojem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211961" y="515464"/>
            <a:ext cx="4932040" cy="2202747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dirty="0" smtClean="0"/>
              <a:t>Jak v historii nazýváme událost </a:t>
            </a:r>
          </a:p>
          <a:p>
            <a:pPr marL="4572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 smtClean="0"/>
              <a:t>z roku 1419, při které byli vyhození </a:t>
            </a:r>
            <a:br>
              <a:rPr lang="cs-CZ" dirty="0" smtClean="0"/>
            </a:br>
            <a:r>
              <a:rPr lang="cs-CZ" dirty="0" smtClean="0"/>
              <a:t>z oken novoměstští úředníci?</a:t>
            </a:r>
          </a:p>
          <a:p>
            <a:pPr marL="365760" lvl="1" indent="0">
              <a:buNone/>
            </a:pPr>
            <a:r>
              <a:rPr lang="cs-CZ" dirty="0" smtClean="0"/>
              <a:t>____________________________________________________</a:t>
            </a: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65577" y="2953475"/>
            <a:ext cx="302433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První pražská defenestrace</a:t>
            </a:r>
            <a:endParaRPr lang="cs-CZ" dirty="0"/>
          </a:p>
        </p:txBody>
      </p:sp>
      <p:pic>
        <p:nvPicPr>
          <p:cNvPr id="6148" name="Picture 4" descr="Soubor:Liebscher, Adolf - Svržení konšelů s Novoměstské radnice 30. července 1419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4664"/>
            <a:ext cx="3114675" cy="481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1600" y="5301208"/>
            <a:ext cx="33843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Adolf </a:t>
            </a:r>
            <a:r>
              <a:rPr lang="cs-CZ" sz="1200" dirty="0" err="1" smtClean="0"/>
              <a:t>Liebscher</a:t>
            </a:r>
            <a:r>
              <a:rPr lang="cs-CZ" sz="1200" dirty="0" smtClean="0"/>
              <a:t>- První pražská defenestrace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88081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4365104"/>
            <a:ext cx="6512511" cy="1143000"/>
          </a:xfrm>
        </p:spPr>
        <p:txBody>
          <a:bodyPr/>
          <a:lstStyle/>
          <a:p>
            <a:r>
              <a:rPr lang="cs-CZ" dirty="0"/>
              <a:t>Vysvětli </a:t>
            </a:r>
            <a:r>
              <a:rPr lang="cs-CZ" dirty="0" smtClean="0"/>
              <a:t>pojem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849860" y="631772"/>
            <a:ext cx="7294140" cy="1617360"/>
          </a:xfrm>
        </p:spPr>
        <p:txBody>
          <a:bodyPr/>
          <a:lstStyle/>
          <a:p>
            <a:r>
              <a:rPr lang="cs-CZ" dirty="0" smtClean="0"/>
              <a:t>Jak se jmenují čtyři základní články husitů, ve kterých se například hlásí k přijímání podobojí?</a:t>
            </a:r>
          </a:p>
          <a:p>
            <a:pPr marL="45720" indent="0">
              <a:buNone/>
            </a:pPr>
            <a:r>
              <a:rPr lang="cs-CZ" dirty="0" smtClean="0"/>
              <a:t>	______________________________</a:t>
            </a: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20072" y="2276872"/>
            <a:ext cx="201622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Pražské artikuly</a:t>
            </a:r>
            <a:endParaRPr lang="cs-CZ" dirty="0"/>
          </a:p>
        </p:txBody>
      </p:sp>
      <p:pic>
        <p:nvPicPr>
          <p:cNvPr id="7170" name="Picture 2" descr="Soubor:Přijímání pod obojí.gi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9" y="1871433"/>
            <a:ext cx="3024336" cy="422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6093296"/>
            <a:ext cx="28803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Přijímání podobojí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90932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6527" y="5588090"/>
            <a:ext cx="6512511" cy="1143000"/>
          </a:xfrm>
        </p:spPr>
        <p:txBody>
          <a:bodyPr/>
          <a:lstStyle/>
          <a:p>
            <a:r>
              <a:rPr lang="cs-CZ" dirty="0"/>
              <a:t>Vysvětli </a:t>
            </a:r>
            <a:r>
              <a:rPr lang="cs-CZ" dirty="0" smtClean="0"/>
              <a:t>pojem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01408" cy="1689368"/>
          </a:xfrm>
        </p:spPr>
        <p:txBody>
          <a:bodyPr/>
          <a:lstStyle/>
          <a:p>
            <a:r>
              <a:rPr lang="cs-CZ" dirty="0" smtClean="0"/>
              <a:t>Jak se nazývaly loupeživé výpravy husitů za hranice země?</a:t>
            </a:r>
          </a:p>
          <a:p>
            <a:pPr marL="45720" indent="0">
              <a:buNone/>
            </a:pPr>
            <a:r>
              <a:rPr lang="cs-CZ" dirty="0" smtClean="0"/>
              <a:t>	___________________________</a:t>
            </a: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24128" y="2564904"/>
            <a:ext cx="172819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Spanilé jízdy</a:t>
            </a:r>
            <a:endParaRPr lang="cs-CZ" dirty="0"/>
          </a:p>
        </p:txBody>
      </p:sp>
      <p:pic>
        <p:nvPicPr>
          <p:cNvPr id="8194" name="Picture 2" descr="Soubor:Adolf Liebscher - Čechové na Baltu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60848"/>
            <a:ext cx="5010150" cy="3219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9512" y="5280299"/>
            <a:ext cx="41764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Adolf </a:t>
            </a:r>
            <a:r>
              <a:rPr lang="cs-CZ" sz="1200" dirty="0" err="1" smtClean="0"/>
              <a:t>Liebscher</a:t>
            </a:r>
            <a:r>
              <a:rPr lang="cs-CZ" sz="1200" dirty="0" smtClean="0"/>
              <a:t>- Čechové u Baltu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90932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pojem 4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1473344"/>
          </a:xfrm>
        </p:spPr>
        <p:txBody>
          <a:bodyPr/>
          <a:lstStyle/>
          <a:p>
            <a:r>
              <a:rPr lang="cs-CZ" dirty="0" smtClean="0"/>
              <a:t>Uveďte z latiny odvozený název pro kališníky:</a:t>
            </a:r>
          </a:p>
          <a:p>
            <a:pPr marL="45720" indent="0">
              <a:buNone/>
            </a:pPr>
            <a:r>
              <a:rPr lang="cs-CZ" dirty="0" smtClean="0"/>
              <a:t>	________________________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2348880"/>
            <a:ext cx="144016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utrakvisté</a:t>
            </a:r>
            <a:endParaRPr lang="cs-CZ" dirty="0"/>
          </a:p>
        </p:txBody>
      </p:sp>
      <p:pic>
        <p:nvPicPr>
          <p:cNvPr id="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 descr="Soubor:Hussite banner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293" y="1916832"/>
            <a:ext cx="4495800" cy="337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2293" y="5373216"/>
            <a:ext cx="28975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Husitský kalich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805242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Husité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779912" y="1294810"/>
            <a:ext cx="6400800" cy="1329328"/>
          </a:xfrm>
        </p:spPr>
        <p:txBody>
          <a:bodyPr/>
          <a:lstStyle/>
          <a:p>
            <a:r>
              <a:rPr lang="cs-CZ" dirty="0" smtClean="0"/>
              <a:t>Uveďte přesné datum upálení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Jana Husa:</a:t>
            </a:r>
          </a:p>
          <a:p>
            <a:pPr>
              <a:buNone/>
            </a:pPr>
            <a:r>
              <a:rPr lang="cs-CZ" dirty="0" smtClean="0"/>
              <a:t>	_____________________________</a:t>
            </a: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45414" y="2857756"/>
            <a:ext cx="144016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6.7.1415</a:t>
            </a:r>
            <a:endParaRPr lang="cs-CZ" dirty="0"/>
          </a:p>
        </p:txBody>
      </p:sp>
      <p:pic>
        <p:nvPicPr>
          <p:cNvPr id="10242" name="Picture 2" descr="Soubor:Jan Hus at the Stake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4215" y="313510"/>
            <a:ext cx="3486150" cy="545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 flipH="1">
            <a:off x="144215" y="5739114"/>
            <a:ext cx="34861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Jan </a:t>
            </a:r>
            <a:r>
              <a:rPr lang="cs-CZ" sz="1200" dirty="0"/>
              <a:t>Hus na hranici - iluminace Janíčka </a:t>
            </a:r>
            <a:r>
              <a:rPr lang="cs-CZ" sz="1200" dirty="0" err="1"/>
              <a:t>Zmilelého</a:t>
            </a:r>
            <a:r>
              <a:rPr lang="cs-CZ" sz="1200" dirty="0"/>
              <a:t> z </a:t>
            </a:r>
            <a:r>
              <a:rPr lang="cs-CZ" sz="1200" dirty="0" smtClean="0"/>
              <a:t>Písku v </a:t>
            </a:r>
            <a:r>
              <a:rPr lang="cs-CZ" sz="1200" dirty="0"/>
              <a:t>Jenském kodex</a:t>
            </a:r>
          </a:p>
        </p:txBody>
      </p:sp>
    </p:spTree>
    <p:extLst>
      <p:ext uri="{BB962C8B-B14F-4D97-AF65-F5344CB8AC3E}">
        <p14:creationId xmlns:p14="http://schemas.microsoft.com/office/powerpoint/2010/main" xmlns="" val="1164744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Husité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1545352"/>
          </a:xfrm>
        </p:spPr>
        <p:txBody>
          <a:bodyPr/>
          <a:lstStyle/>
          <a:p>
            <a:r>
              <a:rPr lang="cs-CZ" dirty="0" smtClean="0"/>
              <a:t>Kde se konal sněm, na kterém přijali husité čtyři artikuly pražské jako zákon státu?</a:t>
            </a:r>
          </a:p>
          <a:p>
            <a:pPr>
              <a:buNone/>
            </a:pPr>
            <a:r>
              <a:rPr lang="cs-CZ" dirty="0" smtClean="0"/>
              <a:t>	_____________________________</a:t>
            </a: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29472" y="1947446"/>
            <a:ext cx="108012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Čáslav</a:t>
            </a:r>
            <a:endParaRPr lang="cs-CZ" dirty="0"/>
          </a:p>
        </p:txBody>
      </p:sp>
      <p:pic>
        <p:nvPicPr>
          <p:cNvPr id="11266" name="Picture 2" descr="Soubor:Jan Skramlík - Čáslavskýsněm v červnu 1421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3386" y="2316778"/>
            <a:ext cx="5029200" cy="324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3386" y="5603842"/>
            <a:ext cx="40324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Čáslavský </a:t>
            </a:r>
            <a:r>
              <a:rPr lang="cs-CZ" sz="1200" b="1" dirty="0"/>
              <a:t>sněm</a:t>
            </a:r>
            <a:r>
              <a:rPr lang="cs-CZ" sz="1200" dirty="0"/>
              <a:t> na obraze Jana </a:t>
            </a:r>
            <a:r>
              <a:rPr lang="cs-CZ" sz="1200" dirty="0" err="1"/>
              <a:t>Skramlíka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89290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Husité 3 </a:t>
            </a: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1483568" y="764704"/>
            <a:ext cx="6400800" cy="1224136"/>
          </a:xfrm>
        </p:spPr>
        <p:txBody>
          <a:bodyPr/>
          <a:lstStyle/>
          <a:p>
            <a:r>
              <a:rPr lang="cs-CZ" dirty="0" smtClean="0"/>
              <a:t>Uveď 2 příklady zbraní, které používali husité:</a:t>
            </a:r>
          </a:p>
          <a:p>
            <a:pPr>
              <a:buNone/>
            </a:pPr>
            <a:r>
              <a:rPr lang="cs-CZ" dirty="0" smtClean="0"/>
              <a:t>	__________________________________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2060848"/>
            <a:ext cx="3312368" cy="120032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houfnice, tarasnice, hákovnice, píšťala, kuše, </a:t>
            </a:r>
            <a:r>
              <a:rPr lang="cs-CZ" dirty="0" err="1" smtClean="0"/>
              <a:t>řemdich</a:t>
            </a:r>
            <a:r>
              <a:rPr lang="cs-CZ" dirty="0" smtClean="0"/>
              <a:t>, šídlo, sudlice, kropáč, cep, palcát</a:t>
            </a:r>
            <a:endParaRPr lang="cs-CZ" dirty="0"/>
          </a:p>
        </p:txBody>
      </p:sp>
      <p:pic>
        <p:nvPicPr>
          <p:cNvPr id="12290" name="Picture 2" descr="Soubor:Tarasnice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4242370" cy="2911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4149080"/>
            <a:ext cx="38164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Husitská tarasnice</a:t>
            </a:r>
            <a:endParaRPr lang="cs-CZ" sz="1200" dirty="0"/>
          </a:p>
        </p:txBody>
      </p:sp>
      <p:pic>
        <p:nvPicPr>
          <p:cNvPr id="12292" name="Picture 4" descr="Soubor:Dreschflegel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551037"/>
            <a:ext cx="2688299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9512" y="6278774"/>
            <a:ext cx="18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Cep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114847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5" grpId="0" animBg="1"/>
      <p:bldP spid="3" grpId="0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Husité 4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1905392"/>
          </a:xfrm>
        </p:spPr>
        <p:txBody>
          <a:bodyPr/>
          <a:lstStyle/>
          <a:p>
            <a:r>
              <a:rPr lang="cs-CZ" dirty="0" smtClean="0"/>
              <a:t>Jak se jmenoval kazatel, který přivedl zástupy pražských husitů před radnici na Novém Městě pražském v roce 1419?</a:t>
            </a:r>
          </a:p>
          <a:p>
            <a:pPr>
              <a:buNone/>
            </a:pPr>
            <a:r>
              <a:rPr lang="cs-CZ" dirty="0" smtClean="0"/>
              <a:t>	__________________________ </a:t>
            </a: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64088" y="2420888"/>
            <a:ext cx="158417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Jan Želivský</a:t>
            </a:r>
            <a:endParaRPr lang="cs-CZ" dirty="0"/>
          </a:p>
        </p:txBody>
      </p:sp>
      <p:pic>
        <p:nvPicPr>
          <p:cNvPr id="13314" name="Picture 2" descr="http://upload.wikimedia.org/wikipedia/commons/3/37/New_Town_%28Prague%29_CoA_CZ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543064"/>
            <a:ext cx="2201343" cy="247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15616" y="5013176"/>
            <a:ext cx="2386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Nové Město pražské</a:t>
            </a:r>
          </a:p>
          <a:p>
            <a:r>
              <a:rPr lang="cs-CZ" sz="1200" dirty="0" smtClean="0"/>
              <a:t>Historický znak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26252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63547" y="4324391"/>
            <a:ext cx="6512511" cy="1143000"/>
          </a:xfrm>
        </p:spPr>
        <p:txBody>
          <a:bodyPr/>
          <a:lstStyle/>
          <a:p>
            <a:r>
              <a:rPr lang="cs-CZ" dirty="0" smtClean="0"/>
              <a:t>Pravda nebo lež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1257320"/>
          </a:xfrm>
        </p:spPr>
        <p:txBody>
          <a:bodyPr/>
          <a:lstStyle/>
          <a:p>
            <a:r>
              <a:rPr lang="cs-CZ" dirty="0" smtClean="0"/>
              <a:t>Ladislav Pohrobek nepocházel z panovnického rodu.</a:t>
            </a:r>
          </a:p>
          <a:p>
            <a:pPr marL="45720" indent="0">
              <a:buNone/>
            </a:pPr>
            <a:r>
              <a:rPr lang="cs-CZ" dirty="0"/>
              <a:t>	</a:t>
            </a:r>
            <a:r>
              <a:rPr lang="cs-CZ" dirty="0" smtClean="0"/>
              <a:t>pravda/lež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20072" y="1588150"/>
            <a:ext cx="392392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Lež, jeho otec byl z rodu Habsburků a matka z rodu Lucemburků.</a:t>
            </a:r>
            <a:endParaRPr lang="cs-CZ" dirty="0"/>
          </a:p>
        </p:txBody>
      </p:sp>
      <p:pic>
        <p:nvPicPr>
          <p:cNvPr id="14338" name="Picture 2" descr="Soubor:VLaszlo.gi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60848"/>
            <a:ext cx="2628900" cy="3419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528" y="5527745"/>
            <a:ext cx="25202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Ladislav Pohrobek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611856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5563504"/>
            <a:ext cx="6512511" cy="1143000"/>
          </a:xfrm>
        </p:spPr>
        <p:txBody>
          <a:bodyPr/>
          <a:lstStyle/>
          <a:p>
            <a:r>
              <a:rPr lang="cs-CZ" dirty="0"/>
              <a:t>Pravda nebo </a:t>
            </a:r>
            <a:r>
              <a:rPr lang="cs-CZ" dirty="0" smtClean="0"/>
              <a:t>lež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969288"/>
          </a:xfrm>
        </p:spPr>
        <p:txBody>
          <a:bodyPr/>
          <a:lstStyle/>
          <a:p>
            <a:r>
              <a:rPr lang="cs-CZ" dirty="0" smtClean="0"/>
              <a:t>Jagellonci byli panovnickým rodem z Ruska.</a:t>
            </a:r>
          </a:p>
          <a:p>
            <a:pPr marL="45720" indent="0">
              <a:buNone/>
            </a:pPr>
            <a:r>
              <a:rPr lang="cs-CZ" dirty="0"/>
              <a:t>	</a:t>
            </a:r>
            <a:r>
              <a:rPr lang="cs-CZ" dirty="0" smtClean="0"/>
              <a:t>	pravda/lež</a:t>
            </a: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08103" y="1628800"/>
            <a:ext cx="3481809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Lež, Jagellonci pocházeli </a:t>
            </a:r>
            <a:br>
              <a:rPr lang="cs-CZ" dirty="0" smtClean="0"/>
            </a:br>
            <a:r>
              <a:rPr lang="cs-CZ" dirty="0" smtClean="0"/>
              <a:t>z Litvy a vládli polskému království.</a:t>
            </a:r>
            <a:endParaRPr lang="cs-CZ" dirty="0"/>
          </a:p>
        </p:txBody>
      </p:sp>
      <p:pic>
        <p:nvPicPr>
          <p:cNvPr id="15362" name="Picture 2" descr="Soubor:Vladislav II-pečeť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537" y="1647203"/>
            <a:ext cx="3528392" cy="3436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5090700"/>
            <a:ext cx="36724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Vladislavova majestátní pečeť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440851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31489" y="4365104"/>
            <a:ext cx="6512511" cy="1143000"/>
          </a:xfrm>
        </p:spPr>
        <p:txBody>
          <a:bodyPr/>
          <a:lstStyle/>
          <a:p>
            <a:r>
              <a:rPr lang="cs-CZ" dirty="0"/>
              <a:t>Pravda nebo </a:t>
            </a:r>
            <a:r>
              <a:rPr lang="cs-CZ" dirty="0" smtClean="0"/>
              <a:t>lež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677472" cy="1329328"/>
          </a:xfrm>
        </p:spPr>
        <p:txBody>
          <a:bodyPr/>
          <a:lstStyle/>
          <a:p>
            <a:r>
              <a:rPr lang="cs-CZ" dirty="0" smtClean="0"/>
              <a:t>Matyáš Korvín, uherský král, švagr Jiřího z Poděbrad vedl křižácké vojsko proti českému království.</a:t>
            </a:r>
          </a:p>
          <a:p>
            <a:pPr marL="45720" indent="0">
              <a:buNone/>
            </a:pPr>
            <a:r>
              <a:rPr lang="cs-CZ" dirty="0"/>
              <a:t>	</a:t>
            </a:r>
            <a:r>
              <a:rPr lang="cs-CZ" dirty="0" smtClean="0"/>
              <a:t>		pravda/lež</a:t>
            </a:r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12160" y="1916832"/>
            <a:ext cx="2736304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Lež, Matyáš Korvín byl Jiřího zeť.</a:t>
            </a:r>
            <a:endParaRPr lang="cs-CZ" dirty="0"/>
          </a:p>
        </p:txBody>
      </p:sp>
      <p:pic>
        <p:nvPicPr>
          <p:cNvPr id="16386" name="Picture 2" descr="Soubor:Matei Corvin Johannes de Thurocz f137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85034"/>
            <a:ext cx="3283471" cy="4447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6232173"/>
            <a:ext cx="28803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Matyáš Korvín: </a:t>
            </a:r>
            <a:r>
              <a:rPr lang="cs-CZ" sz="1200" dirty="0" err="1"/>
              <a:t>Chronica</a:t>
            </a:r>
            <a:r>
              <a:rPr lang="cs-CZ" sz="1200" dirty="0"/>
              <a:t> </a:t>
            </a:r>
            <a:r>
              <a:rPr lang="cs-CZ" sz="1200" dirty="0" err="1"/>
              <a:t>Hungarorum</a:t>
            </a:r>
            <a:r>
              <a:rPr lang="cs-CZ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3269959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857" y="5373216"/>
            <a:ext cx="6512511" cy="1143000"/>
          </a:xfrm>
        </p:spPr>
        <p:txBody>
          <a:bodyPr/>
          <a:lstStyle/>
          <a:p>
            <a:r>
              <a:rPr lang="cs-CZ" dirty="0"/>
              <a:t>Pravda nebo </a:t>
            </a:r>
            <a:r>
              <a:rPr lang="cs-CZ" dirty="0" smtClean="0"/>
              <a:t>lež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89113" y="764704"/>
            <a:ext cx="6400800" cy="1473344"/>
          </a:xfrm>
        </p:spPr>
        <p:txBody>
          <a:bodyPr/>
          <a:lstStyle/>
          <a:p>
            <a:r>
              <a:rPr lang="cs-CZ" dirty="0" smtClean="0"/>
              <a:t>Ladislav Pohrobek zemřel v sedmnácti letech</a:t>
            </a:r>
            <a:r>
              <a:rPr lang="cs-CZ" smtClean="0"/>
              <a:t>, byl </a:t>
            </a:r>
            <a:r>
              <a:rPr lang="cs-CZ" dirty="0" smtClean="0"/>
              <a:t>pravděpodobně otráven.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	</a:t>
            </a:r>
            <a:r>
              <a:rPr lang="cs-CZ" dirty="0" smtClean="0"/>
              <a:t>	pravda/lež</a:t>
            </a:r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1105545" cy="997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55975" y="2420888"/>
            <a:ext cx="4392489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Lež, zemřel pravděpodobně na leukémii.</a:t>
            </a:r>
            <a:endParaRPr lang="cs-CZ" dirty="0"/>
          </a:p>
        </p:txBody>
      </p:sp>
      <p:pic>
        <p:nvPicPr>
          <p:cNvPr id="17410" name="Picture 2" descr="Soubor:Ladislas the Posthumous 001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44824"/>
            <a:ext cx="2005013" cy="2857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4702325"/>
            <a:ext cx="200501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Ladislav Pohrobek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640501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445224"/>
            <a:ext cx="6512511" cy="1143000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6632"/>
            <a:ext cx="8856984" cy="5400600"/>
          </a:xfrm>
        </p:spPr>
        <p:txBody>
          <a:bodyPr>
            <a:normAutofit fontScale="47500" lnSpcReduction="20000"/>
          </a:bodyPr>
          <a:lstStyle/>
          <a:p>
            <a:pPr marL="45720" indent="0">
              <a:buNone/>
            </a:pPr>
            <a:r>
              <a:rPr lang="cs-CZ" sz="2400" dirty="0"/>
              <a:t>Klipart [ on-line] 2012 [cit. </a:t>
            </a:r>
            <a:r>
              <a:rPr lang="cs-CZ" sz="2400" dirty="0" smtClean="0"/>
              <a:t>2012-03-26]. </a:t>
            </a:r>
            <a:r>
              <a:rPr lang="cs-CZ" sz="2400" dirty="0"/>
              <a:t>Dostupné na www: 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://office.microsoft.com/cs-cz/images/results.aspx?qu=poh%C3%A1r&amp;ctt=1#ai:MC900396604|mt:0</a:t>
            </a:r>
            <a:r>
              <a:rPr lang="cs-CZ" dirty="0" smtClean="0">
                <a:hlinkClick r:id="rId2"/>
              </a:rPr>
              <a:t>|</a:t>
            </a:r>
            <a:r>
              <a:rPr lang="cs-CZ" dirty="0" smtClean="0"/>
              <a:t> (pohár)</a:t>
            </a:r>
          </a:p>
          <a:p>
            <a:r>
              <a:rPr lang="cs-CZ" dirty="0">
                <a:hlinkClick r:id="rId3"/>
              </a:rPr>
              <a:t>http://office.microsoft.com/cs-cz/images/results.aspx?qu=okraje#ai:MC900331938|mt:0</a:t>
            </a:r>
            <a:r>
              <a:rPr lang="cs-CZ" dirty="0" smtClean="0">
                <a:hlinkClick r:id="rId3"/>
              </a:rPr>
              <a:t>|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/>
              <a:t>Uvedené zdroje [ on-line] </a:t>
            </a:r>
            <a:r>
              <a:rPr lang="cs-CZ" dirty="0" smtClean="0"/>
              <a:t>2.2.2012 </a:t>
            </a:r>
            <a:r>
              <a:rPr lang="cs-CZ" dirty="0"/>
              <a:t>[cit. </a:t>
            </a:r>
            <a:r>
              <a:rPr lang="cs-CZ" dirty="0" smtClean="0"/>
              <a:t>2012-03-26]. </a:t>
            </a:r>
            <a:r>
              <a:rPr lang="cs-CZ" dirty="0"/>
              <a:t>Dostupné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 </a:t>
            </a:r>
            <a:endParaRPr lang="cs-CZ" dirty="0" smtClean="0"/>
          </a:p>
          <a:p>
            <a:pPr marL="45720" indent="0"/>
            <a:r>
              <a:rPr lang="cs-CZ" dirty="0" smtClean="0">
                <a:hlinkClick r:id="rId4"/>
              </a:rPr>
              <a:t>http://cs.wikipedia.org/wiki/Soubor:Adolf_Liebscher_-_Bitva_mezi_T%C3%A1bory_a_Pra%C5%BEany_u_Lipan_r._1434.jpg</a:t>
            </a:r>
            <a:endParaRPr lang="cs-CZ" dirty="0" smtClean="0"/>
          </a:p>
          <a:p>
            <a:pPr marL="45720" indent="0"/>
            <a:r>
              <a:rPr lang="cs-CZ" dirty="0" smtClean="0">
                <a:hlinkClick r:id="rId5"/>
              </a:rPr>
              <a:t>http://cs.wikipedia.org/wiki/Soubor:Jan_Zizka_Vitkov_Prague_CZ_007.jpg</a:t>
            </a:r>
            <a:endParaRPr lang="cs-CZ" dirty="0" smtClean="0"/>
          </a:p>
          <a:p>
            <a:pPr marL="45720" indent="0"/>
            <a:r>
              <a:rPr lang="cs-CZ" dirty="0" smtClean="0">
                <a:hlinkClick r:id="rId6"/>
              </a:rPr>
              <a:t>http://cs.wikipedia.org/wiki/Soubor:Mikol%C3%A1%C5%A1_Ale%C5%A1_Bitva_u_Doma%C5%BElic.gif</a:t>
            </a:r>
            <a:endParaRPr lang="cs-CZ" dirty="0" smtClean="0"/>
          </a:p>
          <a:p>
            <a:pPr marL="45720" indent="0"/>
            <a:r>
              <a:rPr lang="cs-CZ" dirty="0" smtClean="0">
                <a:hlinkClick r:id="rId7"/>
              </a:rPr>
              <a:t>http://cs.wikipedia.org/wiki/Soubor:Liebscher,_Adolf_-_Por%C3%A1%C5%BEka_%C5%BEelezn%C3%BDch_p%C3%A1n%C5%AF_u_Sudom%C4%9B%C5%99e_dne_25._b%C5%99ezna_roku_1420.jpg</a:t>
            </a:r>
            <a:endParaRPr lang="cs-CZ" dirty="0" smtClean="0"/>
          </a:p>
          <a:p>
            <a:pPr marL="45720" indent="0"/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cs.wikipedia.org/wiki/Soubor:Georg_of_Podebrady.jpg</a:t>
            </a:r>
            <a:endParaRPr lang="cs-CZ" dirty="0" smtClean="0"/>
          </a:p>
          <a:p>
            <a:pPr marL="45720" indent="0"/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cs.wikipedia.org/wiki/Soubor:Zikmund_Zho%C5%99elecka_radnice.jpg</a:t>
            </a:r>
            <a:endParaRPr lang="cs-CZ" dirty="0" smtClean="0"/>
          </a:p>
          <a:p>
            <a:pPr marL="45720" indent="0"/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commons.wikimedia.org/wiki/File:Vladislav_Jagellonsk%C3%BD.jpg?uselang=cs</a:t>
            </a:r>
            <a:endParaRPr lang="cs-CZ" dirty="0" smtClean="0"/>
          </a:p>
          <a:p>
            <a:pPr marL="45720" indent="0"/>
            <a:r>
              <a:rPr lang="cs-CZ" dirty="0">
                <a:hlinkClick r:id="rId11"/>
              </a:rPr>
              <a:t>http://commons.wikimedia.org/wiki/File:Albrecht_II._</a:t>
            </a:r>
            <a:r>
              <a:rPr lang="cs-CZ" dirty="0" smtClean="0">
                <a:hlinkClick r:id="rId11"/>
              </a:rPr>
              <a:t>von_Habsburg.jpg?uselang=cs</a:t>
            </a:r>
            <a:endParaRPr lang="cs-CZ" dirty="0" smtClean="0"/>
          </a:p>
          <a:p>
            <a:pPr marL="45720" indent="0"/>
            <a:r>
              <a:rPr lang="cs-CZ" dirty="0">
                <a:hlinkClick r:id="rId12"/>
              </a:rPr>
              <a:t>http://cs.wikipedia.org/wiki/Soubor:Liebscher,_Adolf_-_Svr%C5%BEen%C3%AD_kon%C5%A1el%C5%AF_s_Novom%C4%9Bstsk%C3%A9_radnice_30._%</a:t>
            </a:r>
            <a:r>
              <a:rPr lang="cs-CZ" dirty="0" smtClean="0">
                <a:hlinkClick r:id="rId12"/>
              </a:rPr>
              <a:t>C4%8Dervence_1419.jpg</a:t>
            </a:r>
            <a:endParaRPr lang="cs-CZ" dirty="0" smtClean="0"/>
          </a:p>
          <a:p>
            <a:pPr marL="45720" indent="0"/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cs.wikipedia.org/wiki/Soubor:P%C5%99ij%C3%ADm%C3%A1n%C3%AD_pod_oboj%C3%AD.gif</a:t>
            </a:r>
            <a:endParaRPr lang="cs-CZ" dirty="0" smtClean="0"/>
          </a:p>
          <a:p>
            <a:pPr marL="45720" indent="0"/>
            <a:r>
              <a:rPr lang="cs-CZ" dirty="0">
                <a:hlinkClick r:id="rId14"/>
              </a:rPr>
              <a:t>http://cs.wikipedia.org/wiki/Soubor:Adolf_Liebscher_-_%</a:t>
            </a:r>
            <a:r>
              <a:rPr lang="cs-CZ" dirty="0" smtClean="0">
                <a:hlinkClick r:id="rId14"/>
              </a:rPr>
              <a:t>C4%8Cechov%C3%A9_na_Baltu.jpg</a:t>
            </a:r>
            <a:endParaRPr lang="cs-CZ" dirty="0" smtClean="0"/>
          </a:p>
          <a:p>
            <a:pPr marL="45720" indent="0"/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cs.wikipedia.org/wiki/Soubor:Hussite_banner.png</a:t>
            </a:r>
            <a:endParaRPr lang="cs-CZ" dirty="0" smtClean="0"/>
          </a:p>
          <a:p>
            <a:pPr marL="45720" indent="0"/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cs.wikipedia.org/wiki/Soubor:Jan_Hus_at_the_Stake.jpg</a:t>
            </a:r>
            <a:endParaRPr lang="cs-CZ" dirty="0" smtClean="0"/>
          </a:p>
          <a:p>
            <a:pPr marL="45720" indent="0"/>
            <a:r>
              <a:rPr lang="cs-CZ" dirty="0">
                <a:hlinkClick r:id="rId17"/>
              </a:rPr>
              <a:t>http://</a:t>
            </a:r>
            <a:r>
              <a:rPr lang="cs-CZ" dirty="0" smtClean="0">
                <a:hlinkClick r:id="rId17"/>
              </a:rPr>
              <a:t>cs.wikipedia.org/wiki/Soubor:Jan_Skraml%C3%ADk_-_%</a:t>
            </a:r>
            <a:r>
              <a:rPr lang="cs-CZ" dirty="0">
                <a:hlinkClick r:id="rId17"/>
              </a:rPr>
              <a:t>C4%8C%C3%A1slavsk%C3%BDsn%C4%9Bm_v_%</a:t>
            </a:r>
            <a:r>
              <a:rPr lang="cs-CZ" dirty="0" smtClean="0">
                <a:hlinkClick r:id="rId17"/>
              </a:rPr>
              <a:t>C4%8Dervnu_1421.jpg</a:t>
            </a:r>
            <a:endParaRPr lang="cs-CZ" dirty="0" smtClean="0"/>
          </a:p>
          <a:p>
            <a:pPr marL="45720" indent="0"/>
            <a:r>
              <a:rPr lang="cs-CZ" dirty="0">
                <a:hlinkClick r:id="rId18"/>
              </a:rPr>
              <a:t>http://</a:t>
            </a:r>
            <a:r>
              <a:rPr lang="cs-CZ" dirty="0" smtClean="0">
                <a:hlinkClick r:id="rId18"/>
              </a:rPr>
              <a:t>cs.wikipedia.org/wiki/Soubor:Tarasnice.jpg</a:t>
            </a:r>
            <a:endParaRPr lang="cs-CZ" dirty="0" smtClean="0"/>
          </a:p>
          <a:p>
            <a:pPr marL="45720" indent="0"/>
            <a:r>
              <a:rPr lang="cs-CZ" dirty="0">
                <a:hlinkClick r:id="rId19"/>
              </a:rPr>
              <a:t>http://</a:t>
            </a:r>
            <a:r>
              <a:rPr lang="cs-CZ" dirty="0" smtClean="0">
                <a:hlinkClick r:id="rId19"/>
              </a:rPr>
              <a:t>cs.wikipedia.org/wiki/Soubor:Dreschflegel.jpg</a:t>
            </a:r>
            <a:endParaRPr lang="cs-CZ" dirty="0" smtClean="0"/>
          </a:p>
          <a:p>
            <a:pPr marL="45720" indent="0"/>
            <a:r>
              <a:rPr lang="cs-CZ" dirty="0">
                <a:hlinkClick r:id="rId20"/>
              </a:rPr>
              <a:t>http://cs.wikipedia.org/wiki/Soubor:New_Town_(Prague)_</a:t>
            </a:r>
            <a:r>
              <a:rPr lang="cs-CZ" dirty="0" smtClean="0">
                <a:hlinkClick r:id="rId20"/>
              </a:rPr>
              <a:t>CoA_CZ.jpg</a:t>
            </a:r>
            <a:endParaRPr lang="cs-CZ" dirty="0" smtClean="0"/>
          </a:p>
          <a:p>
            <a:pPr marL="45720" indent="0"/>
            <a:r>
              <a:rPr lang="cs-CZ" dirty="0">
                <a:hlinkClick r:id="rId21"/>
              </a:rPr>
              <a:t>http://</a:t>
            </a:r>
            <a:r>
              <a:rPr lang="cs-CZ" dirty="0" smtClean="0">
                <a:hlinkClick r:id="rId21"/>
              </a:rPr>
              <a:t>cs.wikipedia.org/wiki/Soubor:VLaszlo.gif</a:t>
            </a:r>
            <a:endParaRPr lang="cs-CZ" dirty="0" smtClean="0"/>
          </a:p>
          <a:p>
            <a:pPr marL="45720" indent="0"/>
            <a:r>
              <a:rPr lang="cs-CZ" dirty="0">
                <a:hlinkClick r:id="rId22"/>
              </a:rPr>
              <a:t>http://</a:t>
            </a:r>
            <a:r>
              <a:rPr lang="cs-CZ" dirty="0" smtClean="0">
                <a:hlinkClick r:id="rId22"/>
              </a:rPr>
              <a:t>cs.wikipedia.org/wiki/Soubor:Vladislav_II-pe%C4%8De%C5%A5.jpg</a:t>
            </a:r>
            <a:endParaRPr lang="cs-CZ" dirty="0" smtClean="0"/>
          </a:p>
          <a:p>
            <a:pPr marL="45720" indent="0"/>
            <a:r>
              <a:rPr lang="cs-CZ" dirty="0">
                <a:hlinkClick r:id="rId23"/>
              </a:rPr>
              <a:t>http://</a:t>
            </a:r>
            <a:r>
              <a:rPr lang="cs-CZ" dirty="0" smtClean="0">
                <a:hlinkClick r:id="rId23"/>
              </a:rPr>
              <a:t>cs.wikipedia.org/wiki/Soubor:Matei_Corvin_Johannes_de_Thurocz_f137.jpg</a:t>
            </a:r>
            <a:endParaRPr lang="cs-CZ" dirty="0" smtClean="0"/>
          </a:p>
          <a:p>
            <a:pPr marL="45720" indent="0"/>
            <a:r>
              <a:rPr lang="cs-CZ" dirty="0">
                <a:hlinkClick r:id="rId24"/>
              </a:rPr>
              <a:t>http://</a:t>
            </a:r>
            <a:r>
              <a:rPr lang="cs-CZ" dirty="0" smtClean="0">
                <a:hlinkClick r:id="rId24"/>
              </a:rPr>
              <a:t>cs.wikipedia.org/wiki/Soubor:Ladislas_the_Posthumous_001.jpg</a:t>
            </a:r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/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3185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5013176"/>
            <a:ext cx="6512511" cy="1143000"/>
          </a:xfrm>
        </p:spPr>
        <p:txBody>
          <a:bodyPr/>
          <a:lstStyle/>
          <a:p>
            <a:r>
              <a:rPr lang="cs-CZ" dirty="0" smtClean="0"/>
              <a:t>Shrnutí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424936" cy="4281656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600" b="1" dirty="0" smtClean="0"/>
              <a:t>Anotace</a:t>
            </a:r>
            <a:r>
              <a:rPr lang="cs-CZ" sz="1600" b="1" dirty="0"/>
              <a:t>	</a:t>
            </a:r>
            <a:r>
              <a:rPr lang="cs-CZ" sz="1600" b="1" dirty="0" smtClean="0"/>
              <a:t>			</a:t>
            </a:r>
            <a:r>
              <a:rPr lang="cs-CZ" sz="1600" dirty="0" smtClean="0"/>
              <a:t>Prezentace </a:t>
            </a:r>
            <a:r>
              <a:rPr lang="cs-CZ" sz="1600" dirty="0"/>
              <a:t>je určena pro žáky sedmého ročníku </a:t>
            </a:r>
            <a:r>
              <a:rPr lang="cs-CZ" sz="1600" dirty="0" smtClean="0"/>
              <a:t>ZŠ </a:t>
            </a:r>
            <a:r>
              <a:rPr lang="cs-CZ" sz="1600" dirty="0"/>
              <a:t>a </a:t>
            </a:r>
            <a:r>
              <a:rPr lang="cs-CZ" sz="1600" dirty="0" smtClean="0"/>
              <a:t>					slouží k </a:t>
            </a:r>
            <a:r>
              <a:rPr lang="cs-CZ" sz="1600" dirty="0"/>
              <a:t>opakování znalostí o událostech </a:t>
            </a:r>
            <a:r>
              <a:rPr lang="cs-CZ" sz="1600" dirty="0" smtClean="0"/>
              <a:t>a postavách 15</a:t>
            </a:r>
            <a:r>
              <a:rPr lang="cs-CZ" sz="1600" dirty="0"/>
              <a:t>. </a:t>
            </a:r>
            <a:r>
              <a:rPr lang="cs-CZ" sz="1600" dirty="0" smtClean="0"/>
              <a:t>					století </a:t>
            </a:r>
            <a:r>
              <a:rPr lang="cs-CZ" sz="1600" dirty="0"/>
              <a:t>v </a:t>
            </a:r>
            <a:r>
              <a:rPr lang="cs-CZ" sz="1600" dirty="0" smtClean="0"/>
              <a:t>českých dějinách.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cs-CZ" sz="1600" dirty="0"/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/>
              <a:t>Autor		</a:t>
            </a:r>
            <a:r>
              <a:rPr lang="cs-CZ" sz="1600" b="1" dirty="0" smtClean="0"/>
              <a:t>		</a:t>
            </a:r>
            <a:r>
              <a:rPr lang="cs-CZ" sz="1600" dirty="0" smtClean="0"/>
              <a:t>Mgr</a:t>
            </a:r>
            <a:r>
              <a:rPr lang="cs-CZ" sz="1600" dirty="0"/>
              <a:t>. Sandra </a:t>
            </a:r>
            <a:r>
              <a:rPr lang="cs-CZ" sz="1600" dirty="0" smtClean="0"/>
              <a:t>Tichá</a:t>
            </a:r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/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/>
              <a:t>Jazyk		</a:t>
            </a:r>
            <a:r>
              <a:rPr lang="cs-CZ" sz="1600" b="1" dirty="0" smtClean="0"/>
              <a:t>		</a:t>
            </a:r>
            <a:r>
              <a:rPr lang="cs-CZ" sz="1600" dirty="0" smtClean="0"/>
              <a:t>Čeština</a:t>
            </a:r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/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/>
              <a:t>Očekávaný výstup	</a:t>
            </a:r>
            <a:r>
              <a:rPr lang="cs-CZ" sz="1600" b="1" dirty="0" smtClean="0"/>
              <a:t>	</a:t>
            </a:r>
            <a:r>
              <a:rPr lang="cs-CZ" sz="1600" dirty="0" smtClean="0"/>
              <a:t>Žáci </a:t>
            </a:r>
            <a:r>
              <a:rPr lang="cs-CZ" sz="1600" dirty="0"/>
              <a:t>uvedou </a:t>
            </a:r>
            <a:r>
              <a:rPr lang="cs-CZ" sz="1600" dirty="0" smtClean="0"/>
              <a:t>jména významných českých panovníků 					15. století. Uvedou, kdo byli husité a co o nich ví.</a:t>
            </a:r>
          </a:p>
          <a:p>
            <a:pPr lvl="1" indent="-342900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 smtClean="0"/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/>
              <a:t>Klíčová </a:t>
            </a:r>
            <a:r>
              <a:rPr lang="cs-CZ" sz="1600" b="1" dirty="0"/>
              <a:t>slova	</a:t>
            </a:r>
            <a:r>
              <a:rPr lang="cs-CZ" sz="1600" b="1" dirty="0" smtClean="0"/>
              <a:t>		</a:t>
            </a:r>
            <a:r>
              <a:rPr lang="cs-CZ" sz="1600" dirty="0" smtClean="0"/>
              <a:t>Lucemburkové, Jagellonci, Jiří z Poděbrad, husité  </a:t>
            </a:r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/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/>
              <a:t>Druh učebního materiálu	</a:t>
            </a:r>
            <a:r>
              <a:rPr lang="cs-CZ" sz="1600" b="1" dirty="0" smtClean="0"/>
              <a:t>	</a:t>
            </a:r>
            <a:r>
              <a:rPr lang="cs-CZ" sz="1600" dirty="0" smtClean="0"/>
              <a:t>prezentace</a:t>
            </a:r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/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/>
              <a:t>Druh interaktivity		</a:t>
            </a:r>
            <a:r>
              <a:rPr lang="cs-CZ" sz="1600" b="1" dirty="0" smtClean="0"/>
              <a:t>	</a:t>
            </a:r>
            <a:r>
              <a:rPr lang="cs-CZ" sz="1600" dirty="0" smtClean="0"/>
              <a:t>aktivita</a:t>
            </a:r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/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/>
              <a:t>Cílová skupina		</a:t>
            </a:r>
            <a:r>
              <a:rPr lang="cs-CZ" sz="1600" b="1" dirty="0" smtClean="0"/>
              <a:t>	</a:t>
            </a:r>
            <a:r>
              <a:rPr lang="cs-CZ" sz="1600" dirty="0" smtClean="0"/>
              <a:t>žák</a:t>
            </a:r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/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/>
              <a:t>Stupeň a typ vzdělávání	</a:t>
            </a:r>
            <a:r>
              <a:rPr lang="cs-CZ" sz="1600" b="1" dirty="0" smtClean="0"/>
              <a:t>	</a:t>
            </a:r>
            <a:r>
              <a:rPr lang="cs-CZ" sz="1600" dirty="0" smtClean="0"/>
              <a:t>základní </a:t>
            </a:r>
            <a:r>
              <a:rPr lang="cs-CZ" sz="1600" dirty="0"/>
              <a:t>vzdělávání – druhý </a:t>
            </a:r>
            <a:r>
              <a:rPr lang="cs-CZ" sz="1600" dirty="0" smtClean="0"/>
              <a:t>stupeň</a:t>
            </a:r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/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/>
              <a:t>Typická věková skupina	</a:t>
            </a:r>
            <a:r>
              <a:rPr lang="cs-CZ" sz="1600" b="1" dirty="0" smtClean="0"/>
              <a:t>	</a:t>
            </a:r>
            <a:r>
              <a:rPr lang="cs-CZ" sz="1600" dirty="0" smtClean="0"/>
              <a:t>12 </a:t>
            </a:r>
            <a:r>
              <a:rPr lang="cs-CZ" sz="1600" dirty="0"/>
              <a:t>– 13 </a:t>
            </a:r>
            <a:r>
              <a:rPr lang="cs-CZ" sz="1600" dirty="0" smtClean="0"/>
              <a:t>let</a:t>
            </a:r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/>
          </a:p>
          <a:p>
            <a:pPr indent="-34290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/>
              <a:t>Celková velikost	</a:t>
            </a:r>
            <a:r>
              <a:rPr lang="cs-CZ" sz="1600" dirty="0"/>
              <a:t> 	</a:t>
            </a:r>
            <a:r>
              <a:rPr lang="cs-CZ" sz="1600" smtClean="0"/>
              <a:t>	1 979 </a:t>
            </a:r>
            <a:r>
              <a:rPr lang="cs-CZ" sz="1600" dirty="0"/>
              <a:t>k</a:t>
            </a:r>
            <a:r>
              <a:rPr lang="cs-CZ" sz="1600" smtClean="0"/>
              <a:t>B</a:t>
            </a:r>
            <a:endParaRPr lang="cs-CZ" sz="160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cs-CZ" sz="160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cs-CZ" sz="160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632409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229200"/>
            <a:ext cx="6512511" cy="1143000"/>
          </a:xfrm>
        </p:spPr>
        <p:txBody>
          <a:bodyPr/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Snímek 2- Pravidla hry</a:t>
            </a:r>
          </a:p>
          <a:p>
            <a:r>
              <a:rPr lang="cs-CZ" dirty="0" smtClean="0"/>
              <a:t>Snímek 3- Žáci si volí otázky- jeden ze skupiny označí číslo v tabulce, objeví se jim otázka , pak odpovídají/zapisují  odpověď na tabuli a získávají body pro svou skupinu. </a:t>
            </a:r>
          </a:p>
          <a:p>
            <a:r>
              <a:rPr lang="cs-CZ" dirty="0" smtClean="0"/>
              <a:t>Snímek 4-23- Otázky k jednotlivým číslicím v tabulce. </a:t>
            </a:r>
            <a:r>
              <a:rPr lang="cs-CZ" b="1" dirty="0" smtClean="0"/>
              <a:t>Zpět k tabulce na snímku 3 se vrátí označením kalicha v pravém dolním rohu</a:t>
            </a:r>
            <a:r>
              <a:rPr lang="cs-CZ" dirty="0" smtClean="0"/>
              <a:t>.</a:t>
            </a:r>
          </a:p>
          <a:p>
            <a:pPr indent="0">
              <a:buNone/>
            </a:pPr>
            <a:r>
              <a:rPr lang="cs-CZ" dirty="0" smtClean="0"/>
              <a:t>	Je možné po ukončení hry, znovu odpovědět na všechny otázky postupně.</a:t>
            </a:r>
          </a:p>
          <a:p>
            <a:pPr indent="0">
              <a:buNone/>
            </a:pPr>
            <a:r>
              <a:rPr lang="cs-CZ" dirty="0" smtClean="0"/>
              <a:t>	Obrázky u otázek slouží jako nápověda. Můžeme je využít k dalšímu opakování.</a:t>
            </a:r>
          </a:p>
          <a:p>
            <a:pPr indent="0">
              <a:buNone/>
            </a:pPr>
            <a:r>
              <a:rPr lang="cs-CZ" dirty="0" smtClean="0"/>
              <a:t>(Popis u obrázků je někdy zařazen až jako poslední animace, aby odpověď nebyla prozrazena předem)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3609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2">
      <a:dk1>
        <a:srgbClr val="7030A0"/>
      </a:dk1>
      <a:lt1>
        <a:sysClr val="window" lastClr="FFFFFF"/>
      </a:lt1>
      <a:dk2>
        <a:srgbClr val="7030A0"/>
      </a:dk2>
      <a:lt2>
        <a:srgbClr val="FFFF00"/>
      </a:lt2>
      <a:accent1>
        <a:srgbClr val="3E3D2D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338</TotalTime>
  <Words>803</Words>
  <Application>Microsoft Office PowerPoint</Application>
  <PresentationFormat>Předvádění na obrazovce (4:3)</PresentationFormat>
  <Paragraphs>237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Aerodynamika</vt:lpstr>
      <vt:lpstr>Snímek 1</vt:lpstr>
      <vt:lpstr>Snímek 2</vt:lpstr>
      <vt:lpstr>Snímek 3</vt:lpstr>
      <vt:lpstr>Významné bitvy 1</vt:lpstr>
      <vt:lpstr>Významné bitvy 2</vt:lpstr>
      <vt:lpstr>Významné bitvy 3</vt:lpstr>
      <vt:lpstr>Významné bitvy 4</vt:lpstr>
      <vt:lpstr>Panovníci na českém trůnu 1</vt:lpstr>
      <vt:lpstr>Panovníci na českém trůnu 2</vt:lpstr>
      <vt:lpstr>Panovníci na českém trůnu 3</vt:lpstr>
      <vt:lpstr>Panovníci na českém trůnu 4</vt:lpstr>
      <vt:lpstr>Vysvětli pojem 1</vt:lpstr>
      <vt:lpstr>Vysvětli pojem 2</vt:lpstr>
      <vt:lpstr>Vysvětli pojem 3</vt:lpstr>
      <vt:lpstr>Vysvětli pojem 4</vt:lpstr>
      <vt:lpstr>Husité 1</vt:lpstr>
      <vt:lpstr>Husité 2</vt:lpstr>
      <vt:lpstr>Husité 3 </vt:lpstr>
      <vt:lpstr>Husité 4 </vt:lpstr>
      <vt:lpstr>Pravda nebo lež 1</vt:lpstr>
      <vt:lpstr>Pravda nebo lež 2</vt:lpstr>
      <vt:lpstr>Pravda nebo lež 3</vt:lpstr>
      <vt:lpstr>Pravda nebo lež 4</vt:lpstr>
      <vt:lpstr>Použité zdroje</vt:lpstr>
      <vt:lpstr>Shrnutí </vt:lpstr>
      <vt:lpstr>Metodická poznámka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Základní škola Ostrovní</cp:lastModifiedBy>
  <cp:revision>209</cp:revision>
  <dcterms:created xsi:type="dcterms:W3CDTF">2012-03-25T17:53:25Z</dcterms:created>
  <dcterms:modified xsi:type="dcterms:W3CDTF">2012-03-29T11:32:40Z</dcterms:modified>
</cp:coreProperties>
</file>