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8"/>
  </p:notesMasterIdLst>
  <p:sldIdLst>
    <p:sldId id="256" r:id="rId2"/>
    <p:sldId id="263" r:id="rId3"/>
    <p:sldId id="257" r:id="rId4"/>
    <p:sldId id="259" r:id="rId5"/>
    <p:sldId id="260" r:id="rId6"/>
    <p:sldId id="261" r:id="rId7"/>
    <p:sldId id="262" r:id="rId8"/>
    <p:sldId id="258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90" r:id="rId33"/>
    <p:sldId id="287" r:id="rId34"/>
    <p:sldId id="291" r:id="rId35"/>
    <p:sldId id="288" r:id="rId36"/>
    <p:sldId id="289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21" autoAdjust="0"/>
    <p:restoredTop sz="94660"/>
  </p:normalViewPr>
  <p:slideViewPr>
    <p:cSldViewPr>
      <p:cViewPr varScale="1">
        <p:scale>
          <a:sx n="69" d="100"/>
          <a:sy n="69" d="100"/>
        </p:scale>
        <p:origin x="-15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6BE782-81C9-4254-992D-7D2D8A9206DA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A60A4E-4288-4858-AD97-4762F954E3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8150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A60A4E-4288-4858-AD97-4762F954E3F6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4074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B6095-C300-42DA-98FB-BBD4AA135F4D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DD59A-2C82-4BC2-8056-88DA96DA9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B6095-C300-42DA-98FB-BBD4AA135F4D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DD59A-2C82-4BC2-8056-88DA96DA9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B6095-C300-42DA-98FB-BBD4AA135F4D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DD59A-2C82-4BC2-8056-88DA96DA9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B6095-C300-42DA-98FB-BBD4AA135F4D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DD59A-2C82-4BC2-8056-88DA96DA9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B6095-C300-42DA-98FB-BBD4AA135F4D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DD59A-2C82-4BC2-8056-88DA96DA9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B6095-C300-42DA-98FB-BBD4AA135F4D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DD59A-2C82-4BC2-8056-88DA96DA9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B6095-C300-42DA-98FB-BBD4AA135F4D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DD59A-2C82-4BC2-8056-88DA96DA9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B6095-C300-42DA-98FB-BBD4AA135F4D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DD59A-2C82-4BC2-8056-88DA96DA9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B6095-C300-42DA-98FB-BBD4AA135F4D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DD59A-2C82-4BC2-8056-88DA96DA98E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B6095-C300-42DA-98FB-BBD4AA135F4D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DD59A-2C82-4BC2-8056-88DA96DA9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B6095-C300-42DA-98FB-BBD4AA135F4D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DD59A-2C82-4BC2-8056-88DA96DA9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81B6095-C300-42DA-98FB-BBD4AA135F4D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C8DD59A-2C82-4BC2-8056-88DA96DA9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newsflash/>
  </p:transition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13" Type="http://schemas.openxmlformats.org/officeDocument/2006/relationships/slide" Target="slide23.xml"/><Relationship Id="rId18" Type="http://schemas.openxmlformats.org/officeDocument/2006/relationships/slide" Target="slide22.xml"/><Relationship Id="rId26" Type="http://schemas.openxmlformats.org/officeDocument/2006/relationships/slide" Target="slide20.xml"/><Relationship Id="rId3" Type="http://schemas.openxmlformats.org/officeDocument/2006/relationships/image" Target="../media/image3.jpeg"/><Relationship Id="rId21" Type="http://schemas.openxmlformats.org/officeDocument/2006/relationships/slide" Target="slide29.xml"/><Relationship Id="rId7" Type="http://schemas.openxmlformats.org/officeDocument/2006/relationships/slide" Target="slide6.xml"/><Relationship Id="rId12" Type="http://schemas.openxmlformats.org/officeDocument/2006/relationships/slide" Target="slide18.xml"/><Relationship Id="rId17" Type="http://schemas.openxmlformats.org/officeDocument/2006/relationships/slide" Target="slide30.xml"/><Relationship Id="rId25" Type="http://schemas.openxmlformats.org/officeDocument/2006/relationships/slide" Target="slide25.xml"/><Relationship Id="rId2" Type="http://schemas.openxmlformats.org/officeDocument/2006/relationships/hyperlink" Target="//upload.wikimedia.org/wikipedia/commons/6/60/Premyslovci_premyslovci.jpg" TargetMode="External"/><Relationship Id="rId16" Type="http://schemas.openxmlformats.org/officeDocument/2006/relationships/slide" Target="slide28.xml"/><Relationship Id="rId20" Type="http://schemas.openxmlformats.org/officeDocument/2006/relationships/slide" Target="slide21.xml"/><Relationship Id="rId29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2.xml"/><Relationship Id="rId11" Type="http://schemas.openxmlformats.org/officeDocument/2006/relationships/slide" Target="slide13.xml"/><Relationship Id="rId24" Type="http://schemas.openxmlformats.org/officeDocument/2006/relationships/slide" Target="slide31.xml"/><Relationship Id="rId32" Type="http://schemas.openxmlformats.org/officeDocument/2006/relationships/slide" Target="slide32.xml"/><Relationship Id="rId5" Type="http://schemas.openxmlformats.org/officeDocument/2006/relationships/slide" Target="slide10.xml"/><Relationship Id="rId15" Type="http://schemas.openxmlformats.org/officeDocument/2006/relationships/slide" Target="slide16.xml"/><Relationship Id="rId23" Type="http://schemas.openxmlformats.org/officeDocument/2006/relationships/slide" Target="slide11.xml"/><Relationship Id="rId28" Type="http://schemas.openxmlformats.org/officeDocument/2006/relationships/slide" Target="slide5.xml"/><Relationship Id="rId10" Type="http://schemas.openxmlformats.org/officeDocument/2006/relationships/slide" Target="slide19.xml"/><Relationship Id="rId19" Type="http://schemas.openxmlformats.org/officeDocument/2006/relationships/slide" Target="slide8.xml"/><Relationship Id="rId31" Type="http://schemas.openxmlformats.org/officeDocument/2006/relationships/slide" Target="slide7.xml"/><Relationship Id="rId4" Type="http://schemas.openxmlformats.org/officeDocument/2006/relationships/slide" Target="slide4.xml"/><Relationship Id="rId9" Type="http://schemas.openxmlformats.org/officeDocument/2006/relationships/slide" Target="slide24.xml"/><Relationship Id="rId14" Type="http://schemas.openxmlformats.org/officeDocument/2006/relationships/slide" Target="slide27.xml"/><Relationship Id="rId22" Type="http://schemas.openxmlformats.org/officeDocument/2006/relationships/slide" Target="slide26.xml"/><Relationship Id="rId27" Type="http://schemas.openxmlformats.org/officeDocument/2006/relationships/slide" Target="slide15.xml"/><Relationship Id="rId30" Type="http://schemas.openxmlformats.org/officeDocument/2006/relationships/slide" Target="slide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slide" Target="slide3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Zikmund_Zho%C5%99elecka_radnice.jpg" TargetMode="External"/><Relationship Id="rId13" Type="http://schemas.openxmlformats.org/officeDocument/2006/relationships/hyperlink" Target="http://cs.wikipedia.org/wiki/Soubor:Adolf_Liebscher_-_K%C5%99i%C5%BE%C3%A1ci_u_Doma%C5%BElic_ut%C3%ADkaj%C3%AD_p%C5%99ed_bl%C3%AD%C5%BE%C3%ADc%C3%ADmi_se_Husity.jpg" TargetMode="External"/><Relationship Id="rId3" Type="http://schemas.openxmlformats.org/officeDocument/2006/relationships/hyperlink" Target="http://cs.wikipedia.org/wiki/Soubor:Louis2.jpg" TargetMode="External"/><Relationship Id="rId7" Type="http://schemas.openxmlformats.org/officeDocument/2006/relationships/hyperlink" Target="http://cs.wikipedia.org/wiki/Soubor:Adolf_Liebscher_-_Ji%C5%99%C3%AD_z_Pod%C4%9Bbrad_nad_obkl%C3%AD%C4%8Den%C3%BDmi_vojsky.jpg" TargetMode="External"/><Relationship Id="rId12" Type="http://schemas.openxmlformats.org/officeDocument/2006/relationships/hyperlink" Target="http://cs.wikipedia.org/wiki/Soubor:Hette%C5%A1,_Ferdinand_-_Por%C3%A1%C5%BEka_%C5%BEelezn%C3%BDch_p%C3%A1n%C5%AF_u_Sudom%C4%9B%C5%99e_dne_25._b%C5%99ezna_1420.jpg" TargetMode="External"/><Relationship Id="rId17" Type="http://schemas.openxmlformats.org/officeDocument/2006/relationships/hyperlink" Target="http://cs.wikipedia.org/wiki/Soubor:Vaclav3_prijezd.jpg" TargetMode="External"/><Relationship Id="rId2" Type="http://schemas.openxmlformats.org/officeDocument/2006/relationships/hyperlink" Target="http://cs.wikipedia.org/wiki/Soubor:Premyslovci_premyslovci.jpg" TargetMode="External"/><Relationship Id="rId16" Type="http://schemas.openxmlformats.org/officeDocument/2006/relationships/hyperlink" Target="http://cs.wikipedia.org/wiki/Soubor:Charles_IV-John_Ocko_votive_picture-fragmen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Josef_Mathauser_-_Bitva_u_Lipan_roku_1434.jpg" TargetMode="External"/><Relationship Id="rId11" Type="http://schemas.openxmlformats.org/officeDocument/2006/relationships/hyperlink" Target="http://cs.wikipedia.org/wiki/Soubor:Tabor_CZ_Zizka_Memorial_323.jpg" TargetMode="External"/><Relationship Id="rId5" Type="http://schemas.openxmlformats.org/officeDocument/2006/relationships/hyperlink" Target="http://cs.wikipedia.org/wiki/Soubor:Jan_Hus_2.jpg" TargetMode="External"/><Relationship Id="rId15" Type="http://schemas.openxmlformats.org/officeDocument/2006/relationships/hyperlink" Target="http://commons.wikimedia.org/wiki/File:John_of_Luxemburg-Wedding.jpg?uselang=cs" TargetMode="External"/><Relationship Id="rId10" Type="http://schemas.openxmlformats.org/officeDocument/2006/relationships/hyperlink" Target="http://cs.wikipedia.org/wiki/Soubor:Jan_Vil%C3%ADmek_-_Jan_%C5%BDi%C5%BEka_z_Trocnova.jpg" TargetMode="External"/><Relationship Id="rId4" Type="http://schemas.openxmlformats.org/officeDocument/2006/relationships/hyperlink" Target="http://cs.wikipedia.org/wiki/Soubor:Nuremberg_chronicles_f_251v_2_(Georgius_rex_bohemie).jpg" TargetMode="External"/><Relationship Id="rId9" Type="http://schemas.openxmlformats.org/officeDocument/2006/relationships/hyperlink" Target="http://commons.wikimedia.org/wiki/File:Location_of_Czech_city_Caslav.png?uselang=cs" TargetMode="External"/><Relationship Id="rId14" Type="http://schemas.openxmlformats.org/officeDocument/2006/relationships/hyperlink" Target="http://cs.wikipedia.org/wiki/Soubor:Liebscher,_Adolf_-_Svr%C5%BEen%C3%AD_kon%C5%A1el%C5%AF_s_Novom%C4%9Bstsk%C3%A9_radnice_30._%C4%8Dervence_1419.jpg" TargetMode="Externa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Wenzeslaus_by_Peter_Parler.JPG" TargetMode="External"/><Relationship Id="rId13" Type="http://schemas.openxmlformats.org/officeDocument/2006/relationships/hyperlink" Target="http://commons.wikimedia.org/wiki/File:%C5%9Awi%C4%99ty_Wojciech.PNG?uselang=cs" TargetMode="External"/><Relationship Id="rId3" Type="http://schemas.openxmlformats.org/officeDocument/2006/relationships/hyperlink" Target="http://cs.wikipedia.org/wiki/Soubor:Adolf_Liebscher_-_Bitva_na_ho%C5%99e_V%C3%ADtkov%C4%9B_dne_14._%C4%8Dervence_roku_1420.jpg" TargetMode="External"/><Relationship Id="rId7" Type="http://schemas.openxmlformats.org/officeDocument/2006/relationships/hyperlink" Target="http://cs.wikipedia.org/wiki/Soubor:W_vratislav_ii_198_320.jpeg" TargetMode="External"/><Relationship Id="rId12" Type="http://schemas.openxmlformats.org/officeDocument/2006/relationships/hyperlink" Target="http://cs.wikipedia.org/wiki/Soubor:Gniezno_Boleslaus_II.jpg" TargetMode="External"/><Relationship Id="rId2" Type="http://schemas.openxmlformats.org/officeDocument/2006/relationships/hyperlink" Target="http://cs.wikipedia.org/wiki/Soubor:Pe%C4%8De%C5%A5_Univerzity_Karlovy_v_Praz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Golden_Bull_of_Sicily.jpg" TargetMode="External"/><Relationship Id="rId11" Type="http://schemas.openxmlformats.org/officeDocument/2006/relationships/hyperlink" Target="http://cs.wikipedia.org/wiki/Soubor:Samovo_kraljevstvo.png" TargetMode="External"/><Relationship Id="rId5" Type="http://schemas.openxmlformats.org/officeDocument/2006/relationships/hyperlink" Target="http://cs.wikipedia.org/wiki/Soubor:Josef_Mathauser_-_P%C5%99emysl_Otakar_II._padl_u_Such%C3%BDch_Krut_v_den_sv._Rufa_1278.jpg" TargetMode="External"/><Relationship Id="rId10" Type="http://schemas.openxmlformats.org/officeDocument/2006/relationships/hyperlink" Target="http://commons.wikimedia.org/wiki/File:Olomouck%C3%A9_horologium.jpg?uselang=cs" TargetMode="External"/><Relationship Id="rId4" Type="http://schemas.openxmlformats.org/officeDocument/2006/relationships/hyperlink" Target="http://commons.wikimedia.org/wiki/File:Krescak3.jpg?uselang=cs" TargetMode="External"/><Relationship Id="rId9" Type="http://schemas.openxmlformats.org/officeDocument/2006/relationships/hyperlink" Target="http://commons.wikimedia.org/wiki/File:Josef_Mathauser_-_Konstantin_a_Metod%C4%9Bj_p%C5%99i%C5%A1li_na_Velehrad.jpg?uselang=cs" TargetMode="External"/><Relationship Id="rId14" Type="http://schemas.openxmlformats.org/officeDocument/2006/relationships/hyperlink" Target="http://commons.wikimedia.org/wiki/File:P%C5%99%C3%ADjezd_arcibiskupa_Vil%C3%A9ma_Florentina_na_arcibiskupstv%C3%AD_pra%C5%BEsk%C3%A9.jpg" TargetMode="Externa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95536" y="476672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4230216" y="81205"/>
            <a:ext cx="4572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defRPr/>
            </a:pPr>
            <a:r>
              <a:rPr lang="cs-CZ" kern="0" dirty="0"/>
              <a:t>Název školy: </a:t>
            </a:r>
            <a:r>
              <a:rPr lang="cs-CZ" b="1" kern="0" dirty="0"/>
              <a:t>ZŠ Štětí, Ostrovní 300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Autor: </a:t>
            </a:r>
            <a:r>
              <a:rPr lang="cs-CZ" b="1" kern="0" dirty="0"/>
              <a:t>Sandra Tichá</a:t>
            </a:r>
            <a:endParaRPr lang="cs-CZ" kern="0" dirty="0"/>
          </a:p>
          <a:p>
            <a:pPr lvl="0">
              <a:defRPr/>
            </a:pPr>
            <a:r>
              <a:rPr lang="cs-CZ" kern="0" dirty="0"/>
              <a:t>Název materiálu: </a:t>
            </a:r>
            <a:br>
              <a:rPr lang="cs-CZ" kern="0" dirty="0"/>
            </a:br>
            <a:r>
              <a:rPr lang="cs-CZ" b="1" kern="0" dirty="0"/>
              <a:t>VY_32_INOVACE_ </a:t>
            </a:r>
            <a:r>
              <a:rPr lang="cs-CZ" b="1" kern="0" dirty="0" smtClean="0"/>
              <a:t>D.7.A.20_vyznamne_letopocty_v_ceskych_dejinach</a:t>
            </a:r>
            <a:endParaRPr lang="cs-CZ" b="1" kern="0" dirty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kern="0" dirty="0"/>
              <a:t>Datum: </a:t>
            </a:r>
            <a:r>
              <a:rPr lang="cs-CZ" kern="0" dirty="0" smtClean="0"/>
              <a:t>17.4.2012</a:t>
            </a:r>
            <a:endParaRPr lang="cs-CZ" kern="0" dirty="0"/>
          </a:p>
          <a:p>
            <a:pPr lvl="0">
              <a:defRPr/>
            </a:pPr>
            <a:r>
              <a:rPr lang="cs-CZ" kern="0" dirty="0"/>
              <a:t>Ročník: sedmý</a:t>
            </a:r>
          </a:p>
          <a:p>
            <a:pPr lvl="0">
              <a:defRPr/>
            </a:pPr>
            <a:r>
              <a:rPr lang="cs-CZ" kern="0" dirty="0"/>
              <a:t>Vzdělávací oblast: Člověk a společnost</a:t>
            </a:r>
          </a:p>
          <a:p>
            <a:pPr lvl="0">
              <a:defRPr/>
            </a:pPr>
            <a:r>
              <a:rPr lang="cs-CZ" kern="0" dirty="0"/>
              <a:t>Vzdělávací obor: Dějepis</a:t>
            </a:r>
            <a:br>
              <a:rPr lang="cs-CZ" kern="0" dirty="0"/>
            </a:br>
            <a:r>
              <a:rPr lang="cs-CZ" kern="0" dirty="0"/>
              <a:t>Název: </a:t>
            </a:r>
            <a:r>
              <a:rPr lang="cs-CZ" kern="0" dirty="0" smtClean="0"/>
              <a:t>Významné letopočty v českých dějinách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Číslo operačního programu: </a:t>
            </a:r>
            <a:r>
              <a:rPr lang="cs-CZ" b="1" kern="0" dirty="0"/>
              <a:t>CZ.1.07/1.4.00/21.1693</a:t>
            </a:r>
          </a:p>
          <a:p>
            <a:pPr lvl="0">
              <a:defRPr/>
            </a:pPr>
            <a:r>
              <a:rPr lang="cs-CZ" kern="0" dirty="0"/>
              <a:t>Název projektu: </a:t>
            </a:r>
            <a:r>
              <a:rPr lang="cs-CZ" b="1" kern="0" dirty="0"/>
              <a:t>PRIMA ŠKOLA</a:t>
            </a:r>
          </a:p>
        </p:txBody>
      </p:sp>
      <p:sp>
        <p:nvSpPr>
          <p:cNvPr id="6" name="Obdélník 5"/>
          <p:cNvSpPr/>
          <p:nvPr/>
        </p:nvSpPr>
        <p:spPr>
          <a:xfrm>
            <a:off x="664777" y="4725144"/>
            <a:ext cx="74928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latin typeface="+mj-lt"/>
              </a:rPr>
              <a:t>VÝZNAMNÉ LETOPOČTY V ČESKÝCH DĚJINÁCH</a:t>
            </a:r>
            <a:endParaRPr lang="cs-CZ" sz="2400" b="1" dirty="0">
              <a:latin typeface="+mj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0761" y="5299466"/>
            <a:ext cx="77808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žákům sedmého ročníku a slouží </a:t>
            </a:r>
            <a:br>
              <a:rPr lang="cs-CZ" dirty="0" smtClean="0"/>
            </a:br>
            <a:r>
              <a:rPr lang="cs-CZ" dirty="0" smtClean="0"/>
              <a:t>k opakování významných letopočtů v českých dějinách.</a:t>
            </a:r>
            <a:endParaRPr lang="cs-CZ" dirty="0"/>
          </a:p>
        </p:txBody>
      </p:sp>
      <p:pic>
        <p:nvPicPr>
          <p:cNvPr id="8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8193" y="6045922"/>
            <a:ext cx="3938023" cy="81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06301400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6632"/>
            <a:ext cx="7125113" cy="924475"/>
          </a:xfrm>
        </p:spPr>
        <p:txBody>
          <a:bodyPr/>
          <a:lstStyle/>
          <a:p>
            <a:r>
              <a:rPr lang="cs-CZ" dirty="0" smtClean="0"/>
              <a:t>Pravidla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908720"/>
            <a:ext cx="7704856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400" dirty="0" smtClean="0"/>
              <a:t>Cílem hry je uhodnout, co je na obrázku.</a:t>
            </a:r>
          </a:p>
          <a:p>
            <a:endParaRPr lang="cs-CZ" sz="14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400" dirty="0" smtClean="0"/>
              <a:t>Vytvořte 4 </a:t>
            </a:r>
            <a:r>
              <a:rPr lang="cs-CZ" sz="1400" dirty="0"/>
              <a:t> </a:t>
            </a:r>
            <a:r>
              <a:rPr lang="cs-CZ" sz="1400" dirty="0" smtClean="0"/>
              <a:t>nebo 7 soutěžních skupin, vylosujte si pořadí, v jakém budou skupiny odpovídat na otázky.</a:t>
            </a:r>
          </a:p>
          <a:p>
            <a:endParaRPr lang="cs-CZ" sz="14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400" dirty="0" smtClean="0"/>
              <a:t>Tým si nemůže vybírat otázku, pouze zvolí tu, která je na řadě.</a:t>
            </a:r>
          </a:p>
          <a:p>
            <a:endParaRPr lang="cs-CZ" sz="14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400" dirty="0" smtClean="0"/>
              <a:t>Nad otázkou se mohou poradit (10 sec), odpovídá pouze jeden za celou skupinu. </a:t>
            </a:r>
          </a:p>
          <a:p>
            <a:endParaRPr lang="cs-CZ" sz="14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400" dirty="0" smtClean="0"/>
              <a:t>Soutěžní skupiny se střídají po jedné otázce.</a:t>
            </a:r>
          </a:p>
          <a:p>
            <a:endParaRPr lang="cs-CZ" sz="14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400" dirty="0" smtClean="0"/>
              <a:t>Body se zaznamenávají na tabuli, je zvolen jeden zapisovatel (ten se neúčastní soutěže).</a:t>
            </a:r>
          </a:p>
          <a:p>
            <a:endParaRPr lang="cs-CZ" sz="14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400" dirty="0" smtClean="0"/>
              <a:t>Vítězí skupina s nejvyšším počtem bodů.</a:t>
            </a:r>
          </a:p>
          <a:p>
            <a:endParaRPr lang="cs-CZ" sz="14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400" dirty="0" smtClean="0"/>
              <a:t>Každá otázka je za 2 body.</a:t>
            </a:r>
          </a:p>
          <a:p>
            <a:endParaRPr lang="cs-CZ" sz="14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400" dirty="0" smtClean="0"/>
              <a:t>Pokud někdo odhalí, co je na obrázku získá jeho skupina 6 bodů. Pokud je uhodnuto, co je na obrázku, hra nekončí. Pokračujete až do poslední 28 otázky.</a:t>
            </a:r>
          </a:p>
          <a:p>
            <a:endParaRPr lang="cs-CZ" sz="14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400" dirty="0" smtClean="0"/>
              <a:t>Pokud by vybírající tým nevěděl odpověď na otázku, může na ni odpovědět kterákoliv skupina. Získá za ni ale jen jeden bod.</a:t>
            </a:r>
          </a:p>
          <a:p>
            <a:endParaRPr lang="cs-CZ" sz="14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400" dirty="0" smtClean="0"/>
              <a:t>Pokud by některý hráč jiného týmu odpověď vykřikl, ztrácí jeho skupina možnost volby otázky a čeká než proběhne jedno celé kolo.</a:t>
            </a:r>
          </a:p>
        </p:txBody>
      </p:sp>
    </p:spTree>
    <p:extLst>
      <p:ext uri="{BB962C8B-B14F-4D97-AF65-F5344CB8AC3E}">
        <p14:creationId xmlns:p14="http://schemas.microsoft.com/office/powerpoint/2010/main" val="2146904535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Premyslovci premyslovc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-12070"/>
            <a:ext cx="9097857" cy="6823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19872" y="6488668"/>
            <a:ext cx="187220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60648"/>
            <a:ext cx="1152128" cy="1477328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4" action="ppaction://hlinksldjump"/>
              </a:rPr>
              <a:t>1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173797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1737976"/>
            <a:ext cx="1152128" cy="1477328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5" action="ppaction://hlinksldjump"/>
              </a:rPr>
              <a:t>7</a:t>
            </a:r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3215304"/>
            <a:ext cx="1152128" cy="1477328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6" action="ppaction://hlinksldjump"/>
              </a:rPr>
              <a:t>9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4692632"/>
            <a:ext cx="1224136" cy="1754326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7" action="ppaction://hlinksldjump"/>
              </a:rPr>
              <a:t>3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260648"/>
            <a:ext cx="1152128" cy="1477328"/>
          </a:xfrm>
          <a:prstGeom prst="rect">
            <a:avLst/>
          </a:prstGeom>
          <a:solidFill>
            <a:srgbClr val="00B05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8" action="ppaction://hlinksldjump"/>
              </a:rPr>
              <a:t>14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1737976"/>
            <a:ext cx="1152128" cy="1477328"/>
          </a:xfrm>
          <a:prstGeom prst="rect">
            <a:avLst/>
          </a:prstGeom>
          <a:solidFill>
            <a:srgbClr val="00B05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9" action="ppaction://hlinksldjump"/>
              </a:rPr>
              <a:t>21</a:t>
            </a:r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3215304"/>
            <a:ext cx="1152128" cy="1477328"/>
          </a:xfrm>
          <a:prstGeom prst="rect">
            <a:avLst/>
          </a:prstGeom>
          <a:solidFill>
            <a:srgbClr val="00B05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smtClean="0">
                <a:hlinkClick r:id="rId10" action="ppaction://hlinksldjump"/>
              </a:rPr>
              <a:t>16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31640" y="4692632"/>
            <a:ext cx="1152128" cy="1754326"/>
          </a:xfrm>
          <a:prstGeom prst="rect">
            <a:avLst/>
          </a:prstGeom>
          <a:solidFill>
            <a:srgbClr val="00B05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hlinkClick r:id="rId11" action="ppaction://hlinksldjump"/>
              </a:rPr>
              <a:t>10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260648"/>
            <a:ext cx="1080120" cy="1477328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12" action="ppaction://hlinksldjump"/>
              </a:rPr>
              <a:t>15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1737976"/>
            <a:ext cx="1080120" cy="1477328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13" action="ppaction://hlinksldjump"/>
              </a:rPr>
              <a:t>20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83768" y="3215304"/>
            <a:ext cx="1080120" cy="1477328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14" action="ppaction://hlinksldjump"/>
              </a:rPr>
              <a:t>24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83768" y="4692632"/>
            <a:ext cx="1080120" cy="175432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15" action="ppaction://hlinksldjump"/>
              </a:rPr>
              <a:t>13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63888" y="262433"/>
            <a:ext cx="1152128" cy="1477328"/>
          </a:xfrm>
          <a:prstGeom prst="rect">
            <a:avLst/>
          </a:prstGeom>
          <a:solidFill>
            <a:srgbClr val="FF00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16" action="ppaction://hlinksldjump"/>
              </a:rPr>
              <a:t>25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59487" y="1755400"/>
            <a:ext cx="1152128" cy="1477328"/>
          </a:xfrm>
          <a:prstGeom prst="rect">
            <a:avLst/>
          </a:prstGeom>
          <a:solidFill>
            <a:srgbClr val="FF00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17" action="ppaction://hlinksldjump"/>
              </a:rPr>
              <a:t>27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63888" y="3232728"/>
            <a:ext cx="1152128" cy="1477328"/>
          </a:xfrm>
          <a:prstGeom prst="rect">
            <a:avLst/>
          </a:prstGeom>
          <a:solidFill>
            <a:srgbClr val="FF00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18" action="ppaction://hlinksldjump"/>
              </a:rPr>
              <a:t>19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63888" y="4710056"/>
            <a:ext cx="1152128" cy="1754326"/>
          </a:xfrm>
          <a:prstGeom prst="rect">
            <a:avLst/>
          </a:prstGeom>
          <a:solidFill>
            <a:srgbClr val="FF00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19" action="ppaction://hlinksldjump"/>
              </a:rPr>
              <a:t>5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716016" y="278072"/>
            <a:ext cx="1152128" cy="14773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20" action="ppaction://hlinksldjump"/>
              </a:rPr>
              <a:t>18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711615" y="1755400"/>
            <a:ext cx="1152128" cy="14773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21" action="ppaction://hlinksldjump"/>
              </a:rPr>
              <a:t>26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711615" y="3232728"/>
            <a:ext cx="1152128" cy="14773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22" action="ppaction://hlinksldjump"/>
              </a:rPr>
              <a:t>23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711615" y="4712025"/>
            <a:ext cx="1152128" cy="175432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23" action="ppaction://hlinksldjump"/>
              </a:rPr>
              <a:t>8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863030" y="289338"/>
            <a:ext cx="1152128" cy="147732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24" action="ppaction://hlinksldjump"/>
              </a:rPr>
              <a:t>28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863030" y="1766666"/>
            <a:ext cx="1152128" cy="147732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25" action="ppaction://hlinksldjump"/>
              </a:rPr>
              <a:t>22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863030" y="3231127"/>
            <a:ext cx="1152128" cy="147732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26" action="ppaction://hlinksldjump"/>
              </a:rPr>
              <a:t>17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863030" y="4707468"/>
            <a:ext cx="1152128" cy="175432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27" action="ppaction://hlinksldjump"/>
              </a:rPr>
              <a:t>12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15158" y="289338"/>
            <a:ext cx="1805314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>
                <a:hlinkClick r:id="rId28" action="ppaction://hlinksldjump"/>
              </a:rPr>
              <a:t>2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015158" y="1792768"/>
            <a:ext cx="1805314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29" action="ppaction://hlinksldjump"/>
              </a:rPr>
              <a:t>11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994051" y="3270096"/>
            <a:ext cx="1805314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30" action="ppaction://hlinksldjump"/>
              </a:rPr>
              <a:t>6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021938" y="4732588"/>
            <a:ext cx="1805314" cy="1754326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hlinkClick r:id="rId31" action="ppaction://hlinksldjump"/>
              </a:rPr>
              <a:t>4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6488668"/>
            <a:ext cx="5539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 zobrazuje obrázek?</a:t>
            </a:r>
            <a:endParaRPr lang="cs-CZ" dirty="0"/>
          </a:p>
        </p:txBody>
      </p:sp>
      <p:sp>
        <p:nvSpPr>
          <p:cNvPr id="37" name="6cípá hvězda 36">
            <a:hlinkClick r:id="rId32" action="ppaction://hlinksldjump"/>
          </p:cNvPr>
          <p:cNvSpPr/>
          <p:nvPr/>
        </p:nvSpPr>
        <p:spPr>
          <a:xfrm>
            <a:off x="8634928" y="6240889"/>
            <a:ext cx="396044" cy="495557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453006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20" grpId="0" animBg="1"/>
      <p:bldP spid="34" grpId="0" animBg="1"/>
      <p:bldP spid="35" grpId="0" animBg="1"/>
      <p:bldP spid="3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26198" y="2000453"/>
            <a:ext cx="6219996" cy="27737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Turci se šíří na evropský kontinent a Ludvík Jagellonský se jim musí postavit.</a:t>
            </a:r>
          </a:p>
          <a:p>
            <a:r>
              <a:rPr lang="cs-CZ" dirty="0" smtClean="0"/>
              <a:t>Ve kterém roce proběhla bitva u Moháče?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42840" y="6007287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458112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1526</a:t>
            </a:r>
            <a:endParaRPr lang="cs-CZ" dirty="0"/>
          </a:p>
        </p:txBody>
      </p:sp>
      <p:pic>
        <p:nvPicPr>
          <p:cNvPr id="1026" name="Picture 2" descr="Soubor:Louis2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16356"/>
            <a:ext cx="2381250" cy="331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5631056"/>
            <a:ext cx="2381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Ludvík Jagellonský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91673640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528621"/>
            <a:ext cx="7125112" cy="29897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Jiří z Poděbrad nepocházel z královské dynastie, přesto byl zvolen českým králem.</a:t>
            </a:r>
          </a:p>
          <a:p>
            <a:r>
              <a:rPr lang="cs-CZ" dirty="0" smtClean="0"/>
              <a:t>Ve kterém roce zemřel?</a:t>
            </a:r>
          </a:p>
          <a:p>
            <a:pPr marL="0" indent="0">
              <a:buNone/>
            </a:pPr>
            <a:r>
              <a:rPr lang="cs-CZ" dirty="0" smtClean="0"/>
              <a:t>	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4149080"/>
            <a:ext cx="25461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1471</a:t>
            </a:r>
            <a:endParaRPr lang="cs-CZ" dirty="0"/>
          </a:p>
        </p:txBody>
      </p:sp>
      <p:pic>
        <p:nvPicPr>
          <p:cNvPr id="2050" name="Picture 2" descr="Soubor:Nuremberg chronicles f 251v 2 (Georgius rex bohemie)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137" y="4303449"/>
            <a:ext cx="2143125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27137" y="6179874"/>
            <a:ext cx="2768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 Jiří vyobrazený </a:t>
            </a:r>
            <a:br>
              <a:rPr lang="cs-CZ" sz="1200" dirty="0" smtClean="0"/>
            </a:br>
            <a:r>
              <a:rPr lang="cs-CZ" sz="1200" dirty="0" smtClean="0"/>
              <a:t>v Norimberské kronice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903000760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88023" y="1753743"/>
            <a:ext cx="3672409" cy="27017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Jan Hus kritizoval církev, to se mu stalo osudným.</a:t>
            </a:r>
          </a:p>
          <a:p>
            <a:r>
              <a:rPr lang="cs-CZ" dirty="0" smtClean="0"/>
              <a:t>Uveďte přesné datum upálení Mistra Jana Husa: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53922" y="472514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6.7.1415</a:t>
            </a:r>
            <a:endParaRPr lang="cs-CZ" dirty="0"/>
          </a:p>
        </p:txBody>
      </p:sp>
      <p:pic>
        <p:nvPicPr>
          <p:cNvPr id="3074" name="Picture 2" descr="Soubor:Jan Hus 2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9398" y="1784344"/>
            <a:ext cx="2895109" cy="4236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39398" y="6021288"/>
            <a:ext cx="26005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Mistr Jan Hus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104171309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8563" y="1343955"/>
            <a:ext cx="7125112" cy="28457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Husitské války skončily střetem umírněných husitů </a:t>
            </a:r>
          </a:p>
          <a:p>
            <a:pPr marL="0" indent="0">
              <a:buNone/>
            </a:pPr>
            <a:r>
              <a:rPr lang="cs-CZ" dirty="0" smtClean="0"/>
              <a:t>a katolíků s radikálními husity.</a:t>
            </a:r>
          </a:p>
          <a:p>
            <a:r>
              <a:rPr lang="cs-CZ" dirty="0" smtClean="0"/>
              <a:t>Ve kterém roce došlo k bitvě </a:t>
            </a:r>
            <a:r>
              <a:rPr lang="cs-CZ" dirty="0"/>
              <a:t>u</a:t>
            </a:r>
            <a:r>
              <a:rPr lang="cs-CZ" dirty="0" smtClean="0"/>
              <a:t> Lipan?</a:t>
            </a:r>
          </a:p>
          <a:p>
            <a:pPr marL="0" indent="0">
              <a:buNone/>
            </a:pPr>
            <a:r>
              <a:rPr lang="cs-CZ" dirty="0" smtClean="0"/>
              <a:t>	______________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889581" y="3223558"/>
            <a:ext cx="2330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1434</a:t>
            </a:r>
            <a:endParaRPr lang="cs-CZ" dirty="0"/>
          </a:p>
        </p:txBody>
      </p:sp>
      <p:pic>
        <p:nvPicPr>
          <p:cNvPr id="4098" name="Picture 2" descr="File:Josef Mathauser - Bitva u Lipan roku 1434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510" y="3678169"/>
            <a:ext cx="4722118" cy="3052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15616" y="6100539"/>
            <a:ext cx="12168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Josef </a:t>
            </a:r>
            <a:r>
              <a:rPr lang="cs-CZ" sz="1200" dirty="0" err="1" smtClean="0"/>
              <a:t>Mathauser</a:t>
            </a:r>
            <a:r>
              <a:rPr lang="cs-CZ" sz="1200" dirty="0" smtClean="0"/>
              <a:t>- Bitva u Lipan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985845019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73301" y="1807361"/>
            <a:ext cx="4261253" cy="29897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Jiří z Poděbrad nejprve vykonával funkci správce českého království.</a:t>
            </a:r>
          </a:p>
          <a:p>
            <a:r>
              <a:rPr lang="cs-CZ" dirty="0" smtClean="0"/>
              <a:t>Ve kterém roce byl Jiří </a:t>
            </a:r>
            <a:br>
              <a:rPr lang="cs-CZ" dirty="0" smtClean="0"/>
            </a:br>
            <a:r>
              <a:rPr lang="cs-CZ" dirty="0" smtClean="0"/>
              <a:t>z Poděbrad zvolen panovníkem zemí Koruny české?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408538" y="479715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1458</a:t>
            </a:r>
            <a:endParaRPr lang="cs-CZ" dirty="0"/>
          </a:p>
        </p:txBody>
      </p:sp>
      <p:pic>
        <p:nvPicPr>
          <p:cNvPr id="5122" name="Picture 2" descr="Soubor:Adolf Liebscher - Jiří z Poděbrad nad obklíčenými vojsky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43446"/>
            <a:ext cx="3333750" cy="466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6410697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Adolf </a:t>
            </a:r>
            <a:r>
              <a:rPr lang="cs-CZ" sz="1200" dirty="0" err="1" smtClean="0"/>
              <a:t>Liebscher</a:t>
            </a:r>
            <a:r>
              <a:rPr lang="cs-CZ" sz="1200" dirty="0" smtClean="0"/>
              <a:t>- Jiří z Poděbrad </a:t>
            </a:r>
            <a:br>
              <a:rPr lang="cs-CZ" sz="1200" dirty="0" smtClean="0"/>
            </a:br>
            <a:r>
              <a:rPr lang="cs-CZ" sz="1200" dirty="0" smtClean="0"/>
              <a:t>nad obklíčenými vojsky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078905865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41372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Zikmund Lucemburský byl posledním panovníkem z rodu Lucemburků na českém trůnu.</a:t>
            </a:r>
          </a:p>
          <a:p>
            <a:r>
              <a:rPr lang="cs-CZ" dirty="0" smtClean="0"/>
              <a:t>Ve kterém roce vymřel rod Lucemburků po meči?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371703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1437</a:t>
            </a:r>
            <a:endParaRPr lang="cs-CZ" dirty="0"/>
          </a:p>
        </p:txBody>
      </p:sp>
      <p:pic>
        <p:nvPicPr>
          <p:cNvPr id="6146" name="Picture 2" descr="Soubor:Zikmund Zhořelecka radnice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894132"/>
            <a:ext cx="2328863" cy="285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6525344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Zikmund Lucemburský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954922635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600" y="548680"/>
            <a:ext cx="7125113" cy="924475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56613"/>
            <a:ext cx="7125112" cy="27737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 sněmu v Čáslavi byly přijaty čtyři artikuly pražské jako zákon státu.</a:t>
            </a:r>
          </a:p>
          <a:p>
            <a:r>
              <a:rPr lang="cs-CZ" dirty="0" smtClean="0"/>
              <a:t>Ve kterém roce se konal čáslavský sněm?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55919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3861048"/>
            <a:ext cx="2851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1424</a:t>
            </a:r>
            <a:endParaRPr lang="cs-CZ" dirty="0"/>
          </a:p>
        </p:txBody>
      </p:sp>
      <p:pic>
        <p:nvPicPr>
          <p:cNvPr id="7170" name="Picture 2" descr="File:Location of Czech city Caslav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430" y="4151830"/>
            <a:ext cx="4428866" cy="2595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77917" y="5315362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Čáslav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234199517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27541" y="1807361"/>
            <a:ext cx="3702745" cy="27737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Jan Žižka z Trocnova byl jedním z nejlepších vojevůdců husitů.</a:t>
            </a:r>
          </a:p>
          <a:p>
            <a:r>
              <a:rPr lang="cs-CZ" dirty="0" smtClean="0"/>
              <a:t>Ve kterém roce zemřel?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4524486"/>
            <a:ext cx="1826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1424</a:t>
            </a:r>
            <a:endParaRPr lang="cs-CZ" dirty="0"/>
          </a:p>
        </p:txBody>
      </p:sp>
      <p:pic>
        <p:nvPicPr>
          <p:cNvPr id="8194" name="Picture 2" descr="Soubor:Jan Vilímek - Jan Žižka z Trocnova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3028" y="1913114"/>
            <a:ext cx="3595902" cy="4513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6016430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12776"/>
            <a:ext cx="7125112" cy="2413727"/>
          </a:xfrm>
        </p:spPr>
        <p:txBody>
          <a:bodyPr/>
          <a:lstStyle/>
          <a:p>
            <a:r>
              <a:rPr lang="cs-CZ" dirty="0" smtClean="0"/>
              <a:t>Ve kterém roce bylo založeno husitské město Tábor?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3094304"/>
            <a:ext cx="2654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1420</a:t>
            </a:r>
            <a:endParaRPr lang="cs-CZ" dirty="0"/>
          </a:p>
        </p:txBody>
      </p:sp>
      <p:pic>
        <p:nvPicPr>
          <p:cNvPr id="9218" name="Picture 2" descr="Soubor:Tabor CZ Zizka Memorial 323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467131"/>
            <a:ext cx="4372985" cy="3279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63688" y="6384079"/>
            <a:ext cx="38164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Pomník Jana Žižky na náměstí v Táboře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74521603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10.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8443" y="1807361"/>
            <a:ext cx="4890021" cy="27737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 bitvě u Sudoměře změřili síly Zikmundovi bojovníci s husity. </a:t>
            </a:r>
            <a:br>
              <a:rPr lang="cs-CZ" dirty="0" smtClean="0"/>
            </a:br>
            <a:r>
              <a:rPr lang="cs-CZ" dirty="0" smtClean="0"/>
              <a:t>Zvítězili husité pod vedením Jana Žižky z Trocnova.</a:t>
            </a:r>
          </a:p>
          <a:p>
            <a:r>
              <a:rPr lang="cs-CZ" dirty="0" smtClean="0"/>
              <a:t>Ve kterém roce došlo k této bitvě?</a:t>
            </a:r>
          </a:p>
          <a:p>
            <a:pPr marL="457200" lvl="1" indent="0">
              <a:buNone/>
            </a:pPr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929986" y="486916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1420</a:t>
            </a:r>
            <a:endParaRPr lang="cs-CZ" dirty="0"/>
          </a:p>
        </p:txBody>
      </p:sp>
      <p:pic>
        <p:nvPicPr>
          <p:cNvPr id="10242" name="Picture 2" descr="Soubor:Hetteš, Ferdinand - Porážka železných pánů u Sudoměře dne 25. března 1420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54047"/>
            <a:ext cx="3390900" cy="4962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95936" y="6384079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Ferdinand </a:t>
            </a:r>
            <a:r>
              <a:rPr lang="cs-CZ" sz="1200" dirty="0" err="1" smtClean="0"/>
              <a:t>Hetteš</a:t>
            </a:r>
            <a:r>
              <a:rPr lang="cs-CZ" sz="1200" dirty="0" smtClean="0"/>
              <a:t>- Porážka železných pánů u Sudoměře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679154464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11.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42841" y="1807361"/>
            <a:ext cx="4587445" cy="29177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Během husitských válek došlo </a:t>
            </a:r>
            <a:br>
              <a:rPr lang="cs-CZ" dirty="0" smtClean="0"/>
            </a:br>
            <a:r>
              <a:rPr lang="cs-CZ" dirty="0" smtClean="0"/>
              <a:t>k mnoha bitvám. </a:t>
            </a:r>
            <a:br>
              <a:rPr lang="cs-CZ" dirty="0" smtClean="0"/>
            </a:br>
            <a:r>
              <a:rPr lang="cs-CZ" dirty="0" smtClean="0"/>
              <a:t>O bitvě u Domažlic se vypráví, že husité svého nepřítele zahnali zpěvem.</a:t>
            </a:r>
          </a:p>
          <a:p>
            <a:r>
              <a:rPr lang="cs-CZ" dirty="0" smtClean="0"/>
              <a:t>Ve kterém roce došlo k bitvě </a:t>
            </a:r>
            <a:br>
              <a:rPr lang="cs-CZ" dirty="0" smtClean="0"/>
            </a:br>
            <a:r>
              <a:rPr lang="cs-CZ" dirty="0" smtClean="0"/>
              <a:t>u Domažlic?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684587" y="4613581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1431</a:t>
            </a:r>
            <a:endParaRPr lang="cs-CZ" dirty="0"/>
          </a:p>
        </p:txBody>
      </p:sp>
      <p:pic>
        <p:nvPicPr>
          <p:cNvPr id="11266" name="Picture 2" descr="Soubor:Adolf Liebscher - Křižáci u Domažlic utíkají před blížícími se Husity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3143250" cy="434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43025" y="6197321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Adolf </a:t>
            </a:r>
            <a:r>
              <a:rPr lang="cs-CZ" sz="1200" dirty="0" err="1" smtClean="0"/>
              <a:t>Liebscher</a:t>
            </a:r>
            <a:r>
              <a:rPr lang="cs-CZ" sz="1200" dirty="0" smtClean="0"/>
              <a:t>- Křižáci u Domažlic utíkají před husity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89785707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12.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02298" y="1807361"/>
            <a:ext cx="4158133" cy="27737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První pražská defenestrace proběhla na radnici Nového Města pražského.</a:t>
            </a:r>
          </a:p>
          <a:p>
            <a:r>
              <a:rPr lang="cs-CZ" dirty="0" smtClean="0"/>
              <a:t>Ve kterém roce byli úředníci vyhozeni z oken této radnice?</a:t>
            </a:r>
          </a:p>
          <a:p>
            <a:pPr marL="457200" lvl="1" indent="0">
              <a:buNone/>
            </a:pPr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538967" y="465313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1419</a:t>
            </a:r>
            <a:endParaRPr lang="cs-CZ" dirty="0"/>
          </a:p>
        </p:txBody>
      </p:sp>
      <p:pic>
        <p:nvPicPr>
          <p:cNvPr id="12290" name="Picture 2" descr="Soubor:Liebscher, Adolf - Svržení konšelů s Novoměstské radnice 30. července 1419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07897"/>
            <a:ext cx="3114675" cy="481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87624" y="6527547"/>
            <a:ext cx="31146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První pražská defenestrace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888755810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13.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15963"/>
            <a:ext cx="7125112" cy="28457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Jan Lucemburský si vzal za ženu Elišku Přemyslovnu a tím získal nárok na českou korunu.</a:t>
            </a:r>
          </a:p>
          <a:p>
            <a:r>
              <a:rPr lang="cs-CZ" dirty="0" smtClean="0"/>
              <a:t>Ve kterém roce nastoupil rod Lucemburků na český trůn?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4077072"/>
            <a:ext cx="2654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1310</a:t>
            </a:r>
            <a:endParaRPr lang="cs-CZ" dirty="0"/>
          </a:p>
        </p:txBody>
      </p:sp>
      <p:pic>
        <p:nvPicPr>
          <p:cNvPr id="13314" name="Picture 2" descr="File:John of Luxemburg-Wedding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004982"/>
            <a:ext cx="3705225" cy="2343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75656" y="6348133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Svatba Elišky Přemyslovny a Jana Lucemburského ve </a:t>
            </a:r>
            <a:r>
              <a:rPr lang="cs-CZ" sz="1200" dirty="0" err="1" smtClean="0"/>
              <a:t>Špýru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295376586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14.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66175" y="1807361"/>
            <a:ext cx="3868379" cy="262975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Karel IV. je nazýván „otcem vlasti“, jeho vláda znamenala obohacení českých zemí.</a:t>
            </a:r>
          </a:p>
          <a:p>
            <a:r>
              <a:rPr lang="cs-CZ" dirty="0" smtClean="0"/>
              <a:t>Ve kterém roce tento panovník zemřel?</a:t>
            </a:r>
          </a:p>
          <a:p>
            <a:pPr marL="457200" lvl="1" indent="0">
              <a:buNone/>
            </a:pPr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465313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1378</a:t>
            </a:r>
            <a:endParaRPr lang="cs-CZ" dirty="0"/>
          </a:p>
        </p:txBody>
      </p:sp>
      <p:pic>
        <p:nvPicPr>
          <p:cNvPr id="14338" name="Picture 2" descr="Soubor:Charles IV-John Ocko votive picture-fragment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132856"/>
            <a:ext cx="3006544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47203" y="6497433"/>
            <a:ext cx="31505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Karel IV.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43009171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15.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5" y="1807361"/>
            <a:ext cx="3672409" cy="27017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Posledním panovníkem z rodu Přemyslovců na českém trůnu byl Václav III.</a:t>
            </a:r>
          </a:p>
          <a:p>
            <a:r>
              <a:rPr lang="cs-CZ" dirty="0" smtClean="0"/>
              <a:t>Ve kterém roce vymřel rod Přemyslovců po meči?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535100" y="479715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1306</a:t>
            </a:r>
            <a:endParaRPr lang="cs-CZ" dirty="0"/>
          </a:p>
        </p:txBody>
      </p:sp>
      <p:pic>
        <p:nvPicPr>
          <p:cNvPr id="15362" name="Picture 2" descr="Soubor:Vaclav3 prijezd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5337"/>
            <a:ext cx="3581400" cy="433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6384079"/>
            <a:ext cx="34563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Václav III. na cestě do Uher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68379651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16.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4106" y="1484784"/>
            <a:ext cx="7125112" cy="262975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Karel IV. se pyšnil několika zakladatelskými činnostmi.</a:t>
            </a:r>
          </a:p>
          <a:p>
            <a:r>
              <a:rPr lang="cs-CZ" dirty="0" smtClean="0"/>
              <a:t>Ve kterém roce založil univerzitu v Praze?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350100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1348</a:t>
            </a:r>
            <a:endParaRPr lang="cs-CZ" dirty="0"/>
          </a:p>
        </p:txBody>
      </p:sp>
      <p:pic>
        <p:nvPicPr>
          <p:cNvPr id="16386" name="Picture 2" descr="Soubor:Pečeť Univerzity Karlovy v Praze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685674"/>
            <a:ext cx="2304256" cy="2550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03648" y="6285205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Pečeť Univerzity Karlovy (kolem roku 1360)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65506168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17.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80697" y="1203200"/>
            <a:ext cx="7125112" cy="27017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Husité porazili několikrát křižácká vojska.</a:t>
            </a:r>
          </a:p>
          <a:p>
            <a:r>
              <a:rPr lang="cs-CZ" dirty="0" smtClean="0"/>
              <a:t>Ve kterém roce se odehrála bitva na Vítkově?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2843643"/>
            <a:ext cx="35902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1420</a:t>
            </a:r>
            <a:endParaRPr lang="cs-CZ" dirty="0"/>
          </a:p>
        </p:txBody>
      </p:sp>
      <p:pic>
        <p:nvPicPr>
          <p:cNvPr id="17410" name="Picture 2" descr="Soubor:Adolf Liebscher - Bitva na hoře Vítkově dne 14. července roku 1420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12975"/>
            <a:ext cx="4991100" cy="340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6622926"/>
            <a:ext cx="51351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Adolf </a:t>
            </a:r>
            <a:r>
              <a:rPr lang="cs-CZ" sz="1200" dirty="0" err="1" smtClean="0"/>
              <a:t>Liebscher</a:t>
            </a:r>
            <a:r>
              <a:rPr lang="cs-CZ" sz="1200" dirty="0" smtClean="0"/>
              <a:t>- Bitva na Vítkově hoře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35875553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81451" y="620688"/>
            <a:ext cx="7125113" cy="924475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18.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81452" y="1199939"/>
            <a:ext cx="7811028" cy="27737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Jan Lucemburský zemřel v tzv. Stoleté válce.</a:t>
            </a:r>
          </a:p>
          <a:p>
            <a:r>
              <a:rPr lang="cs-CZ" dirty="0" smtClean="0"/>
              <a:t>Kdy se odehrála bitva u Kresčaku, ve které Jan Lucemburský zahynul?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4" name="6cípá hvězda 3">
            <a:hlinkClick r:id="rId3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777671" y="2957711"/>
            <a:ext cx="35902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1346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14284" y="6534897"/>
            <a:ext cx="20605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Bitva u </a:t>
            </a:r>
            <a:r>
              <a:rPr lang="cs-CZ" sz="1200" dirty="0" err="1" smtClean="0"/>
              <a:t>Kreščaku</a:t>
            </a:r>
            <a:endParaRPr lang="cs-CZ" sz="1200" dirty="0"/>
          </a:p>
        </p:txBody>
      </p:sp>
      <p:pic>
        <p:nvPicPr>
          <p:cNvPr id="18436" name="Picture 4" descr="File:Krescak3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327043"/>
            <a:ext cx="4392488" cy="3529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2905425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19.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67502" y="1491994"/>
            <a:ext cx="7125112" cy="27737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Přemysl Otakar II., král železný a zlatý toužil po titulu římského krále. </a:t>
            </a:r>
          </a:p>
          <a:p>
            <a:r>
              <a:rPr lang="cs-CZ" dirty="0" smtClean="0"/>
              <a:t>Ve kterém roce proběhla bitva na Moravském poli?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378904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1278</a:t>
            </a:r>
            <a:endParaRPr lang="cs-CZ" dirty="0"/>
          </a:p>
        </p:txBody>
      </p:sp>
      <p:pic>
        <p:nvPicPr>
          <p:cNvPr id="19458" name="Picture 2" descr="http://upload.wikimedia.org/wikipedia/commons/thumb/b/be/Josef_Mathauser_-_P%C5%99emysl_Otakar_II._padl_u_Such%C3%BDch_Krut_v_den_sv._Rufa_1278.jpg/270px-Josef_Mathauser_-_P%C5%99emysl_Otakar_II._padl_u_Such%C3%BDch_Krut_v_den_sv._Rufa_1278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502" y="4235882"/>
            <a:ext cx="3874096" cy="251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60032" y="6237312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Bitva na Moravském poli a smrt Přemysla Otakara II.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56634705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20.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59832" y="1816653"/>
            <a:ext cx="5362755" cy="29177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Přemysl Otakar I. </a:t>
            </a:r>
            <a:r>
              <a:rPr lang="cs-CZ" dirty="0"/>
              <a:t>z</a:t>
            </a:r>
            <a:r>
              <a:rPr lang="cs-CZ" dirty="0" smtClean="0"/>
              <a:t>ískal dědičný královský titul od císaře Fridricha II.</a:t>
            </a:r>
          </a:p>
          <a:p>
            <a:r>
              <a:rPr lang="cs-CZ" dirty="0" smtClean="0"/>
              <a:t>Ve kterém roce získal Přemysl Otakar I. Zlatou bulu sicilskou?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436510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1212</a:t>
            </a:r>
            <a:endParaRPr lang="cs-CZ" dirty="0"/>
          </a:p>
        </p:txBody>
      </p:sp>
      <p:pic>
        <p:nvPicPr>
          <p:cNvPr id="14338" name="Picture 2" descr="Soubor:Golden Bull of Sicily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9944" y="2780927"/>
            <a:ext cx="2442579" cy="346465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27584" y="6245579"/>
            <a:ext cx="20162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Zlatá bula sicilská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745849866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21.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76775" y="1888661"/>
            <a:ext cx="4786691" cy="262975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Kníže Vratislav II. se stal prvním českým králem. </a:t>
            </a:r>
          </a:p>
          <a:p>
            <a:r>
              <a:rPr lang="cs-CZ" dirty="0" smtClean="0"/>
              <a:t>Ve kterém roce byl korunován?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414908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1085</a:t>
            </a:r>
            <a:endParaRPr lang="cs-CZ" dirty="0"/>
          </a:p>
        </p:txBody>
      </p:sp>
      <p:pic>
        <p:nvPicPr>
          <p:cNvPr id="13314" name="Picture 2" descr="Soubor:W vratislav ii 198 320.jpe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042274"/>
            <a:ext cx="2462014" cy="397901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331640" y="6021288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Kníže Vratislav II.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85525017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22.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95935" y="1807361"/>
            <a:ext cx="4138619" cy="28457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Knížete Václava nechal zavraždit jeho bratr Boleslav. </a:t>
            </a:r>
            <a:br>
              <a:rPr lang="cs-CZ" dirty="0" smtClean="0"/>
            </a:br>
            <a:r>
              <a:rPr lang="cs-CZ" dirty="0" smtClean="0"/>
              <a:t>Svatý Václav se stal patronem naší země.</a:t>
            </a:r>
          </a:p>
          <a:p>
            <a:r>
              <a:rPr lang="cs-CZ" dirty="0" smtClean="0"/>
              <a:t>Ve kterém roce byl kníže Václav zavražděn?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479715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935</a:t>
            </a:r>
            <a:endParaRPr lang="cs-CZ" dirty="0"/>
          </a:p>
        </p:txBody>
      </p:sp>
      <p:pic>
        <p:nvPicPr>
          <p:cNvPr id="12290" name="Picture 2" descr="Soubor:Wenzeslaus by Peter Parler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1916832"/>
            <a:ext cx="2952750" cy="428625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971600" y="6165304"/>
            <a:ext cx="30963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Pert</a:t>
            </a:r>
            <a:r>
              <a:rPr lang="cs-CZ" sz="1200" dirty="0" smtClean="0"/>
              <a:t> </a:t>
            </a:r>
            <a:r>
              <a:rPr lang="cs-CZ" sz="1200" dirty="0" err="1" smtClean="0"/>
              <a:t>Parléř</a:t>
            </a:r>
            <a:r>
              <a:rPr lang="cs-CZ" sz="1200" dirty="0" smtClean="0"/>
              <a:t> – Svatý Václav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97687208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23.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84784"/>
            <a:ext cx="7125112" cy="226971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Konstantin a </a:t>
            </a:r>
            <a:r>
              <a:rPr lang="cs-CZ" dirty="0"/>
              <a:t>M</a:t>
            </a:r>
            <a:r>
              <a:rPr lang="cs-CZ" dirty="0" smtClean="0"/>
              <a:t>etoděj přišli na Velkou Moravu z Byzance.</a:t>
            </a:r>
          </a:p>
          <a:p>
            <a:r>
              <a:rPr lang="cs-CZ" dirty="0" smtClean="0"/>
              <a:t>Ve kterém roce přišli na naše území?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</a:t>
            </a:r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3140968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863</a:t>
            </a:r>
            <a:endParaRPr lang="cs-CZ" dirty="0"/>
          </a:p>
        </p:txBody>
      </p:sp>
      <p:pic>
        <p:nvPicPr>
          <p:cNvPr id="11266" name="Picture 2" descr="File:Josef Mathauser - Konstantin a Metoděj přišli na Velehrad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3645024"/>
            <a:ext cx="4591050" cy="292417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115616" y="6581001"/>
            <a:ext cx="188179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Konstantin a Metoděj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80138387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24.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5" y="1807361"/>
            <a:ext cx="3418539" cy="28457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Kníže Vladislav byl v naší historii druhým českým králem.</a:t>
            </a:r>
          </a:p>
          <a:p>
            <a:r>
              <a:rPr lang="cs-CZ" dirty="0" smtClean="0"/>
              <a:t>Ve kterém roce byl kníže Vladislav II. korunován na českého krále?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4869160"/>
            <a:ext cx="2942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1158</a:t>
            </a:r>
            <a:endParaRPr lang="cs-CZ" dirty="0"/>
          </a:p>
        </p:txBody>
      </p:sp>
      <p:pic>
        <p:nvPicPr>
          <p:cNvPr id="10242" name="Picture 2" descr="File:Olomoucké horologium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1752041"/>
            <a:ext cx="3126750" cy="4902942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42368" y="6558140"/>
            <a:ext cx="116128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Vladislav II.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5139911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25.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4" y="1397894"/>
            <a:ext cx="7125112" cy="2557743"/>
          </a:xfrm>
        </p:spPr>
        <p:txBody>
          <a:bodyPr/>
          <a:lstStyle/>
          <a:p>
            <a:r>
              <a:rPr lang="cs-CZ" dirty="0" smtClean="0"/>
              <a:t>Ve kterém roce vznikla Sámova říše?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3573016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623</a:t>
            </a:r>
            <a:endParaRPr lang="cs-CZ" dirty="0"/>
          </a:p>
        </p:txBody>
      </p:sp>
      <p:pic>
        <p:nvPicPr>
          <p:cNvPr id="9218" name="Picture 2" descr="Soubor:Samovo kraljevstvo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3573016"/>
            <a:ext cx="2857500" cy="279082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115616" y="6453336"/>
            <a:ext cx="34563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Sámova říše- možný rozsah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90532866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26.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302764"/>
            <a:ext cx="7125112" cy="27017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Slavníkovci ohrožovali moc Přemyslovců, proto došlo </a:t>
            </a:r>
            <a:br>
              <a:rPr lang="cs-CZ" dirty="0" smtClean="0"/>
            </a:br>
            <a:r>
              <a:rPr lang="cs-CZ" dirty="0" smtClean="0"/>
              <a:t>k jejich vyvraždění na Libici.</a:t>
            </a:r>
          </a:p>
          <a:p>
            <a:r>
              <a:rPr lang="cs-CZ" dirty="0" smtClean="0"/>
              <a:t>Ve kterém roce došlo k vyvraždění Slavníkovců?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567175" y="3501008"/>
            <a:ext cx="1021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995</a:t>
            </a:r>
            <a:endParaRPr lang="cs-CZ" dirty="0"/>
          </a:p>
        </p:txBody>
      </p:sp>
      <p:pic>
        <p:nvPicPr>
          <p:cNvPr id="1026" name="Picture 2" descr="Soubor:Gniezno Boleslaus II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621" y="4032798"/>
            <a:ext cx="4968552" cy="2714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3410" y="6285205"/>
            <a:ext cx="21192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Sv. Vojtěch předstoupil </a:t>
            </a:r>
          </a:p>
          <a:p>
            <a:r>
              <a:rPr lang="cs-CZ" sz="1200" dirty="0" smtClean="0"/>
              <a:t>před Boleslava II.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61660344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27.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18634" y="1724041"/>
            <a:ext cx="3041798" cy="26297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Prvním biskupem se stal Vojtěch Slavníkovec.</a:t>
            </a:r>
          </a:p>
          <a:p>
            <a:r>
              <a:rPr lang="cs-CZ" dirty="0" smtClean="0"/>
              <a:t>Ve kterém roce bylo založeno pražské biskupství?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901771" y="4941168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973</a:t>
            </a:r>
            <a:endParaRPr lang="cs-CZ" dirty="0"/>
          </a:p>
        </p:txBody>
      </p:sp>
      <p:pic>
        <p:nvPicPr>
          <p:cNvPr id="2050" name="Picture 2" descr="File:Święty Wojciech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07328"/>
            <a:ext cx="4591050" cy="4476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 flipH="1">
            <a:off x="611560" y="6377538"/>
            <a:ext cx="31683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Sv. Vojtěch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19148813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Otázka 28.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55295" y="1807361"/>
            <a:ext cx="3109193" cy="30617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Za vlády Lucemburků došlo k založení</a:t>
            </a:r>
            <a:r>
              <a:rPr lang="cs-CZ" dirty="0"/>
              <a:t> </a:t>
            </a:r>
            <a:r>
              <a:rPr lang="cs-CZ" dirty="0" smtClean="0"/>
              <a:t>arcibiskupství.</a:t>
            </a:r>
          </a:p>
          <a:p>
            <a:r>
              <a:rPr lang="cs-CZ" dirty="0" smtClean="0"/>
              <a:t>Ve kterém roce bylo pražské biskupství povýšeno na arcibiskupství?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4" name="6cípá hvězda 3">
            <a:hlinkClick r:id="rId2" action="ppaction://hlinksldjump"/>
          </p:cNvPr>
          <p:cNvSpPr/>
          <p:nvPr/>
        </p:nvSpPr>
        <p:spPr>
          <a:xfrm>
            <a:off x="7838198" y="6021288"/>
            <a:ext cx="792088" cy="72558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408204" y="486916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1344</a:t>
            </a:r>
            <a:endParaRPr lang="cs-CZ" dirty="0"/>
          </a:p>
        </p:txBody>
      </p:sp>
      <p:pic>
        <p:nvPicPr>
          <p:cNvPr id="3074" name="Picture 2" descr="File:Příjezd arcibiskupa Viléma Florentina na arcibiskupství pražské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60848"/>
            <a:ext cx="5531768" cy="406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6126698"/>
            <a:ext cx="39604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Pražské arcibiskupství s chrámem sv. Víta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441164091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Premyslovci premyslovci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723" y="260648"/>
            <a:ext cx="7464677" cy="5605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0586" y="5542827"/>
            <a:ext cx="747181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Poslední </a:t>
            </a:r>
            <a:r>
              <a:rPr lang="cs-CZ" dirty="0"/>
              <a:t>p</a:t>
            </a:r>
            <a:r>
              <a:rPr lang="cs-CZ" dirty="0" smtClean="0"/>
              <a:t>řemyslovští králové</a:t>
            </a:r>
            <a:r>
              <a:rPr lang="cs-CZ" dirty="0"/>
              <a:t>,</a:t>
            </a:r>
            <a:r>
              <a:rPr lang="cs-CZ" dirty="0" smtClean="0"/>
              <a:t> Přemysl Otakar II., Václav II., Václav III. ve Zbraslavské kronice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0587" y="6293497"/>
            <a:ext cx="444747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Proč má každý z nich jinou korunu?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9311148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9"/>
            <a:ext cx="6981097" cy="360040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284984"/>
            <a:ext cx="8136904" cy="626469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1200" dirty="0" smtClean="0"/>
              <a:t>Uvedené </a:t>
            </a:r>
            <a:r>
              <a:rPr lang="cs-CZ" sz="1200" dirty="0"/>
              <a:t>zdroje [ on-line] </a:t>
            </a:r>
            <a:r>
              <a:rPr lang="cs-CZ" sz="1200" dirty="0" smtClean="0"/>
              <a:t>16.3.2012 </a:t>
            </a:r>
            <a:r>
              <a:rPr lang="cs-CZ" sz="1200" dirty="0"/>
              <a:t>[cit. </a:t>
            </a:r>
            <a:r>
              <a:rPr lang="cs-CZ" sz="1200" dirty="0" smtClean="0"/>
              <a:t>2012-04-09]. </a:t>
            </a:r>
            <a:r>
              <a:rPr lang="cs-CZ" sz="1200" dirty="0"/>
              <a:t>Dostupné pod licencí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</a:t>
            </a:r>
            <a:r>
              <a:rPr lang="cs-CZ" sz="1200" dirty="0"/>
              <a:t>na www: </a:t>
            </a:r>
            <a:endParaRPr lang="cs-CZ" sz="1200" dirty="0" smtClean="0"/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cs.wikipedia.org/wiki/Soubor:Premyslovci_premyslovci.jpg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cs.wikipedia.org/wiki/Soubor:Louis2.jpg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http://cs.wikipedia.org/wiki/Soubor:Nuremberg_chronicles_f_251v_2_(Georgius_rex_bohemie).</a:t>
            </a:r>
            <a:r>
              <a:rPr lang="cs-CZ" sz="1200" dirty="0" smtClean="0">
                <a:hlinkClick r:id="rId4"/>
              </a:rPr>
              <a:t>jpg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cs.wikipedia.org/wiki/Soubor:Jan_Hus_2.jpg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http://commons.wikimedia.org/wiki/File:Josef_Mathauser_-_</a:t>
            </a:r>
            <a:r>
              <a:rPr lang="cs-CZ" sz="1200" dirty="0" smtClean="0">
                <a:hlinkClick r:id="rId6"/>
              </a:rPr>
              <a:t>Bitva_u_Lipan_roku_1434.jpg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http://cs.wikipedia.org/wiki/Soubor:Adolf_Liebscher_-_</a:t>
            </a:r>
            <a:r>
              <a:rPr lang="cs-CZ" sz="1200" dirty="0" smtClean="0">
                <a:hlinkClick r:id="rId7"/>
              </a:rPr>
              <a:t>Ji%C5%99%C3%AD_z_Pod%C4%9Bbrad_nad_obkl%C3%AD%C4%8Den%C3%BDmi_vojsky.jpg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cs.wikipedia.org/wiki/Soubor:Zikmund_Zho%C5%99elecka_radnice.jpg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commons.wikimedia.org/wiki/File:Location_of_Czech_city_Caslav.png?uselang=cs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http://cs.wikipedia.org/wiki/Soubor:Jan_Vil%C3%ADmek_-_Jan_%</a:t>
            </a:r>
            <a:r>
              <a:rPr lang="cs-CZ" sz="1200" dirty="0" smtClean="0">
                <a:hlinkClick r:id="rId10"/>
              </a:rPr>
              <a:t>C5%BDi%C5%BEka_z_Trocnova.jpg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cs.wikipedia.org/wiki/Soubor:Tabor_CZ_Zizka_Memorial_323.jpg</a:t>
            </a:r>
            <a:endParaRPr lang="cs-CZ" sz="1200" dirty="0" smtClean="0"/>
          </a:p>
          <a:p>
            <a:r>
              <a:rPr lang="cs-CZ" sz="1200" dirty="0">
                <a:hlinkClick r:id="rId12"/>
              </a:rPr>
              <a:t>http://cs.wikipedia.org/wiki/Soubor:Hette%C5%A1,_Ferdinand_-_Por%C3%A1%C5%BEka_%C5%BEelezn%C3%BDch_p%C3%A1n%C5%AF_u_Sudom%C4%9B%C5%99e_dne_25._</a:t>
            </a:r>
            <a:r>
              <a:rPr lang="cs-CZ" sz="1200" dirty="0" smtClean="0">
                <a:hlinkClick r:id="rId12"/>
              </a:rPr>
              <a:t>b%C5%99ezna_1420.jpg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http://cs.wikipedia.org/wiki/Soubor:Adolf_Liebscher_-_</a:t>
            </a:r>
            <a:r>
              <a:rPr lang="cs-CZ" sz="1200" dirty="0" smtClean="0">
                <a:hlinkClick r:id="rId13"/>
              </a:rPr>
              <a:t>K%C5%99i%C5%BE%C3%A1ci_u_Doma%C5%BElic_ut%C3%ADkaj%C3%AD_p%C5%99ed_bl%C3%AD%C5%BE%C3%ADc%C3%ADmi_se_Husity.jpg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http://cs.wikipedia.org/wiki/Soubor:Liebscher,_Adolf_-_Svr%C5%BEen%C3%AD_kon%C5%A1el%C5%AF_s_Novom%C4%9Bstsk%C3%A9_radnice_30._%</a:t>
            </a:r>
            <a:r>
              <a:rPr lang="cs-CZ" sz="1200" dirty="0" smtClean="0">
                <a:hlinkClick r:id="rId14"/>
              </a:rPr>
              <a:t>C4%8Dervence_1419.jpg</a:t>
            </a:r>
            <a:endParaRPr lang="cs-CZ" sz="1200" dirty="0" smtClean="0"/>
          </a:p>
          <a:p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commons.wikimedia.org/wiki/File:John_of_Luxemburg-Wedding.jpg?uselang=cs</a:t>
            </a:r>
            <a:endParaRPr lang="cs-CZ" sz="1200" dirty="0" smtClean="0"/>
          </a:p>
          <a:p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cs.wikipedia.org/wiki/Soubor:Charles_IV-John_Ocko_votive_picture-fragment.jpg</a:t>
            </a:r>
            <a:endParaRPr lang="cs-CZ" sz="1200" dirty="0" smtClean="0"/>
          </a:p>
          <a:p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cs.wikipedia.org/wiki/Soubor:Vaclav3_prijezd.jpg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680404091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675725"/>
            <a:ext cx="6946931" cy="521028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36912"/>
            <a:ext cx="8136904" cy="468051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1900" dirty="0"/>
              <a:t>Uvedené zdroje [ on-line] </a:t>
            </a:r>
            <a:r>
              <a:rPr lang="cs-CZ" sz="1900" dirty="0" smtClean="0"/>
              <a:t>7.3.2012 </a:t>
            </a:r>
            <a:r>
              <a:rPr lang="cs-CZ" sz="1900" dirty="0"/>
              <a:t>[cit. 2012-04-09]. Dostupné pod licencí </a:t>
            </a:r>
            <a:r>
              <a:rPr lang="cs-CZ" sz="1900" dirty="0" err="1"/>
              <a:t>Wikimedia</a:t>
            </a:r>
            <a:r>
              <a:rPr lang="cs-CZ" sz="1900" dirty="0"/>
              <a:t>  </a:t>
            </a:r>
            <a:r>
              <a:rPr lang="cs-CZ" sz="1900" dirty="0" err="1"/>
              <a:t>Commons</a:t>
            </a:r>
            <a:r>
              <a:rPr lang="cs-CZ" sz="1900" dirty="0"/>
              <a:t> na www: </a:t>
            </a:r>
            <a:endParaRPr lang="cs-CZ" sz="1900" dirty="0" smtClean="0"/>
          </a:p>
          <a:p>
            <a:r>
              <a:rPr lang="cs-CZ" sz="1900" dirty="0">
                <a:hlinkClick r:id="rId2"/>
              </a:rPr>
              <a:t>http://cs.wikipedia.org/wiki/Soubor:Pe%C4%8De%C5%A5_Univerzity_Karlovy_v_Praze.jpg</a:t>
            </a:r>
            <a:endParaRPr lang="cs-CZ" sz="1900" dirty="0"/>
          </a:p>
          <a:p>
            <a:r>
              <a:rPr lang="cs-CZ" sz="1900" dirty="0">
                <a:hlinkClick r:id="rId3"/>
              </a:rPr>
              <a:t>http://cs.wikipedia.org/wiki/Soubor:Adolf_Liebscher_-_Bitva_na_ho%C5%99e_V%C3%ADtkov%C4%9B_dne_14._%</a:t>
            </a:r>
            <a:r>
              <a:rPr lang="cs-CZ" sz="1900" dirty="0" smtClean="0">
                <a:hlinkClick r:id="rId3"/>
              </a:rPr>
              <a:t>C4%8Dervence_roku_1420.jpg</a:t>
            </a:r>
            <a:endParaRPr lang="cs-CZ" sz="1900" dirty="0" smtClean="0">
              <a:hlinkClick r:id="rId4"/>
            </a:endParaRPr>
          </a:p>
          <a:p>
            <a:r>
              <a:rPr lang="cs-CZ" sz="1900" dirty="0" smtClean="0">
                <a:hlinkClick r:id="rId4"/>
              </a:rPr>
              <a:t>http</a:t>
            </a:r>
            <a:r>
              <a:rPr lang="cs-CZ" sz="1900" dirty="0">
                <a:hlinkClick r:id="rId4"/>
              </a:rPr>
              <a:t>://commons.wikimedia.org/wiki/File:Krescak3.jpg?uselang=cs</a:t>
            </a:r>
            <a:endParaRPr lang="cs-CZ" sz="1900" dirty="0"/>
          </a:p>
          <a:p>
            <a:r>
              <a:rPr lang="cs-CZ" sz="1900" dirty="0">
                <a:hlinkClick r:id="rId5"/>
              </a:rPr>
              <a:t>http://cs.wikipedia.org/wiki/Soubor:Josef_Mathauser_-_P%C5%99emysl_Otakar_II._padl_u_Such%C3%BDch_Krut_v_den_sv._</a:t>
            </a:r>
            <a:r>
              <a:rPr lang="cs-CZ" sz="1900" dirty="0" smtClean="0">
                <a:hlinkClick r:id="rId5"/>
              </a:rPr>
              <a:t>Rufa_1278.jpg</a:t>
            </a:r>
            <a:endParaRPr lang="cs-CZ" sz="1900" dirty="0"/>
          </a:p>
          <a:p>
            <a:r>
              <a:rPr lang="cs-CZ" sz="1700" dirty="0" smtClean="0">
                <a:hlinkClick r:id="rId6"/>
              </a:rPr>
              <a:t>http://cs.wikipedia.org/wiki/Soubor:Golden_Bull_of_Sicily.jpg</a:t>
            </a:r>
            <a:endParaRPr lang="cs-CZ" sz="1700" dirty="0"/>
          </a:p>
          <a:p>
            <a:r>
              <a:rPr lang="cs-CZ" sz="1900" dirty="0" smtClean="0">
                <a:hlinkClick r:id="rId7"/>
              </a:rPr>
              <a:t>http://cs.wikipedia.org/wiki/Soubor:W_vratislav_ii_198_320.jpeg</a:t>
            </a:r>
            <a:endParaRPr lang="cs-CZ" sz="1900" dirty="0"/>
          </a:p>
          <a:p>
            <a:r>
              <a:rPr lang="cs-CZ" sz="1900" dirty="0" smtClean="0">
                <a:hlinkClick r:id="rId8"/>
              </a:rPr>
              <a:t>http://cs.wikipedia.org/wiki/Soubor:Wenzeslaus_by_Peter_Parler.JPG</a:t>
            </a:r>
            <a:endParaRPr lang="cs-CZ" sz="1900" dirty="0"/>
          </a:p>
          <a:p>
            <a:r>
              <a:rPr lang="cs-CZ" sz="1900" dirty="0" smtClean="0">
                <a:hlinkClick r:id="rId9"/>
              </a:rPr>
              <a:t>http://commons.wikimedia.org/wiki/File:Josef_Mathauser_-_Konstantin_a_Metod%C4%9Bj_p%C5%99i%C5%A1li_na_Velehrad.jpg?uselang=cs</a:t>
            </a:r>
            <a:endParaRPr lang="cs-CZ" sz="1900" dirty="0"/>
          </a:p>
          <a:p>
            <a:r>
              <a:rPr lang="cs-CZ" sz="1900" dirty="0" smtClean="0">
                <a:hlinkClick r:id="rId10"/>
              </a:rPr>
              <a:t>http://commons.wikimedia.org/wiki/File:Olomouck%C3%A9_horologium.jpg?uselang=cs</a:t>
            </a:r>
            <a:endParaRPr lang="cs-CZ" sz="1900" dirty="0"/>
          </a:p>
          <a:p>
            <a:r>
              <a:rPr lang="cs-CZ" sz="1900" dirty="0" smtClean="0">
                <a:hlinkClick r:id="rId11"/>
              </a:rPr>
              <a:t>http://cs.wikipedia.org/wiki/Soubor:Samovo_kraljevstvo.png</a:t>
            </a:r>
            <a:endParaRPr lang="cs-CZ" sz="1900" dirty="0"/>
          </a:p>
          <a:p>
            <a:r>
              <a:rPr lang="cs-CZ" sz="1900" dirty="0" smtClean="0">
                <a:hlinkClick r:id="rId12"/>
              </a:rPr>
              <a:t>http</a:t>
            </a:r>
            <a:r>
              <a:rPr lang="cs-CZ" sz="1900" dirty="0">
                <a:hlinkClick r:id="rId12"/>
              </a:rPr>
              <a:t>://</a:t>
            </a:r>
            <a:r>
              <a:rPr lang="cs-CZ" sz="1900" dirty="0" smtClean="0">
                <a:hlinkClick r:id="rId12"/>
              </a:rPr>
              <a:t>cs.wikipedia.org/wiki/Soubor:Gniezno_Boleslaus_II.jpg</a:t>
            </a:r>
            <a:endParaRPr lang="cs-CZ" sz="1900" dirty="0"/>
          </a:p>
          <a:p>
            <a:r>
              <a:rPr lang="cs-CZ" sz="1900" dirty="0" smtClean="0">
                <a:hlinkClick r:id="rId13"/>
              </a:rPr>
              <a:t>http</a:t>
            </a:r>
            <a:r>
              <a:rPr lang="cs-CZ" sz="1900" dirty="0">
                <a:hlinkClick r:id="rId13"/>
              </a:rPr>
              <a:t>://commons.wikimedia.org/wiki/File:%</a:t>
            </a:r>
            <a:r>
              <a:rPr lang="cs-CZ" sz="1900" dirty="0" smtClean="0">
                <a:hlinkClick r:id="rId13"/>
              </a:rPr>
              <a:t>C5%9Awi%C4%99ty_Wojciech.PNG?uselang=cs</a:t>
            </a:r>
            <a:endParaRPr lang="cs-CZ" sz="1900" dirty="0"/>
          </a:p>
          <a:p>
            <a:r>
              <a:rPr lang="cs-CZ" sz="1900" dirty="0" smtClean="0">
                <a:hlinkClick r:id="rId14"/>
              </a:rPr>
              <a:t>http</a:t>
            </a:r>
            <a:r>
              <a:rPr lang="cs-CZ" sz="1900" dirty="0">
                <a:hlinkClick r:id="rId14"/>
              </a:rPr>
              <a:t>://</a:t>
            </a:r>
            <a:r>
              <a:rPr lang="cs-CZ" sz="1900" dirty="0" smtClean="0">
                <a:hlinkClick r:id="rId14"/>
              </a:rPr>
              <a:t>commons.wikimedia.org/wiki/File:P%C5%99%C3%ADjezd_arcibiskupa_Vil%C3%A9ma_Florentina_na_arcibiskupstv%C3%AD_pra%C5%BEsk%C3%A9.jpg</a:t>
            </a:r>
            <a:endParaRPr lang="cs-CZ" sz="1900" dirty="0" smtClean="0"/>
          </a:p>
          <a:p>
            <a:pPr marL="0" indent="0"/>
            <a:endParaRPr lang="cs-CZ" dirty="0" smtClean="0"/>
          </a:p>
          <a:p>
            <a:pPr marL="0" indent="0"/>
            <a:endParaRPr lang="cs-CZ" dirty="0" smtClean="0"/>
          </a:p>
          <a:p>
            <a:pPr marL="0" indent="0"/>
            <a:endParaRPr lang="cs-CZ" dirty="0" smtClean="0"/>
          </a:p>
          <a:p>
            <a:pPr marL="0" indent="0"/>
            <a:endParaRPr lang="cs-CZ" dirty="0" smtClean="0"/>
          </a:p>
          <a:p>
            <a:pPr marL="0" indent="0"/>
            <a:endParaRPr lang="cs-CZ" dirty="0" smtClean="0"/>
          </a:p>
          <a:p>
            <a:pPr marL="0" indent="0"/>
            <a:endParaRPr lang="cs-CZ" dirty="0" smtClean="0"/>
          </a:p>
          <a:p>
            <a:pPr marL="0" indent="0"/>
            <a:endParaRPr lang="cs-CZ" dirty="0" smtClean="0"/>
          </a:p>
          <a:p>
            <a:pPr marL="0" indent="0"/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0438994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2583" y="476672"/>
            <a:ext cx="8229600" cy="1143000"/>
          </a:xfrm>
        </p:spPr>
        <p:txBody>
          <a:bodyPr/>
          <a:lstStyle/>
          <a:p>
            <a:r>
              <a:rPr lang="cs-CZ" dirty="0" smtClean="0"/>
              <a:t>Shrnutí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35539" y="1556792"/>
            <a:ext cx="8352928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 indent="0" algn="ctr">
              <a:buNone/>
            </a:pPr>
            <a:endParaRPr lang="cs-CZ" sz="1200" b="1" dirty="0" smtClean="0"/>
          </a:p>
          <a:p>
            <a:pPr indent="-342900">
              <a:defRPr/>
            </a:pPr>
            <a:r>
              <a:rPr lang="cs-CZ" sz="1200" b="1" dirty="0"/>
              <a:t>Anotace		</a:t>
            </a:r>
            <a:r>
              <a:rPr lang="cs-CZ" sz="1200" b="1" dirty="0" smtClean="0"/>
              <a:t>	</a:t>
            </a:r>
            <a:r>
              <a:rPr lang="cs-CZ" sz="1200" dirty="0" smtClean="0"/>
              <a:t>Prezentace je určena pro sedmý ročník ZŠ a slouží </a:t>
            </a:r>
            <a:r>
              <a:rPr lang="cs-CZ" sz="1200" dirty="0"/>
              <a:t>k </a:t>
            </a:r>
            <a:r>
              <a:rPr lang="cs-CZ" sz="1200" dirty="0" smtClean="0"/>
              <a:t>opakování			významných </a:t>
            </a:r>
            <a:r>
              <a:rPr lang="cs-CZ" sz="1200" dirty="0"/>
              <a:t>letopočtů v českých dějinách.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Autor		</a:t>
            </a:r>
            <a:r>
              <a:rPr lang="cs-CZ" sz="1200" b="1" dirty="0" smtClean="0"/>
              <a:t>	</a:t>
            </a:r>
            <a:r>
              <a:rPr lang="cs-CZ" sz="1200" dirty="0" smtClean="0"/>
              <a:t>Mgr</a:t>
            </a:r>
            <a:r>
              <a:rPr lang="cs-CZ" sz="1200" dirty="0"/>
              <a:t>. Sandra </a:t>
            </a:r>
            <a:r>
              <a:rPr lang="cs-CZ" sz="1200" dirty="0" smtClean="0"/>
              <a:t>Tichá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Jazyk		</a:t>
            </a:r>
            <a:r>
              <a:rPr lang="cs-CZ" sz="1200" b="1" dirty="0" smtClean="0"/>
              <a:t>	</a:t>
            </a:r>
            <a:r>
              <a:rPr lang="cs-CZ" sz="1200" dirty="0" smtClean="0"/>
              <a:t>Čeština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Očekávaný výstup	</a:t>
            </a:r>
            <a:r>
              <a:rPr lang="cs-CZ" sz="1200" b="1" dirty="0" smtClean="0"/>
              <a:t>	</a:t>
            </a:r>
            <a:r>
              <a:rPr lang="cs-CZ" sz="1200" dirty="0" smtClean="0"/>
              <a:t>Žáci </a:t>
            </a:r>
            <a:r>
              <a:rPr lang="cs-CZ" sz="1200" dirty="0"/>
              <a:t>uvedou </a:t>
            </a:r>
            <a:r>
              <a:rPr lang="cs-CZ" sz="1200" dirty="0" smtClean="0"/>
              <a:t>letopočty významných událostí českých dějin do roku			1526.</a:t>
            </a:r>
            <a:r>
              <a:rPr lang="cs-CZ" sz="1200" dirty="0"/>
              <a:t>		</a:t>
            </a:r>
            <a:endParaRPr lang="cs-CZ" sz="1200" dirty="0" smtClean="0"/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Klíčová slova	</a:t>
            </a:r>
            <a:r>
              <a:rPr lang="cs-CZ" sz="1200" b="1" dirty="0" smtClean="0"/>
              <a:t>	</a:t>
            </a:r>
            <a:r>
              <a:rPr lang="cs-CZ" sz="1200" dirty="0" smtClean="0"/>
              <a:t>Přemyslovci</a:t>
            </a:r>
            <a:r>
              <a:rPr lang="cs-CZ" sz="1200" dirty="0"/>
              <a:t>, Zlatá bula sicilská, Přemysl Otakar II.  </a:t>
            </a:r>
            <a:endParaRPr lang="cs-CZ" sz="1200" dirty="0" smtClean="0"/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učebního materiálu	</a:t>
            </a:r>
            <a:r>
              <a:rPr lang="cs-CZ" sz="1200" dirty="0" smtClean="0"/>
              <a:t>prezentace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interaktivity	</a:t>
            </a:r>
            <a:r>
              <a:rPr lang="cs-CZ" sz="1200" b="1" dirty="0" smtClean="0"/>
              <a:t>	</a:t>
            </a:r>
            <a:r>
              <a:rPr lang="cs-CZ" sz="1200" dirty="0" smtClean="0"/>
              <a:t>aktivita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Cílová skupina		</a:t>
            </a:r>
            <a:r>
              <a:rPr lang="cs-CZ" sz="1200" dirty="0" smtClean="0"/>
              <a:t>žák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Stupeň </a:t>
            </a:r>
            <a:r>
              <a:rPr lang="cs-CZ" sz="1200" b="1" dirty="0"/>
              <a:t>a typ vzdělávání	</a:t>
            </a:r>
            <a:r>
              <a:rPr lang="cs-CZ" sz="1200" dirty="0" smtClean="0"/>
              <a:t>základní </a:t>
            </a:r>
            <a:r>
              <a:rPr lang="cs-CZ" sz="1200" dirty="0"/>
              <a:t>vzdělávání – druhý </a:t>
            </a:r>
            <a:r>
              <a:rPr lang="cs-CZ" sz="1200" dirty="0" smtClean="0"/>
              <a:t>stupeň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Typická věková skupina	</a:t>
            </a:r>
            <a:r>
              <a:rPr lang="cs-CZ" sz="1200" dirty="0" smtClean="0"/>
              <a:t>12 </a:t>
            </a:r>
            <a:r>
              <a:rPr lang="cs-CZ" sz="1200" dirty="0"/>
              <a:t>– 13 </a:t>
            </a:r>
            <a:r>
              <a:rPr lang="cs-CZ" sz="1200" dirty="0" smtClean="0"/>
              <a:t>let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Celková velikost	</a:t>
            </a:r>
            <a:r>
              <a:rPr lang="cs-CZ" sz="1200" dirty="0"/>
              <a:t> </a:t>
            </a:r>
            <a:r>
              <a:rPr lang="cs-CZ" sz="1200"/>
              <a:t>	</a:t>
            </a:r>
            <a:r>
              <a:rPr lang="cs-CZ" sz="1200" smtClean="0"/>
              <a:t>2 674</a:t>
            </a:r>
            <a:r>
              <a:rPr lang="cs-CZ" sz="1200" smtClean="0"/>
              <a:t> </a:t>
            </a:r>
            <a:r>
              <a:rPr lang="cs-CZ" sz="1200" dirty="0"/>
              <a:t>k</a:t>
            </a:r>
            <a:r>
              <a:rPr lang="cs-CZ" sz="1200" smtClean="0"/>
              <a:t>B</a:t>
            </a:r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98473435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Metodická poznámka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5"/>
            <a:ext cx="8208912" cy="5112568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Snímek 2- Pravidla </a:t>
            </a:r>
            <a:r>
              <a:rPr lang="cs-CZ" dirty="0" smtClean="0"/>
              <a:t>hry, rozdělení do skupin, určení pořadí skupin. Cílem: odhalit je uhodnout, co je na obrázku viz snímek 32.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Hra může skončit ve chvíli, kdy některá skupina uhodne, co je </a:t>
            </a:r>
            <a:br>
              <a:rPr lang="cs-CZ" dirty="0" smtClean="0"/>
            </a:br>
            <a:r>
              <a:rPr lang="cs-CZ" dirty="0" smtClean="0"/>
              <a:t>	na obrázku. Záleží na času, který pro hru máte.</a:t>
            </a:r>
            <a:endParaRPr lang="cs-CZ" dirty="0"/>
          </a:p>
          <a:p>
            <a:r>
              <a:rPr lang="cs-CZ" dirty="0"/>
              <a:t>Snímek 3- </a:t>
            </a:r>
            <a:r>
              <a:rPr lang="cs-CZ" dirty="0" smtClean="0"/>
              <a:t>Za skupinu vždy jeden hráč jde označit otázku, která je na řadě, </a:t>
            </a:r>
            <a:r>
              <a:rPr lang="cs-CZ" b="1" dirty="0" smtClean="0"/>
              <a:t>pozor – označte číslo</a:t>
            </a:r>
            <a:r>
              <a:rPr lang="cs-CZ" dirty="0" smtClean="0"/>
              <a:t>, </a:t>
            </a:r>
            <a:r>
              <a:rPr lang="cs-CZ" dirty="0"/>
              <a:t>objeví se otázka, pak odpovídají/zapisují  odpověď na tabuli a získávají body pro svou skupinu (správná odpověď je na každém snímku, odhalíte ji „kliknutím</a:t>
            </a:r>
            <a:r>
              <a:rPr lang="cs-CZ" dirty="0" smtClean="0"/>
              <a:t>“).</a:t>
            </a:r>
            <a:endParaRPr lang="cs-CZ" b="1" dirty="0" smtClean="0"/>
          </a:p>
          <a:p>
            <a:r>
              <a:rPr lang="cs-CZ" dirty="0" smtClean="0"/>
              <a:t>Snímek 4-31- </a:t>
            </a:r>
            <a:r>
              <a:rPr lang="cs-CZ" dirty="0"/>
              <a:t>Otázky k jednotlivým </a:t>
            </a:r>
            <a:r>
              <a:rPr lang="cs-CZ" dirty="0" smtClean="0"/>
              <a:t>číslicím v </a:t>
            </a:r>
            <a:r>
              <a:rPr lang="cs-CZ" dirty="0"/>
              <a:t>tabulce. </a:t>
            </a:r>
            <a:r>
              <a:rPr lang="cs-CZ" b="1" dirty="0"/>
              <a:t>Zpět k tabulce na snímku 3 se </a:t>
            </a:r>
            <a:r>
              <a:rPr lang="cs-CZ" b="1" dirty="0" smtClean="0"/>
              <a:t>vrátíte </a:t>
            </a:r>
            <a:r>
              <a:rPr lang="cs-CZ" b="1" dirty="0"/>
              <a:t>označením </a:t>
            </a:r>
            <a:r>
              <a:rPr lang="cs-CZ" b="1" dirty="0" smtClean="0"/>
              <a:t>zelené hvězdičky </a:t>
            </a:r>
            <a:r>
              <a:rPr lang="cs-CZ" b="1" dirty="0"/>
              <a:t>v pravém dolním rohu</a:t>
            </a:r>
            <a:r>
              <a:rPr lang="cs-CZ" dirty="0"/>
              <a:t>.</a:t>
            </a:r>
          </a:p>
          <a:p>
            <a:pPr indent="0">
              <a:buNone/>
            </a:pPr>
            <a:r>
              <a:rPr lang="cs-CZ" dirty="0"/>
              <a:t>	Je možné po ukončení hry, znovu odpovědět na všechny otázky postupně.</a:t>
            </a:r>
          </a:p>
          <a:p>
            <a:pPr indent="0">
              <a:buNone/>
            </a:pPr>
            <a:r>
              <a:rPr lang="cs-CZ" dirty="0"/>
              <a:t>	Obrázky u otázek slouží jako nápověda. Můžeme je využít k dalšímu opakování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Snímek 32- Celý obrázek se správnou odpovědí, doporučuji označit zelenou hvězdičku na snímku 3 a tím se dostanete na snímek</a:t>
            </a:r>
            <a:r>
              <a:rPr lang="cs-CZ" dirty="0"/>
              <a:t> </a:t>
            </a:r>
            <a:r>
              <a:rPr lang="cs-CZ" dirty="0" smtClean="0"/>
              <a:t>se správnou odpovědí a bonusovou otázkou.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8325234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622</TotalTime>
  <Words>1062</Words>
  <Application>Microsoft Office PowerPoint</Application>
  <PresentationFormat>Předvádění na obrazovce (4:3)</PresentationFormat>
  <Paragraphs>383</Paragraphs>
  <Slides>36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Spring</vt:lpstr>
      <vt:lpstr>Prezentace aplikace PowerPoint</vt:lpstr>
      <vt:lpstr>Pravidla </vt:lpstr>
      <vt:lpstr>Prezentace aplikace PowerPoint</vt:lpstr>
      <vt:lpstr>Otázka 1.</vt:lpstr>
      <vt:lpstr>Otázka 2.</vt:lpstr>
      <vt:lpstr>Otázka 3.</vt:lpstr>
      <vt:lpstr>Otázka 4.</vt:lpstr>
      <vt:lpstr>Otázka 5.</vt:lpstr>
      <vt:lpstr>Otázka 6.</vt:lpstr>
      <vt:lpstr>Otázka 7.</vt:lpstr>
      <vt:lpstr>Otázka 8.</vt:lpstr>
      <vt:lpstr>Otázka 9.</vt:lpstr>
      <vt:lpstr>Otázka 10.</vt:lpstr>
      <vt:lpstr>Otázka 11.</vt:lpstr>
      <vt:lpstr>Otázka 12.</vt:lpstr>
      <vt:lpstr>Otázka 13.</vt:lpstr>
      <vt:lpstr>Otázka 14. </vt:lpstr>
      <vt:lpstr>Otázka 15.</vt:lpstr>
      <vt:lpstr>Otázka 16.</vt:lpstr>
      <vt:lpstr>Otázka 17.</vt:lpstr>
      <vt:lpstr>Otázka 18.</vt:lpstr>
      <vt:lpstr>Otázka 19.</vt:lpstr>
      <vt:lpstr>Otázka 20. </vt:lpstr>
      <vt:lpstr>Otázka 21.</vt:lpstr>
      <vt:lpstr>Otázka 22.</vt:lpstr>
      <vt:lpstr>Otázka 23.</vt:lpstr>
      <vt:lpstr>Otázka 24. </vt:lpstr>
      <vt:lpstr>Otázka 25.</vt:lpstr>
      <vt:lpstr>Otázka 26. </vt:lpstr>
      <vt:lpstr>Otázka 27.</vt:lpstr>
      <vt:lpstr>Otázka 28.</vt:lpstr>
      <vt:lpstr>Prezentace aplikace PowerPoint</vt:lpstr>
      <vt:lpstr>Použité zdroje</vt:lpstr>
      <vt:lpstr>Použité zdroje</vt:lpstr>
      <vt:lpstr>Shrnutí </vt:lpstr>
      <vt:lpstr>Metodická poznámka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Štěpán</cp:lastModifiedBy>
  <cp:revision>197</cp:revision>
  <dcterms:created xsi:type="dcterms:W3CDTF">2012-02-19T14:34:57Z</dcterms:created>
  <dcterms:modified xsi:type="dcterms:W3CDTF">2012-04-15T16:55:21Z</dcterms:modified>
</cp:coreProperties>
</file>