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3" r:id="rId4"/>
    <p:sldId id="262" r:id="rId5"/>
    <p:sldId id="264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5DF7860-52A0-4594-BE89-E5FA195A40F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5FF9CDA-00F0-401D-82BC-4F8787280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hyperlink" Target="http://cs.wikiquote.org/wiki/Tolera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lp.cz/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://nesehnuti.cz/" TargetMode="External"/><Relationship Id="rId2" Type="http://schemas.openxmlformats.org/officeDocument/2006/relationships/hyperlink" Target="//upload.wikimedia.org/wikipedia/commons/e/e2/Hrw_logo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ovekvtisni.cz/" TargetMode="External"/><Relationship Id="rId5" Type="http://schemas.openxmlformats.org/officeDocument/2006/relationships/image" Target="../media/image7.gif"/><Relationship Id="rId4" Type="http://schemas.openxmlformats.org/officeDocument/2006/relationships/hyperlink" Target="//upload.wikimedia.org/wikipedia/commons/a/ad/Not-AI.gi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ot-AI.gif" TargetMode="External"/><Relationship Id="rId3" Type="http://schemas.openxmlformats.org/officeDocument/2006/relationships/hyperlink" Target="http://office.microsoft.com/cs-cz/images/results.aspx?qu=pomoc&amp;ctt=1" TargetMode="External"/><Relationship Id="rId7" Type="http://schemas.openxmlformats.org/officeDocument/2006/relationships/hyperlink" Target="http://cs.wikipedia.org/wiki/Soubor:Hrw_logo.svg" TargetMode="External"/><Relationship Id="rId2" Type="http://schemas.openxmlformats.org/officeDocument/2006/relationships/hyperlink" Target="http://office.microsoft.com/cs-cz/images/results.aspx?qu=rovnost&amp;ex=1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quote.org/wiki/Tolerance" TargetMode="External"/><Relationship Id="rId11" Type="http://schemas.openxmlformats.org/officeDocument/2006/relationships/hyperlink" Target="http://www.llp.cz/" TargetMode="External"/><Relationship Id="rId5" Type="http://schemas.openxmlformats.org/officeDocument/2006/relationships/hyperlink" Target="http://office.microsoft.com/cs-cz/images/results.aspx?qu=srdce&amp;ctt=1" TargetMode="External"/><Relationship Id="rId10" Type="http://schemas.openxmlformats.org/officeDocument/2006/relationships/hyperlink" Target="http://nesehnuti.cz/" TargetMode="External"/><Relationship Id="rId4" Type="http://schemas.openxmlformats.org/officeDocument/2006/relationships/hyperlink" Target="http://office.microsoft.com/cs-cz/images/results.aspx?qu=t%C3%BDmov%C3%A1%20pr%C3%A1ce" TargetMode="External"/><Relationship Id="rId9" Type="http://schemas.openxmlformats.org/officeDocument/2006/relationships/hyperlink" Target="http://www.clovekvtisni.cz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11960" y="332656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VO.7.B.16_tolerance_k_lidem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12.3.2012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sedmý</a:t>
            </a:r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Výchova k občanství</a:t>
            </a:r>
            <a:br>
              <a:rPr lang="cs-CZ" sz="1600" kern="0" dirty="0"/>
            </a:br>
            <a:r>
              <a:rPr lang="cs-CZ" sz="1600" kern="0" dirty="0" smtClean="0"/>
              <a:t>Název: Tolerance k lidem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39552" y="476672"/>
            <a:ext cx="2113926" cy="2016224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709788" y="3717032"/>
            <a:ext cx="46923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Tolerance k lidem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683567" y="458112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Anotace: Prezentace je určena pro žáky sedmého ročníku ZŠ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slouží k </a:t>
            </a:r>
            <a:r>
              <a:rPr lang="cs-CZ" dirty="0" smtClean="0"/>
              <a:t>připomenutí významu tolerance ve společnosti.</a:t>
            </a:r>
            <a:endParaRPr lang="cs-CZ" b="1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8342" y="5569869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134737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19944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Doplňte chybějící písmena ve větách.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Tvoří tajenku: </a:t>
            </a:r>
            <a:br>
              <a:rPr lang="cs-CZ" sz="2000" dirty="0" smtClean="0"/>
            </a:br>
            <a:r>
              <a:rPr lang="cs-CZ" sz="2000" dirty="0" smtClean="0"/>
              <a:t>O tomto tématu hovoří citát od </a:t>
            </a:r>
            <a:r>
              <a:rPr lang="cs-CZ" sz="2000" dirty="0" err="1" smtClean="0"/>
              <a:t>Voltaira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308304" y="1484784"/>
          <a:ext cx="792088" cy="33375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1.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8.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9.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1340768"/>
            <a:ext cx="68407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Všeobecná </a:t>
            </a:r>
            <a:r>
              <a:rPr lang="cs-CZ" dirty="0" smtClean="0"/>
              <a:t>deklarace </a:t>
            </a:r>
            <a:r>
              <a:rPr lang="cs-CZ" dirty="0" smtClean="0"/>
              <a:t>lidských práv byla přijata v roce 1948.</a:t>
            </a:r>
          </a:p>
          <a:p>
            <a:pPr marL="342900" indent="-342900">
              <a:buAutoNum type="arabicPeriod"/>
            </a:pPr>
            <a:r>
              <a:rPr lang="cs-CZ" dirty="0" smtClean="0"/>
              <a:t>Tento dokument přijala OSN, </a:t>
            </a:r>
            <a:r>
              <a:rPr lang="cs-CZ" dirty="0" smtClean="0"/>
              <a:t>Organizace </a:t>
            </a:r>
            <a:r>
              <a:rPr lang="cs-CZ" dirty="0" smtClean="0"/>
              <a:t>spojených národů.</a:t>
            </a:r>
          </a:p>
          <a:p>
            <a:pPr marL="342900" indent="-342900">
              <a:buAutoNum type="arabicPeriod"/>
            </a:pPr>
            <a:r>
              <a:rPr lang="cs-CZ" dirty="0" smtClean="0"/>
              <a:t>Všeobecná deklarace lidských práv označila </a:t>
            </a:r>
            <a:r>
              <a:rPr lang="cs-CZ" dirty="0" smtClean="0"/>
              <a:t>všechny </a:t>
            </a:r>
            <a:r>
              <a:rPr lang="cs-CZ" dirty="0" smtClean="0"/>
              <a:t>lidi za svobodné.</a:t>
            </a:r>
          </a:p>
          <a:p>
            <a:pPr marL="342900" indent="-342900">
              <a:buAutoNum type="arabicPeriod"/>
            </a:pPr>
            <a:r>
              <a:rPr lang="cs-CZ" dirty="0" smtClean="0"/>
              <a:t> Uvedený dokument </a:t>
            </a:r>
            <a:r>
              <a:rPr lang="cs-CZ" dirty="0" smtClean="0"/>
              <a:t>obsahuje </a:t>
            </a:r>
            <a:r>
              <a:rPr lang="cs-CZ" dirty="0" smtClean="0"/>
              <a:t>soupis lidských a občanských práv.</a:t>
            </a:r>
          </a:p>
          <a:p>
            <a:pPr marL="342900" indent="-342900">
              <a:buAutoNum type="arabicPeriod"/>
            </a:pPr>
            <a:r>
              <a:rPr lang="cs-CZ" dirty="0" smtClean="0"/>
              <a:t>Všeobecná deklarace uvádí, že lidé jsou </a:t>
            </a:r>
            <a:r>
              <a:rPr lang="cs-CZ" dirty="0" smtClean="0"/>
              <a:t>rovnoprávní </a:t>
            </a:r>
            <a:r>
              <a:rPr lang="cs-CZ" dirty="0" smtClean="0"/>
              <a:t>bez ohledu na pohlaví, rasu i národnost.</a:t>
            </a:r>
          </a:p>
          <a:p>
            <a:pPr marL="342900" indent="-342900">
              <a:buAutoNum type="arabicPeriod"/>
            </a:pPr>
            <a:r>
              <a:rPr lang="cs-CZ" dirty="0" smtClean="0"/>
              <a:t>Rovnoprávní jsou také lidé bez ohledu na </a:t>
            </a:r>
            <a:r>
              <a:rPr lang="cs-CZ" dirty="0" smtClean="0"/>
              <a:t>náboženství </a:t>
            </a:r>
            <a:r>
              <a:rPr lang="cs-CZ" dirty="0" smtClean="0"/>
              <a:t>a společenské postavení.</a:t>
            </a:r>
          </a:p>
          <a:p>
            <a:pPr marL="342900" indent="-342900">
              <a:buAutoNum type="arabicPeriod"/>
            </a:pPr>
            <a:r>
              <a:rPr lang="cs-CZ" dirty="0" smtClean="0"/>
              <a:t>Lidská práva byla ve 20. </a:t>
            </a:r>
            <a:r>
              <a:rPr lang="cs-CZ" dirty="0" smtClean="0"/>
              <a:t>století </a:t>
            </a:r>
            <a:r>
              <a:rPr lang="cs-CZ" dirty="0" smtClean="0"/>
              <a:t>mnohokrát porušována. </a:t>
            </a:r>
          </a:p>
          <a:p>
            <a:pPr marL="342900" indent="-342900">
              <a:buAutoNum type="arabicPeriod"/>
            </a:pPr>
            <a:r>
              <a:rPr lang="cs-CZ" dirty="0" smtClean="0"/>
              <a:t>Lidská práva byla ignorována během obou </a:t>
            </a:r>
            <a:r>
              <a:rPr lang="cs-CZ" dirty="0" smtClean="0"/>
              <a:t>světových </a:t>
            </a:r>
            <a:r>
              <a:rPr lang="cs-CZ" dirty="0" smtClean="0"/>
              <a:t>válek.</a:t>
            </a:r>
          </a:p>
          <a:p>
            <a:pPr marL="342900" indent="-342900">
              <a:buAutoNum type="arabicPeriod"/>
            </a:pPr>
            <a:r>
              <a:rPr lang="cs-CZ" dirty="0" smtClean="0"/>
              <a:t>Tento </a:t>
            </a:r>
            <a:r>
              <a:rPr lang="cs-CZ" dirty="0" smtClean="0"/>
              <a:t>dokument </a:t>
            </a:r>
            <a:r>
              <a:rPr lang="cs-CZ" dirty="0" smtClean="0"/>
              <a:t>je právně nezávazný. 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8316416" y="1484784"/>
          <a:ext cx="432048" cy="33375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320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bělošský,iStockphoto,láskyplný,obměna,prsty,rovnost,ruce,síla,týmová práce,zápas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085184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Tolerance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 rot="20886619">
            <a:off x="406458" y="2263617"/>
            <a:ext cx="8229600" cy="190821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3600" dirty="0" smtClean="0">
                <a:latin typeface="Monotype Corsiva" pitchFamily="66" charset="0"/>
              </a:rPr>
              <a:t>„Nesouhlasím </a:t>
            </a:r>
            <a:r>
              <a:rPr lang="cs-CZ" sz="3600" dirty="0">
                <a:latin typeface="Monotype Corsiva" pitchFamily="66" charset="0"/>
              </a:rPr>
              <a:t>s jediným slovem, které říkáte, </a:t>
            </a:r>
            <a:endParaRPr lang="cs-CZ" sz="3600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3600" dirty="0" smtClean="0">
                <a:latin typeface="Monotype Corsiva" pitchFamily="66" charset="0"/>
              </a:rPr>
              <a:t>ale </a:t>
            </a:r>
            <a:r>
              <a:rPr lang="cs-CZ" sz="3600" dirty="0">
                <a:latin typeface="Monotype Corsiva" pitchFamily="66" charset="0"/>
              </a:rPr>
              <a:t>vždy budu </a:t>
            </a:r>
            <a:r>
              <a:rPr lang="cs-CZ" sz="3600" dirty="0" smtClean="0">
                <a:latin typeface="Monotype Corsiva" pitchFamily="66" charset="0"/>
              </a:rPr>
              <a:t>bránit to, </a:t>
            </a:r>
            <a:r>
              <a:rPr lang="cs-CZ" sz="3600" dirty="0">
                <a:latin typeface="Monotype Corsiva" pitchFamily="66" charset="0"/>
              </a:rPr>
              <a:t>abyste je mohl říkat</a:t>
            </a:r>
            <a:r>
              <a:rPr lang="cs-CZ" sz="3600" dirty="0" smtClean="0">
                <a:latin typeface="Monotype Corsiva" pitchFamily="66" charset="0"/>
              </a:rPr>
              <a:t>.“</a:t>
            </a:r>
            <a:endParaRPr lang="cs-CZ" sz="3600" dirty="0">
              <a:latin typeface="Monotype Corsiva" pitchFamily="66" charset="0"/>
            </a:endParaRPr>
          </a:p>
          <a:p>
            <a:pPr lvl="1" algn="r">
              <a:buNone/>
            </a:pPr>
            <a:r>
              <a:rPr lang="cs-CZ" dirty="0" smtClean="0"/>
              <a:t>								</a:t>
            </a:r>
            <a:r>
              <a:rPr lang="cs-CZ" dirty="0" err="1" smtClean="0"/>
              <a:t>Voltaire</a:t>
            </a:r>
            <a:r>
              <a:rPr lang="cs-CZ" dirty="0" smtClean="0"/>
              <a:t>		</a:t>
            </a:r>
            <a:r>
              <a:rPr lang="cs-CZ" sz="2400" dirty="0" smtClean="0"/>
              <a:t>(</a:t>
            </a:r>
            <a:r>
              <a:rPr lang="cs-CZ" dirty="0" smtClean="0">
                <a:hlinkClick r:id="rId2"/>
              </a:rPr>
              <a:t>http://cs.wikiquote.org/wiki/Tolerance</a:t>
            </a:r>
            <a:r>
              <a:rPr lang="cs-CZ" dirty="0" smtClean="0"/>
              <a:t>)</a:t>
            </a:r>
            <a:endParaRPr lang="cs-CZ" dirty="0">
              <a:effectLst/>
            </a:endParaRPr>
          </a:p>
        </p:txBody>
      </p:sp>
      <p:pic>
        <p:nvPicPr>
          <p:cNvPr id="1026" name="Picture 2" descr="bělošský,iStockphoto,láskyplný,obměna,prsty,rovnost,ruce,síla,týmová práce,zápasy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581128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6759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Postupně odeberte lístky, vždy </a:t>
            </a:r>
            <a:r>
              <a:rPr lang="cs-CZ" sz="2000" dirty="0" smtClean="0"/>
              <a:t>ten, který </a:t>
            </a:r>
            <a:r>
              <a:rPr lang="cs-CZ" sz="2000" dirty="0" smtClean="0"/>
              <a:t>není </a:t>
            </a:r>
            <a:r>
              <a:rPr lang="cs-CZ" sz="2000" smtClean="0"/>
              <a:t>překryt žádným jiným. </a:t>
            </a:r>
            <a:r>
              <a:rPr lang="cs-CZ" sz="2000" dirty="0" smtClean="0"/>
              <a:t>Když písmena seřadíte ve stejném pořadí, odhalíte název jedné z českých organizací, která se věnuje lidským právům a boji za ně.</a:t>
            </a:r>
            <a:endParaRPr lang="cs-CZ" sz="20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979712" y="2420888"/>
            <a:ext cx="576064" cy="360040"/>
          </a:xfrm>
          <a:prstGeom prst="wedgeRoundRectCallout">
            <a:avLst>
              <a:gd name="adj1" fmla="val 219671"/>
              <a:gd name="adj2" fmla="val 601228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491880" y="2276872"/>
            <a:ext cx="576064" cy="360040"/>
          </a:xfrm>
          <a:prstGeom prst="wedgeRoundRectCallout">
            <a:avLst>
              <a:gd name="adj1" fmla="val -408044"/>
              <a:gd name="adj2" fmla="val 304928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1403648" y="4293096"/>
            <a:ext cx="576064" cy="360040"/>
          </a:xfrm>
          <a:prstGeom prst="wedgeRoundRectCallout">
            <a:avLst>
              <a:gd name="adj1" fmla="val 248531"/>
              <a:gd name="adj2" fmla="val -64169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563888" y="3140968"/>
            <a:ext cx="576064" cy="360040"/>
          </a:xfrm>
          <a:prstGeom prst="wedgeRoundRectCallout">
            <a:avLst>
              <a:gd name="adj1" fmla="val -472979"/>
              <a:gd name="adj2" fmla="val -18309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1331640" y="2564904"/>
            <a:ext cx="576064" cy="360040"/>
          </a:xfrm>
          <a:prstGeom prst="wedgeRoundRectCallout">
            <a:avLst>
              <a:gd name="adj1" fmla="val 342328"/>
              <a:gd name="adj2" fmla="val 49733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899592" y="3573016"/>
            <a:ext cx="576064" cy="360040"/>
          </a:xfrm>
          <a:prstGeom prst="wedgeRoundRectCallout">
            <a:avLst>
              <a:gd name="adj1" fmla="val 438530"/>
              <a:gd name="adj2" fmla="val -249193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11560" y="4149080"/>
            <a:ext cx="576064" cy="360040"/>
          </a:xfrm>
          <a:prstGeom prst="wedgeRoundRectCallout">
            <a:avLst>
              <a:gd name="adj1" fmla="val 431314"/>
              <a:gd name="adj2" fmla="val -422355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707904" y="3717032"/>
            <a:ext cx="576064" cy="360040"/>
          </a:xfrm>
          <a:prstGeom prst="wedgeRoundRectCallout">
            <a:avLst>
              <a:gd name="adj1" fmla="val -444119"/>
              <a:gd name="adj2" fmla="val -241496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627784" y="1844824"/>
            <a:ext cx="576064" cy="360040"/>
          </a:xfrm>
          <a:prstGeom prst="wedgeRoundRectCallout">
            <a:avLst>
              <a:gd name="adj1" fmla="val -133869"/>
              <a:gd name="adj2" fmla="val 605077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2051720" y="4653136"/>
            <a:ext cx="576064" cy="360040"/>
          </a:xfrm>
          <a:prstGeom prst="wedgeRoundRectCallout">
            <a:avLst>
              <a:gd name="adj1" fmla="val -16023"/>
              <a:gd name="adj2" fmla="val -541645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3707904" y="4221088"/>
            <a:ext cx="576064" cy="360040"/>
          </a:xfrm>
          <a:prstGeom prst="wedgeRoundRectCallout">
            <a:avLst>
              <a:gd name="adj1" fmla="val -492220"/>
              <a:gd name="adj2" fmla="val -39157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2627784" y="4221088"/>
            <a:ext cx="576064" cy="360040"/>
          </a:xfrm>
          <a:prstGeom prst="wedgeRoundRectCallout">
            <a:avLst>
              <a:gd name="adj1" fmla="val -145894"/>
              <a:gd name="adj2" fmla="val -422355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788024" y="1484784"/>
          <a:ext cx="648072" cy="505965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</a:tblGrid>
              <a:tr h="3768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580112" y="1484784"/>
          <a:ext cx="648072" cy="504857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</a:tblGrid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Č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Ě</a:t>
                      </a:r>
                      <a:endParaRPr lang="cs-CZ" b="0" dirty="0"/>
                    </a:p>
                  </a:txBody>
                  <a:tcPr/>
                </a:tc>
              </a:tr>
              <a:tr h="27603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</a:tr>
              <a:tr h="475258">
                <a:tc>
                  <a:txBody>
                    <a:bodyPr/>
                    <a:lstStyle/>
                    <a:p>
                      <a:pPr algn="ctr"/>
                      <a:endParaRPr lang="cs-CZ" b="0" dirty="0" smtClean="0"/>
                    </a:p>
                    <a:p>
                      <a:pPr algn="ctr"/>
                      <a:r>
                        <a:rPr lang="cs-CZ" b="0" dirty="0" smtClean="0"/>
                        <a:t>V</a:t>
                      </a:r>
                    </a:p>
                    <a:p>
                      <a:pPr algn="ctr"/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Í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</a:tr>
              <a:tr h="376841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0908"/>
            <a:ext cx="2359417" cy="2139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972072"/>
          </a:xfrm>
        </p:spPr>
        <p:txBody>
          <a:bodyPr>
            <a:noAutofit/>
          </a:bodyPr>
          <a:lstStyle/>
          <a:p>
            <a:r>
              <a:rPr lang="cs-CZ" sz="2400" dirty="0" smtClean="0"/>
              <a:t>Existuje celá řada organizací, které se věnují </a:t>
            </a:r>
            <a:br>
              <a:rPr lang="cs-CZ" sz="2400" dirty="0" smtClean="0"/>
            </a:br>
            <a:r>
              <a:rPr lang="cs-CZ" sz="2400" dirty="0" smtClean="0"/>
              <a:t>lidským právům,</a:t>
            </a:r>
            <a:br>
              <a:rPr lang="cs-CZ" sz="2400" dirty="0" smtClean="0"/>
            </a:br>
            <a:r>
              <a:rPr lang="cs-CZ" sz="2400" dirty="0" smtClean="0"/>
              <a:t>rovnoprávnosti,</a:t>
            </a:r>
            <a:br>
              <a:rPr lang="cs-CZ" sz="2400" dirty="0" smtClean="0"/>
            </a:br>
            <a:r>
              <a:rPr lang="cs-CZ" sz="2400" dirty="0" smtClean="0"/>
              <a:t>toleranci…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9"/>
            <a:ext cx="4978896" cy="16561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u="sng" dirty="0" smtClean="0">
                <a:solidFill>
                  <a:schemeClr val="bg2">
                    <a:lumMod val="50000"/>
                  </a:schemeClr>
                </a:solidFill>
              </a:rPr>
              <a:t>Celosvětově působící</a:t>
            </a:r>
            <a:r>
              <a:rPr lang="cs-CZ" dirty="0" smtClean="0"/>
              <a:t>: </a:t>
            </a:r>
          </a:p>
          <a:p>
            <a:r>
              <a:rPr lang="cs-CZ" dirty="0" err="1" smtClean="0"/>
              <a:t>Human</a:t>
            </a:r>
            <a:r>
              <a:rPr lang="cs-CZ" dirty="0" smtClean="0"/>
              <a:t> </a:t>
            </a:r>
            <a:r>
              <a:rPr lang="cs-CZ" dirty="0" err="1" smtClean="0"/>
              <a:t>Rights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Amnesty</a:t>
            </a:r>
            <a:r>
              <a:rPr lang="cs-CZ" dirty="0" smtClean="0"/>
              <a:t> </a:t>
            </a:r>
            <a:r>
              <a:rPr lang="cs-CZ" dirty="0" err="1" smtClean="0"/>
              <a:t>International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612953" y="3985006"/>
            <a:ext cx="489654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i="1" u="sng" dirty="0" smtClean="0">
                <a:solidFill>
                  <a:schemeClr val="bg2">
                    <a:lumMod val="50000"/>
                  </a:schemeClr>
                </a:solidFill>
              </a:rPr>
              <a:t>V Česku působící</a:t>
            </a:r>
            <a:r>
              <a:rPr lang="cs-CZ" sz="2800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Člověk v tísni,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Nesehnutí,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Liga lidských práv</a:t>
            </a:r>
          </a:p>
          <a:p>
            <a:endParaRPr lang="cs-CZ" dirty="0"/>
          </a:p>
        </p:txBody>
      </p:sp>
      <p:pic>
        <p:nvPicPr>
          <p:cNvPr id="21506" name="Picture 2" descr="Soubor:Hrw logo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25229" y="2132856"/>
            <a:ext cx="936104" cy="936104"/>
          </a:xfrm>
          <a:prstGeom prst="rect">
            <a:avLst/>
          </a:prstGeom>
          <a:noFill/>
        </p:spPr>
      </p:pic>
      <p:pic>
        <p:nvPicPr>
          <p:cNvPr id="21508" name="Picture 4" descr="Soubor:Not-AI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541895"/>
            <a:ext cx="886222" cy="8862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88166" y="4364586"/>
            <a:ext cx="26854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www.clovekvtisni.cz/</a:t>
            </a:r>
            <a:endParaRPr lang="cs-CZ" dirty="0" smtClean="0"/>
          </a:p>
          <a:p>
            <a:endParaRPr lang="cs-CZ" dirty="0" smtClean="0">
              <a:hlinkClick r:id="rId7"/>
            </a:endParaRPr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://nesehnuti.cz/</a:t>
            </a:r>
            <a:endParaRPr lang="cs-CZ" dirty="0"/>
          </a:p>
          <a:p>
            <a:endParaRPr lang="cs-CZ" dirty="0" smtClean="0"/>
          </a:p>
          <a:p>
            <a:r>
              <a:rPr lang="cs-CZ" dirty="0">
                <a:hlinkClick r:id="rId8"/>
              </a:rPr>
              <a:t>www.llp.cz/</a:t>
            </a:r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659" y="404664"/>
            <a:ext cx="8229600" cy="5040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Namaluj svůj symbol pro toleranci</a:t>
            </a:r>
            <a:endParaRPr lang="cs-CZ" sz="2000" dirty="0"/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256658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3888" y="1212833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7963" y="2508774"/>
            <a:ext cx="10262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</a:t>
            </a:r>
            <a:endParaRPr lang="cs-CZ" sz="1200" dirty="0"/>
          </a:p>
        </p:txBody>
      </p:sp>
      <p:pic>
        <p:nvPicPr>
          <p:cNvPr id="2051" name="Picture 3" descr="C:\Users\Štěpán\AppData\Local\Microsoft\Windows\Temporary Internet Files\Low\Content.IE5\WNK524ID\MC900442140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7749" y="1096608"/>
            <a:ext cx="1648222" cy="164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35971" y="1339869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1016" y="2647273"/>
            <a:ext cx="10262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652333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dirty="0"/>
              <a:t>Klipart [ on-line] 2012 [cit. </a:t>
            </a:r>
            <a:r>
              <a:rPr lang="cs-CZ" sz="1400" dirty="0" smtClean="0"/>
              <a:t>2012-03-11]. </a:t>
            </a:r>
            <a:r>
              <a:rPr lang="cs-CZ" sz="1400" dirty="0"/>
              <a:t>Dostupné na www: 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=rovnost&amp;ex=1&amp;</a:t>
            </a:r>
            <a:r>
              <a:rPr lang="cs-CZ" sz="1400" dirty="0" err="1" smtClean="0">
                <a:hlinkClick r:id="rId2"/>
              </a:rPr>
              <a:t>ctt</a:t>
            </a:r>
            <a:r>
              <a:rPr lang="cs-CZ" sz="1400" dirty="0" smtClean="0">
                <a:hlinkClick r:id="rId2"/>
              </a:rPr>
              <a:t>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:MP900438564|</a:t>
            </a:r>
            <a:r>
              <a:rPr lang="cs-CZ" sz="1400" dirty="0" smtClean="0"/>
              <a:t> (obr. rovnost-ruce)</a:t>
            </a:r>
          </a:p>
          <a:p>
            <a:r>
              <a:rPr lang="cs-CZ" sz="1400" dirty="0">
                <a:hlinkClick r:id="rId3"/>
              </a:rPr>
              <a:t>http://office.microsoft.com/cs-cz/images/results.aspx?qu=pomoc&amp;ctt=1#ai:MC900437254|mt:0</a:t>
            </a:r>
            <a:r>
              <a:rPr lang="cs-CZ" sz="1400" dirty="0" smtClean="0">
                <a:hlinkClick r:id="rId3"/>
              </a:rPr>
              <a:t>|</a:t>
            </a:r>
            <a:r>
              <a:rPr lang="cs-CZ" sz="1400" dirty="0" smtClean="0"/>
              <a:t> (obr. </a:t>
            </a:r>
            <a:r>
              <a:rPr lang="cs-CZ" sz="1400" dirty="0"/>
              <a:t>s</a:t>
            </a:r>
            <a:r>
              <a:rPr lang="cs-CZ" sz="1400" dirty="0" smtClean="0"/>
              <a:t>nímek 4)</a:t>
            </a:r>
          </a:p>
          <a:p>
            <a:r>
              <a:rPr lang="cs-CZ" sz="1400" dirty="0">
                <a:hlinkClick r:id="rId4"/>
              </a:rPr>
              <a:t>http://office.microsoft.com/cs-cz/images/results.aspx?qu=t%C3%BDmov%C3%A1%20pr%C3%A1ce#ai:MC900415852|mt:0</a:t>
            </a:r>
            <a:r>
              <a:rPr lang="cs-CZ" sz="1400" dirty="0" smtClean="0">
                <a:hlinkClick r:id="rId4"/>
              </a:rPr>
              <a:t>|</a:t>
            </a:r>
            <a:r>
              <a:rPr lang="cs-CZ" sz="1400" dirty="0" smtClean="0"/>
              <a:t> (obr. 1 snímek 6)</a:t>
            </a:r>
          </a:p>
          <a:p>
            <a:r>
              <a:rPr lang="cs-CZ" sz="1400" dirty="0">
                <a:hlinkClick r:id="rId5"/>
              </a:rPr>
              <a:t>http://office.microsoft.com/cs-cz/images/results.aspx?qu=srdce&amp;ctt=1#ai:MC900442140|mt:0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 smtClean="0"/>
              <a:t> (</a:t>
            </a:r>
            <a:r>
              <a:rPr lang="cs-CZ" sz="1400" dirty="0"/>
              <a:t>obr. </a:t>
            </a:r>
            <a:r>
              <a:rPr lang="cs-CZ" sz="1400" dirty="0" smtClean="0"/>
              <a:t>2 </a:t>
            </a:r>
            <a:r>
              <a:rPr lang="cs-CZ" sz="1400" dirty="0"/>
              <a:t>snímek 6)</a:t>
            </a:r>
          </a:p>
          <a:p>
            <a:pPr marL="182880" indent="0"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/>
              <a:t>Uvedené zdroje [ on-line] </a:t>
            </a:r>
            <a:r>
              <a:rPr lang="cs-CZ" sz="1400" dirty="0" smtClean="0"/>
              <a:t>29.11.2011 </a:t>
            </a:r>
            <a:r>
              <a:rPr lang="cs-CZ" sz="1400" dirty="0"/>
              <a:t>[cit. </a:t>
            </a:r>
            <a:r>
              <a:rPr lang="cs-CZ" sz="1400" dirty="0" smtClean="0"/>
              <a:t>2012-03-11].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 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http://cs.wikiquote.org/wiki/Tolerance</a:t>
            </a:r>
            <a:r>
              <a:rPr lang="cs-CZ" sz="1400" dirty="0" smtClean="0"/>
              <a:t> (</a:t>
            </a:r>
            <a:r>
              <a:rPr lang="cs-CZ" sz="1400" dirty="0" err="1" smtClean="0"/>
              <a:t>Voltaire</a:t>
            </a:r>
            <a:r>
              <a:rPr lang="cs-CZ" sz="1400" dirty="0" smtClean="0"/>
              <a:t>)</a:t>
            </a:r>
          </a:p>
          <a:p>
            <a:r>
              <a:rPr lang="cs-CZ" sz="1400" dirty="0" smtClean="0">
                <a:hlinkClick r:id="rId7"/>
              </a:rPr>
              <a:t>http://cs.wikipedia.org/wiki/Soubor:Hrw_logo.svg</a:t>
            </a:r>
            <a:r>
              <a:rPr lang="cs-CZ" sz="1400" dirty="0" smtClean="0"/>
              <a:t> (logo HRW)</a:t>
            </a:r>
          </a:p>
          <a:p>
            <a:r>
              <a:rPr lang="cs-CZ" sz="1400" dirty="0" smtClean="0">
                <a:hlinkClick r:id="rId8"/>
              </a:rPr>
              <a:t>http://cs.wikipedia.org/wiki/Soubor:Not-AI.gif</a:t>
            </a:r>
            <a:r>
              <a:rPr lang="cs-CZ" sz="1400" dirty="0" smtClean="0"/>
              <a:t> (symbol AI)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>
                <a:hlinkClick r:id="rId9"/>
              </a:rPr>
              <a:t>www.clovekvtisni.cz/</a:t>
            </a:r>
            <a:endParaRPr lang="cs-CZ" sz="1400" dirty="0"/>
          </a:p>
          <a:p>
            <a:r>
              <a:rPr lang="cs-CZ" sz="1400" dirty="0">
                <a:hlinkClick r:id="rId10"/>
              </a:rPr>
              <a:t>http://nesehnuti.cz</a:t>
            </a:r>
            <a:r>
              <a:rPr lang="cs-CZ" sz="1400" dirty="0" smtClean="0">
                <a:hlinkClick r:id="rId10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www.llp.cz/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3614721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96944" cy="4713387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Anotace	 		</a:t>
            </a:r>
            <a:r>
              <a:rPr lang="cs-CZ" dirty="0"/>
              <a:t>Prezentace je určena pro sedmý ročník ZŠ </a:t>
            </a:r>
            <a:endParaRPr lang="cs-CZ" dirty="0" smtClean="0"/>
          </a:p>
          <a:p>
            <a:pPr marL="182880" indent="0">
              <a:buNone/>
            </a:pPr>
            <a:r>
              <a:rPr lang="cs-CZ" dirty="0"/>
              <a:t>	</a:t>
            </a:r>
            <a:r>
              <a:rPr lang="cs-CZ" dirty="0" smtClean="0"/>
              <a:t>			a </a:t>
            </a:r>
            <a:r>
              <a:rPr lang="cs-CZ" dirty="0"/>
              <a:t>slouží k </a:t>
            </a:r>
            <a:r>
              <a:rPr lang="cs-CZ" dirty="0" err="1" smtClean="0"/>
              <a:t>opakováníznalostí</a:t>
            </a:r>
            <a:r>
              <a:rPr lang="cs-CZ" dirty="0" smtClean="0"/>
              <a:t> </a:t>
            </a:r>
            <a:r>
              <a:rPr lang="cs-CZ" dirty="0"/>
              <a:t>o lidských právech.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Autor			</a:t>
            </a:r>
            <a:r>
              <a:rPr lang="cs-CZ" dirty="0"/>
              <a:t>Mgr. Sandra Tichá</a:t>
            </a:r>
          </a:p>
          <a:p>
            <a:endParaRPr lang="cs-CZ" dirty="0"/>
          </a:p>
          <a:p>
            <a:r>
              <a:rPr lang="cs-CZ" b="1" dirty="0"/>
              <a:t>Jazyk			</a:t>
            </a:r>
            <a:r>
              <a:rPr lang="cs-CZ" dirty="0"/>
              <a:t>čeština</a:t>
            </a:r>
          </a:p>
          <a:p>
            <a:endParaRPr lang="cs-CZ" dirty="0"/>
          </a:p>
          <a:p>
            <a:r>
              <a:rPr lang="cs-CZ" b="1" dirty="0"/>
              <a:t>Očekávaný výstup		</a:t>
            </a:r>
            <a:r>
              <a:rPr lang="cs-CZ" dirty="0" smtClean="0"/>
              <a:t>Žáci vlastními slovy vysvětlí, co je to tolerance </a:t>
            </a:r>
          </a:p>
          <a:p>
            <a:pPr marL="182880" indent="0">
              <a:buNone/>
            </a:pPr>
            <a:r>
              <a:rPr lang="cs-CZ" dirty="0" smtClean="0"/>
              <a:t>				a proč je ve společnosti důležitá. Žáci uvedou</a:t>
            </a:r>
          </a:p>
          <a:p>
            <a:pPr marL="182880" indent="0">
              <a:buNone/>
            </a:pPr>
            <a:r>
              <a:rPr lang="cs-CZ" dirty="0" smtClean="0"/>
              <a:t>				názvy organizací, které se věnují problematice					lidských práv.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Klíčová slova		</a:t>
            </a:r>
            <a:r>
              <a:rPr lang="cs-CZ" dirty="0" smtClean="0"/>
              <a:t>tolerance</a:t>
            </a:r>
            <a:r>
              <a:rPr lang="cs-CZ" dirty="0"/>
              <a:t>, lidská </a:t>
            </a:r>
            <a:r>
              <a:rPr lang="cs-CZ" dirty="0" smtClean="0"/>
              <a:t>práva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Druh učebního materiálu	</a:t>
            </a:r>
            <a:r>
              <a:rPr lang="cs-CZ" dirty="0"/>
              <a:t>prezentace</a:t>
            </a:r>
          </a:p>
          <a:p>
            <a:endParaRPr lang="cs-CZ" dirty="0"/>
          </a:p>
          <a:p>
            <a:r>
              <a:rPr lang="cs-CZ" b="1" dirty="0"/>
              <a:t>Druh interaktivity		</a:t>
            </a:r>
            <a:r>
              <a:rPr lang="cs-CZ" dirty="0" smtClean="0"/>
              <a:t>aktivita a výklad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Cílová skupina		</a:t>
            </a:r>
            <a:r>
              <a:rPr lang="cs-CZ" dirty="0"/>
              <a:t>žák</a:t>
            </a:r>
          </a:p>
          <a:p>
            <a:endParaRPr lang="cs-CZ" dirty="0"/>
          </a:p>
          <a:p>
            <a:r>
              <a:rPr lang="cs-CZ" b="1" dirty="0"/>
              <a:t>Stupeň a typ vzdělávání	</a:t>
            </a:r>
            <a:r>
              <a:rPr lang="cs-CZ" dirty="0"/>
              <a:t>základní vzdělávání – druhý stupeň</a:t>
            </a:r>
          </a:p>
          <a:p>
            <a:endParaRPr lang="cs-CZ" dirty="0"/>
          </a:p>
          <a:p>
            <a:r>
              <a:rPr lang="cs-CZ" b="1" dirty="0"/>
              <a:t>Typická věková skupina	</a:t>
            </a:r>
            <a:r>
              <a:rPr lang="cs-CZ" dirty="0"/>
              <a:t>12 – 13 let</a:t>
            </a:r>
          </a:p>
          <a:p>
            <a:pPr>
              <a:buNone/>
            </a:pPr>
            <a:endParaRPr lang="cs-CZ" dirty="0"/>
          </a:p>
          <a:p>
            <a:r>
              <a:rPr lang="cs-CZ" b="1" dirty="0"/>
              <a:t>Celková velikost		</a:t>
            </a:r>
            <a:r>
              <a:rPr lang="cs-CZ" dirty="0" smtClean="0"/>
              <a:t>321 kB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9855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Snímek 2- Žáci hledají ve větách chybějící písmenka, v každé větě naleznou jedno. To doplní do tabulky a získají tajenku. (Tajenka je uvedena na snímku 1 jako poslední animace v pořadí)</a:t>
            </a:r>
          </a:p>
          <a:p>
            <a:r>
              <a:rPr lang="cs-CZ" dirty="0" smtClean="0"/>
              <a:t>Snímek 3- Společně si přečteme citát a žáci vysvětlí, jak mu rozumí. Následuje </a:t>
            </a:r>
            <a:r>
              <a:rPr lang="cs-CZ" dirty="0"/>
              <a:t>diskuze o toleranci.</a:t>
            </a:r>
          </a:p>
          <a:p>
            <a:r>
              <a:rPr lang="cs-CZ" dirty="0" smtClean="0"/>
              <a:t> Snímek 4-Žáci postupně odebírají „lístečky“ s písmeny a doplňují je do tabulky. V tabulce na závěr najdou jednu z nejznámějších organizací ČR, která se věnuje problematice lidských práv.</a:t>
            </a:r>
          </a:p>
          <a:p>
            <a:r>
              <a:rPr lang="cs-CZ" dirty="0" smtClean="0"/>
              <a:t>Snímek 5- Výkladová část, žáci se seznámí s dalšími organizacemi, které se věnují lidských právům. Je možné se podívat na stránky těchto organizací a diskutovat o jejich činnosti.</a:t>
            </a:r>
          </a:p>
          <a:p>
            <a:r>
              <a:rPr lang="cs-CZ" dirty="0" smtClean="0"/>
              <a:t>Snímek 6- Žáci se zamyslí, jak by měl vypadat symbol tolerance. Na snímku jsou dva návrhy, diskutujeme o tom, zda se jim líbí. Zájemci mohou namalovat na tabuli další návrhy symbolu tolerance.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52460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246</TotalTime>
  <Words>529</Words>
  <Application>Microsoft Office PowerPoint</Application>
  <PresentationFormat>Předvádění na obrazovce (4:3)</PresentationFormat>
  <Paragraphs>137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Snímek 1</vt:lpstr>
      <vt:lpstr>Doplňte chybějící písmena ve větách. Tvoří tajenku:  O tomto tématu hovoří citát od Voltaira.</vt:lpstr>
      <vt:lpstr>Tolerance </vt:lpstr>
      <vt:lpstr>Postupně odeberte lístky, vždy ten, který není překryt žádným jiným. Když písmena seřadíte ve stejném pořadí, odhalíte název jedné z českých organizací, která se věnuje lidským právům a boji za ně.</vt:lpstr>
      <vt:lpstr>Existuje celá řada organizací, které se věnují  lidským právům, rovnoprávnosti, toleranci… </vt:lpstr>
      <vt:lpstr>Namaluj svůj symbol pro toleranci</vt:lpstr>
      <vt:lpstr>Použité zdroje</vt:lpstr>
      <vt:lpstr>Shrnutí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U1</cp:lastModifiedBy>
  <cp:revision>56</cp:revision>
  <dcterms:created xsi:type="dcterms:W3CDTF">2012-02-27T19:23:32Z</dcterms:created>
  <dcterms:modified xsi:type="dcterms:W3CDTF">2012-10-29T18:39:39Z</dcterms:modified>
</cp:coreProperties>
</file>