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7" r:id="rId4"/>
    <p:sldId id="264" r:id="rId5"/>
    <p:sldId id="268" r:id="rId6"/>
    <p:sldId id="265" r:id="rId7"/>
    <p:sldId id="263" r:id="rId8"/>
    <p:sldId id="262" r:id="rId9"/>
    <p:sldId id="266" r:id="rId10"/>
    <p:sldId id="257" r:id="rId11"/>
    <p:sldId id="258" r:id="rId12"/>
    <p:sldId id="259"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1" name="Rectangle 10"/>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743323" y="3721473"/>
            <a:ext cx="5120640" cy="1581150"/>
          </a:xfrm>
        </p:spPr>
        <p:txBody>
          <a:bodyPr>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lvl1pPr>
              <a:defRPr>
                <a:solidFill>
                  <a:schemeClr val="bg2"/>
                </a:solidFill>
              </a:defRPr>
            </a:lvl1pPr>
          </a:lstStyle>
          <a:p>
            <a:fld id="{02A1BC5D-14A7-4BCB-A9AC-ABA39E5864F8}" type="datetimeFigureOut">
              <a:rPr lang="cs-CZ" smtClean="0"/>
              <a:pPr/>
              <a:t>20.3.2012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a:xfrm>
            <a:off x="7991475" y="6429375"/>
            <a:ext cx="876300" cy="292100"/>
          </a:xfrm>
        </p:spPr>
        <p:txBody>
          <a:bodyPr/>
          <a:lstStyle/>
          <a:p>
            <a:fld id="{E1FC610F-3172-4205-B7AC-64F0A00EC913}" type="slidenum">
              <a:rPr lang="cs-CZ" smtClean="0"/>
              <a:pPr/>
              <a:t>‹#›</a:t>
            </a:fld>
            <a:endParaRPr lang="cs-CZ"/>
          </a:p>
        </p:txBody>
      </p:sp>
      <p:sp>
        <p:nvSpPr>
          <p:cNvPr id="9"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Title 9"/>
          <p:cNvSpPr>
            <a:spLocks noGrp="1"/>
          </p:cNvSpPr>
          <p:nvPr>
            <p:ph type="title"/>
          </p:nvPr>
        </p:nvSpPr>
        <p:spPr>
          <a:xfrm>
            <a:off x="3739896" y="1417320"/>
            <a:ext cx="5120640" cy="2304288"/>
          </a:xfrm>
        </p:spPr>
        <p:txBody>
          <a:bodyPr>
            <a:normAutofit/>
          </a:bodyPr>
          <a:lstStyle>
            <a:lvl1pPr>
              <a:defRPr sz="4000" cap="all" baseline="0"/>
            </a:lvl1pPr>
          </a:lstStyle>
          <a:p>
            <a:r>
              <a:rPr lang="cs-CZ" smtClean="0"/>
              <a:t>Kliknutím lze upravit styl.</a:t>
            </a:r>
            <a:endParaRPr lang="en-US" dirty="0"/>
          </a:p>
        </p:txBody>
      </p:sp>
      <p:sp>
        <p:nvSpPr>
          <p:cNvPr id="13"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Freeform 8"/>
          <p:cNvSpPr>
            <a:spLocks noChangeAspect="1" noEditPoints="1"/>
          </p:cNvSpPr>
          <p:nvPr/>
        </p:nvSpPr>
        <p:spPr bwMode="auto">
          <a:xfrm>
            <a:off x="5489634" y="0"/>
            <a:ext cx="3393768" cy="6858000"/>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2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10"/>
          </p:nvPr>
        </p:nvSpPr>
        <p:spPr/>
        <p:txBody>
          <a:bodyPr/>
          <a:lstStyle/>
          <a:p>
            <a:fld id="{02A1BC5D-14A7-4BCB-A9AC-ABA39E5864F8}" type="datetimeFigureOut">
              <a:rPr lang="cs-CZ" smtClean="0"/>
              <a:pPr/>
              <a:t>20.3.2012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FC610F-3172-4205-B7AC-64F0A00EC913}" type="slidenum">
              <a:rPr lang="cs-CZ" smtClean="0"/>
              <a:pPr/>
              <a:t>‹#›</a:t>
            </a:fld>
            <a:endParaRPr lang="cs-CZ"/>
          </a:p>
        </p:txBody>
      </p:sp>
      <p:sp>
        <p:nvSpPr>
          <p:cNvPr id="25" name="Title Placeholder 1"/>
          <p:cNvSpPr>
            <a:spLocks noGrp="1"/>
          </p:cNvSpPr>
          <p:nvPr>
            <p:ph type="title"/>
          </p:nvPr>
        </p:nvSpPr>
        <p:spPr>
          <a:xfrm>
            <a:off x="276225" y="228600"/>
            <a:ext cx="8591550" cy="1066801"/>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1" name="Content Placeholder 30"/>
          <p:cNvSpPr>
            <a:spLocks noGrp="1"/>
          </p:cNvSpPr>
          <p:nvPr>
            <p:ph sz="quarter" idx="13"/>
          </p:nvPr>
        </p:nvSpPr>
        <p:spPr>
          <a:xfrm>
            <a:off x="274320" y="1298448"/>
            <a:ext cx="8595360" cy="493776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9" name="Rectangle 8"/>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lvl1pPr>
              <a:defRPr>
                <a:solidFill>
                  <a:schemeClr val="bg2"/>
                </a:solidFill>
              </a:defRPr>
            </a:lvl1pPr>
          </a:lstStyle>
          <a:p>
            <a:fld id="{02A1BC5D-14A7-4BCB-A9AC-ABA39E5864F8}" type="datetimeFigureOut">
              <a:rPr lang="cs-CZ" smtClean="0"/>
              <a:pPr/>
              <a:t>20.3.2012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FC610F-3172-4205-B7AC-64F0A00EC913}" type="slidenum">
              <a:rPr lang="cs-CZ" smtClean="0"/>
              <a:pPr/>
              <a:t>‹#›</a:t>
            </a:fld>
            <a:endParaRPr lang="cs-CZ"/>
          </a:p>
        </p:txBody>
      </p:sp>
      <p:sp>
        <p:nvSpPr>
          <p:cNvPr id="15" name="Subtitle 2"/>
          <p:cNvSpPr>
            <a:spLocks noGrp="1"/>
          </p:cNvSpPr>
          <p:nvPr>
            <p:ph type="subTitle" idx="1"/>
          </p:nvPr>
        </p:nvSpPr>
        <p:spPr>
          <a:xfrm>
            <a:off x="3743324" y="1400174"/>
            <a:ext cx="5120640" cy="1476375"/>
          </a:xfrm>
        </p:spPr>
        <p:txBody>
          <a:bodyPr anchor="b" anchorCtr="0">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0" name="Freeform 7"/>
          <p:cNvSpPr>
            <a:spLocks noChangeAspect="1" noEditPoints="1"/>
          </p:cNvSpPr>
          <p:nvPr/>
        </p:nvSpPr>
        <p:spPr bwMode="auto">
          <a:xfrm>
            <a:off x="34289" y="136641"/>
            <a:ext cx="3326149" cy="6721359"/>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Title 11"/>
          <p:cNvSpPr>
            <a:spLocks noGrp="1"/>
          </p:cNvSpPr>
          <p:nvPr>
            <p:ph type="title"/>
          </p:nvPr>
        </p:nvSpPr>
        <p:spPr>
          <a:xfrm>
            <a:off x="3733800" y="2895599"/>
            <a:ext cx="5129543" cy="2667001"/>
          </a:xfrm>
        </p:spPr>
        <p:txBody>
          <a:bodyPr anchor="t">
            <a:normAutofit/>
          </a:bodyPr>
          <a:lstStyle>
            <a:lvl1pPr>
              <a:defRPr kumimoji="0" lang="en-US" sz="4000" b="0" i="0" u="none" strike="noStrike" kern="1200" cap="all" spc="0" normalizeH="0" baseline="0" noProof="0" dirty="0" smtClean="0">
                <a:ln>
                  <a:noFill/>
                </a:ln>
                <a:solidFill>
                  <a:schemeClr val="tx2"/>
                </a:solidFill>
                <a:effectLst/>
                <a:uLnTx/>
                <a:uFillTx/>
                <a:latin typeface="+mj-lt"/>
                <a:ea typeface="+mj-ea"/>
                <a:cs typeface="Tunga" pitchFamily="2"/>
              </a:defRPr>
            </a:lvl1pPr>
          </a:lstStyle>
          <a:p>
            <a:r>
              <a:rPr lang="cs-CZ" smtClean="0"/>
              <a:t>Kliknutím lze upravit styl.</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2A1BC5D-14A7-4BCB-A9AC-ABA39E5864F8}" type="datetimeFigureOut">
              <a:rPr lang="cs-CZ" smtClean="0"/>
              <a:pPr/>
              <a:t>20.3.2012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FC610F-3172-4205-B7AC-64F0A00EC913}" type="slidenum">
              <a:rPr lang="cs-CZ" smtClean="0"/>
              <a:pPr/>
              <a:t>‹#›</a:t>
            </a:fld>
            <a:endParaRPr lang="cs-CZ"/>
          </a:p>
        </p:txBody>
      </p:sp>
      <p:sp>
        <p:nvSpPr>
          <p:cNvPr id="9"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12" name="Content Placeholder 11"/>
          <p:cNvSpPr>
            <a:spLocks noGrp="1"/>
          </p:cNvSpPr>
          <p:nvPr>
            <p:ph sz="quarter" idx="13"/>
          </p:nvPr>
        </p:nvSpPr>
        <p:spPr>
          <a:xfrm>
            <a:off x="27622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Content Placeholder 11"/>
          <p:cNvSpPr>
            <a:spLocks noGrp="1"/>
          </p:cNvSpPr>
          <p:nvPr>
            <p:ph sz="quarter" idx="14"/>
          </p:nvPr>
        </p:nvSpPr>
        <p:spPr>
          <a:xfrm>
            <a:off x="461581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02A1BC5D-14A7-4BCB-A9AC-ABA39E5864F8}" type="datetimeFigureOut">
              <a:rPr lang="cs-CZ" smtClean="0"/>
              <a:pPr/>
              <a:t>20.3.2012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1FC610F-3172-4205-B7AC-64F0A00EC913}" type="slidenum">
              <a:rPr lang="cs-CZ" smtClean="0"/>
              <a:pPr/>
              <a:t>‹#›</a:t>
            </a:fld>
            <a:endParaRPr lang="cs-CZ"/>
          </a:p>
        </p:txBody>
      </p:sp>
      <p:sp>
        <p:nvSpPr>
          <p:cNvPr id="1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14" name="Content Placeholder 11"/>
          <p:cNvSpPr>
            <a:spLocks noGrp="1"/>
          </p:cNvSpPr>
          <p:nvPr>
            <p:ph sz="quarter" idx="13"/>
          </p:nvPr>
        </p:nvSpPr>
        <p:spPr>
          <a:xfrm>
            <a:off x="27622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5" name="Content Placeholder 11"/>
          <p:cNvSpPr>
            <a:spLocks noGrp="1"/>
          </p:cNvSpPr>
          <p:nvPr>
            <p:ph sz="quarter" idx="14"/>
          </p:nvPr>
        </p:nvSpPr>
        <p:spPr>
          <a:xfrm>
            <a:off x="461581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20" name="Text Placeholder 3"/>
          <p:cNvSpPr>
            <a:spLocks noGrp="1"/>
          </p:cNvSpPr>
          <p:nvPr>
            <p:ph type="body" sz="half" idx="2"/>
          </p:nvPr>
        </p:nvSpPr>
        <p:spPr>
          <a:xfrm>
            <a:off x="276225" y="1298448"/>
            <a:ext cx="4248150" cy="509587"/>
          </a:xfrm>
        </p:spPr>
        <p:txBody>
          <a:bodyPr anchor="ctr">
            <a:normAutofit/>
          </a:bodyPr>
          <a:lstStyle>
            <a:lvl1pPr marL="0" indent="0" algn="l">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21" name="Text Placeholder 3"/>
          <p:cNvSpPr>
            <a:spLocks noGrp="1"/>
          </p:cNvSpPr>
          <p:nvPr>
            <p:ph type="body" sz="half" idx="15"/>
          </p:nvPr>
        </p:nvSpPr>
        <p:spPr>
          <a:xfrm>
            <a:off x="4615815" y="1298448"/>
            <a:ext cx="4248150" cy="509587"/>
          </a:xfrm>
        </p:spPr>
        <p:txBody>
          <a:bodyPr anchor="ctr">
            <a:normAutofit/>
          </a:bodyPr>
          <a:lstStyle>
            <a:lvl1pPr marL="0" indent="0">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tx2"/>
                </a:solidFill>
              </a:defRPr>
            </a:lvl1pPr>
          </a:lstStyle>
          <a:p>
            <a:fld id="{02A1BC5D-14A7-4BCB-A9AC-ABA39E5864F8}" type="datetimeFigureOut">
              <a:rPr lang="cs-CZ" smtClean="0"/>
              <a:pPr/>
              <a:t>20.3.2012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1FC610F-3172-4205-B7AC-64F0A00EC913}" type="slidenum">
              <a:rPr lang="cs-CZ" smtClean="0"/>
              <a:pPr/>
              <a:t>‹#›</a:t>
            </a:fld>
            <a:endParaRPr lang="cs-CZ"/>
          </a:p>
        </p:txBody>
      </p:sp>
      <p:sp>
        <p:nvSpPr>
          <p:cNvPr id="17"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1BC5D-14A7-4BCB-A9AC-ABA39E5864F8}" type="datetimeFigureOut">
              <a:rPr lang="cs-CZ" smtClean="0"/>
              <a:pPr/>
              <a:t>20.3.2012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1FC610F-3172-4205-B7AC-64F0A00EC91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Rectangle 7"/>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lvl1pPr>
              <a:defRPr>
                <a:solidFill>
                  <a:schemeClr val="bg2"/>
                </a:solidFill>
              </a:defRPr>
            </a:lvl1pPr>
          </a:lstStyle>
          <a:p>
            <a:fld id="{02A1BC5D-14A7-4BCB-A9AC-ABA39E5864F8}" type="datetimeFigureOut">
              <a:rPr lang="cs-CZ" smtClean="0"/>
              <a:pPr/>
              <a:t>20.3.2012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FC610F-3172-4205-B7AC-64F0A00EC913}" type="slidenum">
              <a:rPr lang="cs-CZ" smtClean="0"/>
              <a:pPr/>
              <a:t>‹#›</a:t>
            </a:fld>
            <a:endParaRPr lang="cs-CZ"/>
          </a:p>
        </p:txBody>
      </p:sp>
      <p:sp>
        <p:nvSpPr>
          <p:cNvPr id="9" name="Title Placeholder 1"/>
          <p:cNvSpPr>
            <a:spLocks noGrp="1"/>
          </p:cNvSpPr>
          <p:nvPr>
            <p:ph type="title"/>
          </p:nvPr>
        </p:nvSpPr>
        <p:spPr>
          <a:xfrm>
            <a:off x="276225" y="228601"/>
            <a:ext cx="2834640" cy="1298448"/>
          </a:xfrm>
          <a:prstGeom prst="rect">
            <a:avLst/>
          </a:prstGeom>
        </p:spPr>
        <p:txBody>
          <a:bodyPr vert="horz" lIns="91440" tIns="45720" rIns="91440" bIns="45720" rtlCol="0" anchor="b" anchorCtr="0">
            <a:normAutofit/>
          </a:bodyPr>
          <a:lstStyle>
            <a:lvl1pPr>
              <a:defRPr sz="2400">
                <a:solidFill>
                  <a:schemeClr val="bg2"/>
                </a:solidFill>
              </a:defRPr>
            </a:lvl1pPr>
          </a:lstStyle>
          <a:p>
            <a:r>
              <a:rPr lang="cs-CZ" smtClean="0"/>
              <a:t>Kliknutím lze upravit styl.</a:t>
            </a:r>
            <a:endParaRPr lang="en-US" dirty="0"/>
          </a:p>
        </p:txBody>
      </p:sp>
      <p:sp>
        <p:nvSpPr>
          <p:cNvPr id="10" name="Content Placeholder 11"/>
          <p:cNvSpPr>
            <a:spLocks noGrp="1"/>
          </p:cNvSpPr>
          <p:nvPr>
            <p:ph sz="quarter" idx="14"/>
          </p:nvPr>
        </p:nvSpPr>
        <p:spPr>
          <a:xfrm>
            <a:off x="3775935" y="533400"/>
            <a:ext cx="5063266" cy="5702808"/>
          </a:xfrm>
        </p:spPr>
        <p:txBody>
          <a:bodyPr>
            <a:normAutofit/>
          </a:bodyPr>
          <a:lstStyle>
            <a:lvl1pPr>
              <a:defRPr sz="2000"/>
            </a:lvl1pPr>
            <a:lvl2pPr>
              <a:defRPr sz="18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Text Placeholder 3"/>
          <p:cNvSpPr>
            <a:spLocks noGrp="1"/>
          </p:cNvSpPr>
          <p:nvPr>
            <p:ph type="body" sz="half" idx="2"/>
          </p:nvPr>
        </p:nvSpPr>
        <p:spPr>
          <a:xfrm>
            <a:off x="276224" y="1539240"/>
            <a:ext cx="2834640" cy="4709160"/>
          </a:xfrm>
        </p:spPr>
        <p:txBody>
          <a:bodyPr>
            <a:normAutofit/>
          </a:bodyPr>
          <a:lstStyle>
            <a:lvl1pPr marL="0" indent="0">
              <a:buNone/>
              <a:defRPr lang="en-US" sz="1600" b="0" i="0" kern="1200" cap="none" spc="30" baseline="0" dirty="0" smtClean="0">
                <a:solidFill>
                  <a:schemeClr val="bg2"/>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600"/>
              </a:spcBef>
              <a:spcAft>
                <a:spcPts val="0"/>
              </a:spcAft>
              <a:buClr>
                <a:schemeClr val="accent1"/>
              </a:buClr>
              <a:buFont typeface="Arial" pitchFamily="34" charset="0"/>
              <a:buNone/>
            </a:pPr>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13" name="Rectangle 12"/>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3409950" y="0"/>
            <a:ext cx="5734050" cy="6858000"/>
          </a:xfrm>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lvl1pPr>
              <a:defRPr>
                <a:solidFill>
                  <a:schemeClr val="bg2"/>
                </a:solidFill>
              </a:defRPr>
            </a:lvl1pPr>
          </a:lstStyle>
          <a:p>
            <a:fld id="{02A1BC5D-14A7-4BCB-A9AC-ABA39E5864F8}" type="datetimeFigureOut">
              <a:rPr lang="cs-CZ" smtClean="0"/>
              <a:pPr/>
              <a:t>20.3.2012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FC610F-3172-4205-B7AC-64F0A00EC913}" type="slidenum">
              <a:rPr lang="cs-CZ" smtClean="0"/>
              <a:pPr/>
              <a:t>‹#›</a:t>
            </a:fld>
            <a:endParaRPr lang="cs-CZ"/>
          </a:p>
        </p:txBody>
      </p:sp>
      <p:sp>
        <p:nvSpPr>
          <p:cNvPr id="21" name="Title Placeholder 1"/>
          <p:cNvSpPr>
            <a:spLocks noGrp="1"/>
          </p:cNvSpPr>
          <p:nvPr>
            <p:ph type="title"/>
          </p:nvPr>
        </p:nvSpPr>
        <p:spPr>
          <a:xfrm>
            <a:off x="276224" y="228600"/>
            <a:ext cx="2834640" cy="1295399"/>
          </a:xfrm>
          <a:prstGeom prst="rect">
            <a:avLst/>
          </a:prstGeom>
        </p:spPr>
        <p:txBody>
          <a:bodyPr vert="horz" lIns="91440" tIns="45720" rIns="91440" bIns="45720" rtlCol="0" anchor="b" anchorCtr="0">
            <a:normAutofit/>
          </a:bodyPr>
          <a:lstStyle>
            <a:lvl1pPr>
              <a:defRPr sz="2400">
                <a:solidFill>
                  <a:schemeClr val="bg2"/>
                </a:solidFill>
              </a:defRPr>
            </a:lvl1pPr>
          </a:lstStyle>
          <a:p>
            <a:r>
              <a:rPr lang="cs-CZ" smtClean="0"/>
              <a:t>Kliknutím lze upravit styl.</a:t>
            </a:r>
            <a:endParaRPr lang="en-US" dirty="0"/>
          </a:p>
        </p:txBody>
      </p:sp>
      <p:sp>
        <p:nvSpPr>
          <p:cNvPr id="25" name="Text Placeholder 24"/>
          <p:cNvSpPr>
            <a:spLocks noGrp="1"/>
          </p:cNvSpPr>
          <p:nvPr>
            <p:ph type="body" sz="quarter" idx="13"/>
          </p:nvPr>
        </p:nvSpPr>
        <p:spPr>
          <a:xfrm>
            <a:off x="274320" y="1536192"/>
            <a:ext cx="2834640" cy="4712208"/>
          </a:xfrm>
        </p:spPr>
        <p:txBody>
          <a:bodyPr>
            <a:normAutofit/>
          </a:bodyPr>
          <a:lstStyle>
            <a:lvl1pPr marL="0" indent="0">
              <a:buNone/>
              <a:defRPr sz="1600">
                <a:solidFill>
                  <a:schemeClr val="bg2"/>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2A1BC5D-14A7-4BCB-A9AC-ABA39E5864F8}" type="datetimeFigureOut">
              <a:rPr lang="cs-CZ" smtClean="0"/>
              <a:pPr/>
              <a:t>20.3.2012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FC610F-3172-4205-B7AC-64F0A00EC91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2A1BC5D-14A7-4BCB-A9AC-ABA39E5864F8}" type="datetimeFigureOut">
              <a:rPr lang="cs-CZ" smtClean="0"/>
              <a:pPr/>
              <a:t>20.3.2012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FC610F-3172-4205-B7AC-64F0A00EC91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276225" y="1295400"/>
            <a:ext cx="8591550" cy="4933949"/>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276225" y="6429375"/>
            <a:ext cx="2133600" cy="292100"/>
          </a:xfrm>
          <a:prstGeom prst="rect">
            <a:avLst/>
          </a:prstGeom>
        </p:spPr>
        <p:txBody>
          <a:bodyPr vert="horz" lIns="91440" tIns="45720" rIns="91440" bIns="45720" rtlCol="0" anchor="ctr">
            <a:normAutofit/>
          </a:bodyPr>
          <a:lstStyle>
            <a:lvl1pPr algn="l">
              <a:defRPr sz="1050" b="1">
                <a:solidFill>
                  <a:schemeClr val="tx2"/>
                </a:solidFill>
              </a:defRPr>
            </a:lvl1pPr>
          </a:lstStyle>
          <a:p>
            <a:fld id="{02A1BC5D-14A7-4BCB-A9AC-ABA39E5864F8}" type="datetimeFigureOut">
              <a:rPr lang="cs-CZ" smtClean="0"/>
              <a:pPr/>
              <a:t>20.3.2012</a:t>
            </a:fld>
            <a:endParaRPr lang="cs-CZ"/>
          </a:p>
        </p:txBody>
      </p:sp>
      <p:sp>
        <p:nvSpPr>
          <p:cNvPr id="5" name="Footer Placeholder 4"/>
          <p:cNvSpPr>
            <a:spLocks noGrp="1"/>
          </p:cNvSpPr>
          <p:nvPr>
            <p:ph type="ftr" sz="quarter" idx="3"/>
          </p:nvPr>
        </p:nvSpPr>
        <p:spPr>
          <a:xfrm>
            <a:off x="3743324" y="6429375"/>
            <a:ext cx="4086225" cy="292100"/>
          </a:xfrm>
          <a:prstGeom prst="rect">
            <a:avLst/>
          </a:prstGeom>
        </p:spPr>
        <p:txBody>
          <a:bodyPr vert="horz" lIns="91440" tIns="45720" rIns="91440" bIns="45720" rtlCol="0" anchor="ctr">
            <a:normAutofit/>
          </a:bodyPr>
          <a:lstStyle>
            <a:lvl1pPr algn="l">
              <a:defRPr sz="1050" b="1">
                <a:solidFill>
                  <a:schemeClr val="tx2"/>
                </a:solidFill>
              </a:defRPr>
            </a:lvl1pPr>
          </a:lstStyle>
          <a:p>
            <a:endParaRPr lang="cs-CZ"/>
          </a:p>
        </p:txBody>
      </p:sp>
      <p:sp>
        <p:nvSpPr>
          <p:cNvPr id="6" name="Slide Number Placeholder 5"/>
          <p:cNvSpPr>
            <a:spLocks noGrp="1"/>
          </p:cNvSpPr>
          <p:nvPr>
            <p:ph type="sldNum" sz="quarter" idx="4"/>
          </p:nvPr>
        </p:nvSpPr>
        <p:spPr>
          <a:xfrm>
            <a:off x="7991475" y="6429375"/>
            <a:ext cx="876300" cy="292100"/>
          </a:xfrm>
          <a:prstGeom prst="rect">
            <a:avLst/>
          </a:prstGeom>
        </p:spPr>
        <p:txBody>
          <a:bodyPr vert="horz" lIns="91440" tIns="45720" rIns="91440" bIns="45720" rtlCol="0" anchor="ctr">
            <a:normAutofit/>
          </a:bodyPr>
          <a:lstStyle>
            <a:lvl1pPr algn="r">
              <a:defRPr sz="1600" b="1">
                <a:solidFill>
                  <a:schemeClr val="tx2"/>
                </a:solidFill>
              </a:defRPr>
            </a:lvl1pPr>
          </a:lstStyle>
          <a:p>
            <a:fld id="{E1FC610F-3172-4205-B7AC-64F0A00EC91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p:titleStyle>
    <p:body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slide" Target="slide10.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10.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 Target="slide10.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office.microsoft.com/cs-cz/images/results.aspx?qu=osoby" TargetMode="External"/><Relationship Id="rId7" Type="http://schemas.openxmlformats.org/officeDocument/2006/relationships/hyperlink" Target="http://office.microsoft.com/cs-cz/images/results.aspx?qu=p%C5%99%C3%A1telstv%C3%AD&amp;ex=1" TargetMode="External"/><Relationship Id="rId2" Type="http://schemas.openxmlformats.org/officeDocument/2006/relationships/hyperlink" Target="http://office.microsoft.com/cs-cz/images/results.aspx?qu=manipulace&amp;ctt=1" TargetMode="External"/><Relationship Id="rId1" Type="http://schemas.openxmlformats.org/officeDocument/2006/relationships/slideLayout" Target="../slideLayouts/slideLayout3.xml"/><Relationship Id="rId6" Type="http://schemas.openxmlformats.org/officeDocument/2006/relationships/hyperlink" Target="http://office.microsoft.com/cs-cz/images/results.aspx?qu=kv%C4%9Btina&amp;ex=1" TargetMode="External"/><Relationship Id="rId5" Type="http://schemas.openxmlformats.org/officeDocument/2006/relationships/hyperlink" Target="http://office.microsoft.com/cs-cz/images/results.aspx?qu=je%C5%BEek&amp;ex=1" TargetMode="External"/><Relationship Id="rId4" Type="http://schemas.openxmlformats.org/officeDocument/2006/relationships/hyperlink" Target="http://office.microsoft.com/cs-cz/images/results.aspx?qu=osoby&amp;ex=1"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
          <p:cNvPicPr>
            <a:picLocks noChangeAspect="1" noChangeArrowheads="1"/>
          </p:cNvPicPr>
          <p:nvPr/>
        </p:nvPicPr>
        <p:blipFill>
          <a:blip r:embed="rId2" cstate="print">
            <a:duotone>
              <a:prstClr val="black"/>
              <a:schemeClr val="accent4">
                <a:tint val="45000"/>
                <a:satMod val="400000"/>
              </a:schemeClr>
            </a:duotone>
          </a:blip>
          <a:srcRect/>
          <a:stretch>
            <a:fillRect/>
          </a:stretch>
        </p:blipFill>
        <p:spPr bwMode="auto">
          <a:xfrm>
            <a:off x="251520" y="260648"/>
            <a:ext cx="1440160" cy="1373598"/>
          </a:xfrm>
          <a:prstGeom prst="rect">
            <a:avLst/>
          </a:prstGeom>
          <a:noFill/>
          <a:effectLst>
            <a:outerShdw blurRad="50800" dist="50800" dir="5400000" algn="ctr" rotWithShape="0">
              <a:schemeClr val="bg1"/>
            </a:outerShdw>
          </a:effectLst>
        </p:spPr>
      </p:pic>
      <p:sp>
        <p:nvSpPr>
          <p:cNvPr id="5" name="Obdélník 4"/>
          <p:cNvSpPr/>
          <p:nvPr/>
        </p:nvSpPr>
        <p:spPr>
          <a:xfrm>
            <a:off x="4550296" y="116632"/>
            <a:ext cx="4572000" cy="3416320"/>
          </a:xfrm>
          <a:prstGeom prst="rect">
            <a:avLst/>
          </a:prstGeom>
        </p:spPr>
        <p:txBody>
          <a:bodyPr>
            <a:spAutoFit/>
          </a:bodyPr>
          <a:lstStyle/>
          <a:p>
            <a:pPr lvl="0">
              <a:defRPr/>
            </a:pPr>
            <a:r>
              <a:rPr lang="cs-CZ" kern="0" dirty="0"/>
              <a:t>Název školy: </a:t>
            </a:r>
            <a:r>
              <a:rPr lang="cs-CZ" b="1" kern="0" dirty="0"/>
              <a:t>ZŠ Štětí, Ostrovní 300</a:t>
            </a:r>
            <a:r>
              <a:rPr lang="cs-CZ" kern="0" dirty="0"/>
              <a:t/>
            </a:r>
            <a:br>
              <a:rPr lang="cs-CZ" kern="0" dirty="0"/>
            </a:br>
            <a:r>
              <a:rPr lang="cs-CZ" kern="0" dirty="0"/>
              <a:t>Autor: </a:t>
            </a:r>
            <a:r>
              <a:rPr lang="cs-CZ" b="1" kern="0" dirty="0"/>
              <a:t>Sandra Tichá</a:t>
            </a:r>
            <a:r>
              <a:rPr lang="cs-CZ" kern="0" dirty="0"/>
              <a:t/>
            </a:r>
            <a:br>
              <a:rPr lang="cs-CZ" kern="0" dirty="0"/>
            </a:br>
            <a:r>
              <a:rPr lang="cs-CZ" kern="0" dirty="0"/>
              <a:t>Název materiálu: </a:t>
            </a:r>
            <a:br>
              <a:rPr lang="cs-CZ" kern="0" dirty="0"/>
            </a:br>
            <a:r>
              <a:rPr lang="cs-CZ" b="1" kern="0" dirty="0"/>
              <a:t>VY_32_INOVACE_ </a:t>
            </a:r>
            <a:r>
              <a:rPr lang="cs-CZ" b="1" kern="0" dirty="0" smtClean="0"/>
              <a:t>VO.7.B.17_predsudky</a:t>
            </a:r>
          </a:p>
          <a:p>
            <a:pPr lvl="0">
              <a:defRPr/>
            </a:pPr>
            <a:r>
              <a:rPr lang="cs-CZ" kern="0" dirty="0" smtClean="0"/>
              <a:t>Datum</a:t>
            </a:r>
            <a:r>
              <a:rPr lang="cs-CZ" kern="0" dirty="0"/>
              <a:t>: </a:t>
            </a:r>
            <a:r>
              <a:rPr lang="cs-CZ" kern="0" dirty="0" smtClean="0"/>
              <a:t>19.3.2012</a:t>
            </a:r>
            <a:endParaRPr lang="cs-CZ" kern="0" dirty="0"/>
          </a:p>
          <a:p>
            <a:pPr lvl="0">
              <a:defRPr/>
            </a:pPr>
            <a:r>
              <a:rPr lang="cs-CZ" kern="0" dirty="0"/>
              <a:t>Ročník: sedmý</a:t>
            </a:r>
          </a:p>
          <a:p>
            <a:pPr lvl="0">
              <a:defRPr/>
            </a:pPr>
            <a:r>
              <a:rPr lang="cs-CZ" kern="0" dirty="0"/>
              <a:t>Vzdělávací oblast: Člověk a společnost</a:t>
            </a:r>
          </a:p>
          <a:p>
            <a:pPr lvl="0">
              <a:defRPr/>
            </a:pPr>
            <a:r>
              <a:rPr lang="cs-CZ" kern="0" dirty="0"/>
              <a:t>Vzdělávací obor: Výchova k občanství</a:t>
            </a:r>
            <a:br>
              <a:rPr lang="cs-CZ" kern="0" dirty="0"/>
            </a:br>
            <a:r>
              <a:rPr lang="cs-CZ" kern="0" dirty="0"/>
              <a:t>Název: </a:t>
            </a:r>
            <a:r>
              <a:rPr lang="cs-CZ" kern="0" dirty="0" smtClean="0"/>
              <a:t>Předsudky</a:t>
            </a:r>
            <a:r>
              <a:rPr lang="cs-CZ" kern="0" dirty="0">
                <a:solidFill>
                  <a:srgbClr val="FF0000"/>
                </a:solidFill>
              </a:rPr>
              <a:t/>
            </a:r>
            <a:br>
              <a:rPr lang="cs-CZ" kern="0" dirty="0">
                <a:solidFill>
                  <a:srgbClr val="FF0000"/>
                </a:solidFill>
              </a:rPr>
            </a:br>
            <a:r>
              <a:rPr lang="cs-CZ" kern="0" dirty="0"/>
              <a:t>Číslo operačního programu: </a:t>
            </a:r>
            <a:r>
              <a:rPr lang="cs-CZ" b="1" kern="0" dirty="0"/>
              <a:t>CZ.1.07/1.4.00/21.1693</a:t>
            </a:r>
          </a:p>
          <a:p>
            <a:pPr lvl="0">
              <a:defRPr/>
            </a:pPr>
            <a:r>
              <a:rPr lang="cs-CZ" kern="0" dirty="0"/>
              <a:t>Název projektu: </a:t>
            </a:r>
            <a:r>
              <a:rPr lang="cs-CZ" b="1" kern="0" dirty="0"/>
              <a:t>PRIMA ŠKOLA</a:t>
            </a:r>
          </a:p>
        </p:txBody>
      </p:sp>
      <p:sp>
        <p:nvSpPr>
          <p:cNvPr id="6" name="Obdélník 5"/>
          <p:cNvSpPr/>
          <p:nvPr/>
        </p:nvSpPr>
        <p:spPr>
          <a:xfrm>
            <a:off x="3491880" y="3933056"/>
            <a:ext cx="2621230" cy="646331"/>
          </a:xfrm>
          <a:prstGeom prst="rect">
            <a:avLst/>
          </a:prstGeom>
        </p:spPr>
        <p:txBody>
          <a:bodyPr wrap="none">
            <a:spAutoFit/>
          </a:bodyPr>
          <a:lstStyle/>
          <a:p>
            <a:r>
              <a:rPr lang="cs-CZ" sz="3600" b="1" dirty="0" smtClean="0"/>
              <a:t>PŘEDSUDKY</a:t>
            </a:r>
            <a:endParaRPr lang="cs-CZ" sz="3600" dirty="0"/>
          </a:p>
        </p:txBody>
      </p:sp>
      <p:sp>
        <p:nvSpPr>
          <p:cNvPr id="7" name="Obdélník 6"/>
          <p:cNvSpPr/>
          <p:nvPr/>
        </p:nvSpPr>
        <p:spPr>
          <a:xfrm>
            <a:off x="3470176" y="4725144"/>
            <a:ext cx="5422304" cy="923330"/>
          </a:xfrm>
          <a:prstGeom prst="rect">
            <a:avLst/>
          </a:prstGeom>
        </p:spPr>
        <p:txBody>
          <a:bodyPr wrap="square">
            <a:spAutoFit/>
          </a:bodyPr>
          <a:lstStyle/>
          <a:p>
            <a:r>
              <a:rPr lang="cs-CZ" dirty="0" smtClean="0"/>
              <a:t>Anotace: Prezentace je určena pro žáky sedmého ročníku ZŠ a slouží k upozornění, podle čeho bychom měli lidi posuzovat. </a:t>
            </a:r>
            <a:endParaRPr lang="cs-CZ" b="1" dirty="0"/>
          </a:p>
        </p:txBody>
      </p:sp>
      <p:pic>
        <p:nvPicPr>
          <p:cNvPr id="8" name="Obrázek 2" descr="OPVK_hor_zakladni_logolink_RGB_cz.jpg"/>
          <p:cNvPicPr>
            <a:picLocks noChangeAspect="1"/>
          </p:cNvPicPr>
          <p:nvPr/>
        </p:nvPicPr>
        <p:blipFill>
          <a:blip r:embed="rId3" cstate="print"/>
          <a:srcRect/>
          <a:stretch>
            <a:fillRect/>
          </a:stretch>
        </p:blipFill>
        <p:spPr bwMode="auto">
          <a:xfrm>
            <a:off x="3461792" y="5877272"/>
            <a:ext cx="4187315" cy="863486"/>
          </a:xfrm>
          <a:prstGeom prst="rect">
            <a:avLst/>
          </a:prstGeom>
          <a:noFill/>
          <a:ln w="9525">
            <a:noFill/>
            <a:miter lim="800000"/>
            <a:headEnd/>
            <a:tailEnd/>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xmlns="" val="197566480"/>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76225" y="228601"/>
            <a:ext cx="8591550" cy="608111"/>
          </a:xfrm>
        </p:spPr>
        <p:txBody>
          <a:bodyPr>
            <a:normAutofit fontScale="90000"/>
          </a:bodyPr>
          <a:lstStyle/>
          <a:p>
            <a:r>
              <a:rPr lang="cs-CZ" dirty="0" smtClean="0"/>
              <a:t/>
            </a:r>
            <a:br>
              <a:rPr lang="cs-CZ" dirty="0" smtClean="0"/>
            </a:br>
            <a:r>
              <a:rPr lang="cs-CZ" dirty="0" smtClean="0"/>
              <a:t>Jaké </a:t>
            </a:r>
            <a:r>
              <a:rPr lang="cs-CZ" dirty="0"/>
              <a:t>povolání </a:t>
            </a:r>
            <a:r>
              <a:rPr lang="cs-CZ" dirty="0" smtClean="0"/>
              <a:t>mají lidé na </a:t>
            </a:r>
            <a:r>
              <a:rPr lang="cs-CZ" dirty="0"/>
              <a:t>obrázku?</a:t>
            </a:r>
          </a:p>
        </p:txBody>
      </p:sp>
      <p:pic>
        <p:nvPicPr>
          <p:cNvPr id="4"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6454" y="943686"/>
            <a:ext cx="2016224" cy="20162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Picture 3">
            <a:hlinkClick r:id="rId2" action="ppaction://hlinksldjump"/>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40011" y="3745809"/>
            <a:ext cx="1729110" cy="259235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4">
            <a:hlinkClick r:id="rId2" action="ppaction://hlinksldjump"/>
          </p:cNvPr>
          <p:cNvPicPr>
            <a:picLocks noGrp="1" noChangeAspect="1" noChangeArrowheads="1"/>
          </p:cNvPicPr>
          <p:nvPr>
            <p:ph sz="quarter" idx="13"/>
          </p:nvPr>
        </p:nvPicPr>
        <p:blipFill>
          <a:blip r:embed="rId5" cstate="print">
            <a:extLst>
              <a:ext uri="{28A0092B-C50C-407E-A947-70E740481C1C}">
                <a14:useLocalDpi xmlns:a14="http://schemas.microsoft.com/office/drawing/2010/main" xmlns="" val="0"/>
              </a:ext>
            </a:extLst>
          </a:blip>
          <a:srcRect/>
          <a:stretch>
            <a:fillRect/>
          </a:stretch>
        </p:blipFill>
        <p:spPr bwMode="auto">
          <a:xfrm>
            <a:off x="3586622" y="1052736"/>
            <a:ext cx="1799705" cy="179970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5">
            <a:hlinkClick r:id="rId2" action="ppaction://hlinksldjump"/>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412564" y="3548755"/>
            <a:ext cx="1701031" cy="25972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6">
            <a:hlinkClick r:id="rId2" action="ppaction://hlinksldjump"/>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705073" y="658075"/>
            <a:ext cx="1657376" cy="23527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 name="Picture 7">
            <a:hlinkClick r:id="rId2" action="ppaction://hlinksldjump"/>
          </p:cNvPr>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940152" y="4040312"/>
            <a:ext cx="2605293" cy="1719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0" name="TextovéPole 9"/>
          <p:cNvSpPr txBox="1"/>
          <p:nvPr/>
        </p:nvSpPr>
        <p:spPr>
          <a:xfrm>
            <a:off x="395536" y="2959910"/>
            <a:ext cx="2494586" cy="369332"/>
          </a:xfrm>
          <a:prstGeom prst="rect">
            <a:avLst/>
          </a:prstGeom>
          <a:noFill/>
        </p:spPr>
        <p:txBody>
          <a:bodyPr wrap="square" rtlCol="0">
            <a:spAutoFit/>
          </a:bodyPr>
          <a:lstStyle/>
          <a:p>
            <a:r>
              <a:rPr lang="cs-CZ" dirty="0" smtClean="0"/>
              <a:t>Obr.1 _______________</a:t>
            </a:r>
            <a:endParaRPr lang="cs-CZ" dirty="0"/>
          </a:p>
        </p:txBody>
      </p:sp>
      <p:sp>
        <p:nvSpPr>
          <p:cNvPr id="11" name="TextovéPole 10"/>
          <p:cNvSpPr txBox="1"/>
          <p:nvPr/>
        </p:nvSpPr>
        <p:spPr>
          <a:xfrm>
            <a:off x="3532532" y="2811845"/>
            <a:ext cx="2926634" cy="369332"/>
          </a:xfrm>
          <a:prstGeom prst="rect">
            <a:avLst/>
          </a:prstGeom>
          <a:noFill/>
        </p:spPr>
        <p:txBody>
          <a:bodyPr wrap="square" rtlCol="0">
            <a:spAutoFit/>
          </a:bodyPr>
          <a:lstStyle/>
          <a:p>
            <a:r>
              <a:rPr lang="cs-CZ" dirty="0" smtClean="0"/>
              <a:t>Obr.3 _______________</a:t>
            </a:r>
            <a:endParaRPr lang="cs-CZ" dirty="0"/>
          </a:p>
        </p:txBody>
      </p:sp>
      <p:sp>
        <p:nvSpPr>
          <p:cNvPr id="12" name="TextovéPole 11"/>
          <p:cNvSpPr txBox="1"/>
          <p:nvPr/>
        </p:nvSpPr>
        <p:spPr>
          <a:xfrm>
            <a:off x="396454" y="6338160"/>
            <a:ext cx="2925655" cy="369332"/>
          </a:xfrm>
          <a:prstGeom prst="rect">
            <a:avLst/>
          </a:prstGeom>
          <a:noFill/>
        </p:spPr>
        <p:txBody>
          <a:bodyPr wrap="square" rtlCol="0">
            <a:spAutoFit/>
          </a:bodyPr>
          <a:lstStyle/>
          <a:p>
            <a:r>
              <a:rPr lang="cs-CZ" dirty="0" smtClean="0"/>
              <a:t>Obr.2 _______________</a:t>
            </a:r>
            <a:endParaRPr lang="cs-CZ" dirty="0"/>
          </a:p>
        </p:txBody>
      </p:sp>
      <p:sp>
        <p:nvSpPr>
          <p:cNvPr id="13" name="TextovéPole 12"/>
          <p:cNvSpPr txBox="1"/>
          <p:nvPr/>
        </p:nvSpPr>
        <p:spPr>
          <a:xfrm>
            <a:off x="3412563" y="6139385"/>
            <a:ext cx="3292509" cy="369332"/>
          </a:xfrm>
          <a:prstGeom prst="rect">
            <a:avLst/>
          </a:prstGeom>
          <a:noFill/>
        </p:spPr>
        <p:txBody>
          <a:bodyPr wrap="square" rtlCol="0">
            <a:spAutoFit/>
          </a:bodyPr>
          <a:lstStyle/>
          <a:p>
            <a:r>
              <a:rPr lang="cs-CZ" dirty="0" smtClean="0"/>
              <a:t>Obr.4 _______________</a:t>
            </a:r>
            <a:endParaRPr lang="cs-CZ" dirty="0"/>
          </a:p>
        </p:txBody>
      </p:sp>
      <p:sp>
        <p:nvSpPr>
          <p:cNvPr id="14" name="TextovéPole 13"/>
          <p:cNvSpPr txBox="1"/>
          <p:nvPr/>
        </p:nvSpPr>
        <p:spPr>
          <a:xfrm>
            <a:off x="5940151" y="5770053"/>
            <a:ext cx="3037265" cy="369332"/>
          </a:xfrm>
          <a:prstGeom prst="rect">
            <a:avLst/>
          </a:prstGeom>
          <a:noFill/>
        </p:spPr>
        <p:txBody>
          <a:bodyPr wrap="square" rtlCol="0">
            <a:spAutoFit/>
          </a:bodyPr>
          <a:lstStyle/>
          <a:p>
            <a:r>
              <a:rPr lang="cs-CZ" dirty="0" smtClean="0"/>
              <a:t>Obr.6 _______________</a:t>
            </a:r>
            <a:endParaRPr lang="cs-CZ" dirty="0"/>
          </a:p>
        </p:txBody>
      </p:sp>
      <p:sp>
        <p:nvSpPr>
          <p:cNvPr id="15" name="TextovéPole 14"/>
          <p:cNvSpPr txBox="1"/>
          <p:nvPr/>
        </p:nvSpPr>
        <p:spPr>
          <a:xfrm>
            <a:off x="6678611" y="3010824"/>
            <a:ext cx="2494586" cy="369332"/>
          </a:xfrm>
          <a:prstGeom prst="rect">
            <a:avLst/>
          </a:prstGeom>
          <a:noFill/>
        </p:spPr>
        <p:txBody>
          <a:bodyPr wrap="square" rtlCol="0">
            <a:spAutoFit/>
          </a:bodyPr>
          <a:lstStyle/>
          <a:p>
            <a:r>
              <a:rPr lang="cs-CZ" dirty="0" smtClean="0"/>
              <a:t>Obr.5 ______________</a:t>
            </a:r>
            <a:endParaRPr lang="cs-CZ" dirty="0"/>
          </a:p>
        </p:txBody>
      </p:sp>
    </p:spTree>
    <p:extLst>
      <p:ext uri="{BB962C8B-B14F-4D97-AF65-F5344CB8AC3E}">
        <p14:creationId xmlns:p14="http://schemas.microsoft.com/office/powerpoint/2010/main" xmlns="" val="2897504123"/>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2000"/>
                                        <p:tgtEl>
                                          <p:spTgt spid="6"/>
                                        </p:tgtEl>
                                      </p:cBhvr>
                                    </p:animEffect>
                                    <p:anim calcmode="lin" valueType="num">
                                      <p:cBhvr>
                                        <p:cTn id="22" dur="2000" fill="hold"/>
                                        <p:tgtEl>
                                          <p:spTgt spid="6"/>
                                        </p:tgtEl>
                                        <p:attrNameLst>
                                          <p:attrName>ppt_w</p:attrName>
                                        </p:attrNameLst>
                                      </p:cBhvr>
                                      <p:tavLst>
                                        <p:tav tm="0" fmla="#ppt_w*sin(2.5*pi*$)">
                                          <p:val>
                                            <p:fltVal val="0"/>
                                          </p:val>
                                        </p:tav>
                                        <p:tav tm="100000">
                                          <p:val>
                                            <p:fltVal val="1"/>
                                          </p:val>
                                        </p:tav>
                                      </p:tavLst>
                                    </p:anim>
                                    <p:anim calcmode="lin" valueType="num">
                                      <p:cBhvr>
                                        <p:cTn id="23"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2000"/>
                                        <p:tgtEl>
                                          <p:spTgt spid="8"/>
                                        </p:tgtEl>
                                      </p:cBhvr>
                                    </p:animEffect>
                                    <p:anim calcmode="lin" valueType="num">
                                      <p:cBhvr>
                                        <p:cTn id="36" dur="2000" fill="hold"/>
                                        <p:tgtEl>
                                          <p:spTgt spid="8"/>
                                        </p:tgtEl>
                                        <p:attrNameLst>
                                          <p:attrName>ppt_w</p:attrName>
                                        </p:attrNameLst>
                                      </p:cBhvr>
                                      <p:tavLst>
                                        <p:tav tm="0" fmla="#ppt_w*sin(2.5*pi*$)">
                                          <p:val>
                                            <p:fltVal val="0"/>
                                          </p:val>
                                        </p:tav>
                                        <p:tav tm="100000">
                                          <p:val>
                                            <p:fltVal val="1"/>
                                          </p:val>
                                        </p:tav>
                                      </p:tavLst>
                                    </p:anim>
                                    <p:anim calcmode="lin" valueType="num">
                                      <p:cBhvr>
                                        <p:cTn id="37"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2000"/>
                                        <p:tgtEl>
                                          <p:spTgt spid="9"/>
                                        </p:tgtEl>
                                      </p:cBhvr>
                                    </p:animEffect>
                                    <p:anim calcmode="lin" valueType="num">
                                      <p:cBhvr>
                                        <p:cTn id="43" dur="2000" fill="hold"/>
                                        <p:tgtEl>
                                          <p:spTgt spid="9"/>
                                        </p:tgtEl>
                                        <p:attrNameLst>
                                          <p:attrName>ppt_w</p:attrName>
                                        </p:attrNameLst>
                                      </p:cBhvr>
                                      <p:tavLst>
                                        <p:tav tm="0" fmla="#ppt_w*sin(2.5*pi*$)">
                                          <p:val>
                                            <p:fltVal val="0"/>
                                          </p:val>
                                        </p:tav>
                                        <p:tav tm="100000">
                                          <p:val>
                                            <p:fltVal val="1"/>
                                          </p:val>
                                        </p:tav>
                                      </p:tavLst>
                                    </p:anim>
                                    <p:anim calcmode="lin" valueType="num">
                                      <p:cBhvr>
                                        <p:cTn id="44"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t>Jaké vlastnosti </a:t>
            </a:r>
            <a:r>
              <a:rPr lang="cs-CZ" dirty="0" smtClean="0"/>
              <a:t>mají lidé </a:t>
            </a:r>
            <a:r>
              <a:rPr lang="cs-CZ" dirty="0"/>
              <a:t>na obrázku? </a:t>
            </a:r>
          </a:p>
        </p:txBody>
      </p:sp>
      <p:pic>
        <p:nvPicPr>
          <p:cNvPr id="1026"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3568" y="1628800"/>
            <a:ext cx="2016224" cy="20162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30" name="Picture 6">
            <a:hlinkClick r:id="rId2" action="ppaction://hlinksldjump"/>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588224" y="1340768"/>
            <a:ext cx="1657376" cy="23527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 name="Picture 4">
            <a:hlinkClick r:id="rId2"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923928" y="1736812"/>
            <a:ext cx="1800200" cy="1800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extovéPole 2"/>
          <p:cNvSpPr txBox="1"/>
          <p:nvPr/>
        </p:nvSpPr>
        <p:spPr>
          <a:xfrm>
            <a:off x="683568" y="3861048"/>
            <a:ext cx="2160240" cy="1477328"/>
          </a:xfrm>
          <a:prstGeom prst="rect">
            <a:avLst/>
          </a:prstGeom>
          <a:noFill/>
        </p:spPr>
        <p:txBody>
          <a:bodyPr wrap="square" rtlCol="0">
            <a:spAutoFit/>
          </a:bodyPr>
          <a:lstStyle/>
          <a:p>
            <a:r>
              <a:rPr lang="cs-CZ" dirty="0" smtClean="0"/>
              <a:t>____________________________________________________________________</a:t>
            </a:r>
          </a:p>
          <a:p>
            <a:r>
              <a:rPr lang="cs-CZ" dirty="0" smtClean="0"/>
              <a:t>_________________</a:t>
            </a:r>
            <a:endParaRPr lang="cs-CZ" dirty="0"/>
          </a:p>
        </p:txBody>
      </p:sp>
      <p:sp>
        <p:nvSpPr>
          <p:cNvPr id="12" name="TextovéPole 11"/>
          <p:cNvSpPr txBox="1"/>
          <p:nvPr/>
        </p:nvSpPr>
        <p:spPr>
          <a:xfrm>
            <a:off x="3743908" y="3841919"/>
            <a:ext cx="2160240" cy="1477328"/>
          </a:xfrm>
          <a:prstGeom prst="rect">
            <a:avLst/>
          </a:prstGeom>
          <a:noFill/>
        </p:spPr>
        <p:txBody>
          <a:bodyPr wrap="square" rtlCol="0">
            <a:spAutoFit/>
          </a:bodyPr>
          <a:lstStyle/>
          <a:p>
            <a:r>
              <a:rPr lang="cs-CZ" dirty="0" smtClean="0"/>
              <a:t>_____________________________________________________________________________________</a:t>
            </a:r>
            <a:endParaRPr lang="cs-CZ" dirty="0"/>
          </a:p>
        </p:txBody>
      </p:sp>
      <p:sp>
        <p:nvSpPr>
          <p:cNvPr id="13" name="TextovéPole 12"/>
          <p:cNvSpPr txBox="1"/>
          <p:nvPr/>
        </p:nvSpPr>
        <p:spPr>
          <a:xfrm>
            <a:off x="6624824" y="3892593"/>
            <a:ext cx="2160240" cy="1477328"/>
          </a:xfrm>
          <a:prstGeom prst="rect">
            <a:avLst/>
          </a:prstGeom>
          <a:noFill/>
        </p:spPr>
        <p:txBody>
          <a:bodyPr wrap="square" rtlCol="0">
            <a:spAutoFit/>
          </a:bodyPr>
          <a:lstStyle/>
          <a:p>
            <a:r>
              <a:rPr lang="cs-CZ" dirty="0" smtClean="0"/>
              <a:t>_____________________________________________________________________________________</a:t>
            </a:r>
            <a:endParaRPr lang="cs-CZ" dirty="0"/>
          </a:p>
        </p:txBody>
      </p:sp>
      <p:sp>
        <p:nvSpPr>
          <p:cNvPr id="9" name="TextovéPole 8"/>
          <p:cNvSpPr txBox="1"/>
          <p:nvPr/>
        </p:nvSpPr>
        <p:spPr>
          <a:xfrm>
            <a:off x="683568" y="3645024"/>
            <a:ext cx="2494586" cy="276999"/>
          </a:xfrm>
          <a:prstGeom prst="rect">
            <a:avLst/>
          </a:prstGeom>
          <a:noFill/>
        </p:spPr>
        <p:txBody>
          <a:bodyPr wrap="square" rtlCol="0">
            <a:spAutoFit/>
          </a:bodyPr>
          <a:lstStyle/>
          <a:p>
            <a:r>
              <a:rPr lang="cs-CZ" sz="1200" dirty="0" smtClean="0"/>
              <a:t>Obr.1</a:t>
            </a:r>
            <a:endParaRPr lang="cs-CZ" sz="1200" dirty="0"/>
          </a:p>
        </p:txBody>
      </p:sp>
      <p:sp>
        <p:nvSpPr>
          <p:cNvPr id="11" name="TextovéPole 10"/>
          <p:cNvSpPr txBox="1"/>
          <p:nvPr/>
        </p:nvSpPr>
        <p:spPr>
          <a:xfrm>
            <a:off x="3851920" y="3573016"/>
            <a:ext cx="2926634" cy="276999"/>
          </a:xfrm>
          <a:prstGeom prst="rect">
            <a:avLst/>
          </a:prstGeom>
          <a:noFill/>
        </p:spPr>
        <p:txBody>
          <a:bodyPr wrap="square" rtlCol="0">
            <a:spAutoFit/>
          </a:bodyPr>
          <a:lstStyle/>
          <a:p>
            <a:r>
              <a:rPr lang="cs-CZ" sz="1200" dirty="0" smtClean="0"/>
              <a:t>Obr.3</a:t>
            </a:r>
            <a:endParaRPr lang="cs-CZ" sz="1200" dirty="0"/>
          </a:p>
        </p:txBody>
      </p:sp>
      <p:sp>
        <p:nvSpPr>
          <p:cNvPr id="14" name="TextovéPole 13"/>
          <p:cNvSpPr txBox="1"/>
          <p:nvPr/>
        </p:nvSpPr>
        <p:spPr>
          <a:xfrm>
            <a:off x="6804248" y="3717032"/>
            <a:ext cx="2494586" cy="276999"/>
          </a:xfrm>
          <a:prstGeom prst="rect">
            <a:avLst/>
          </a:prstGeom>
          <a:noFill/>
        </p:spPr>
        <p:txBody>
          <a:bodyPr wrap="square" rtlCol="0">
            <a:spAutoFit/>
          </a:bodyPr>
          <a:lstStyle/>
          <a:p>
            <a:r>
              <a:rPr lang="cs-CZ" sz="1200" dirty="0" smtClean="0"/>
              <a:t>Obr.5 </a:t>
            </a:r>
            <a:endParaRPr lang="cs-CZ" sz="1200" dirty="0"/>
          </a:p>
        </p:txBody>
      </p:sp>
    </p:spTree>
    <p:extLst>
      <p:ext uri="{BB962C8B-B14F-4D97-AF65-F5344CB8AC3E}">
        <p14:creationId xmlns:p14="http://schemas.microsoft.com/office/powerpoint/2010/main" xmlns="" val="100170526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anim calcmode="lin" valueType="num">
                                      <p:cBhvr>
                                        <p:cTn id="15" dur="2000" fill="hold"/>
                                        <p:tgtEl>
                                          <p:spTgt spid="10"/>
                                        </p:tgtEl>
                                        <p:attrNameLst>
                                          <p:attrName>ppt_w</p:attrName>
                                        </p:attrNameLst>
                                      </p:cBhvr>
                                      <p:tavLst>
                                        <p:tav tm="0" fmla="#ppt_w*sin(2.5*pi*$)">
                                          <p:val>
                                            <p:fltVal val="0"/>
                                          </p:val>
                                        </p:tav>
                                        <p:tav tm="100000">
                                          <p:val>
                                            <p:fltVal val="1"/>
                                          </p:val>
                                        </p:tav>
                                      </p:tavLst>
                                    </p:anim>
                                    <p:anim calcmode="lin" valueType="num">
                                      <p:cBhvr>
                                        <p:cTn id="16" dur="20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030"/>
                                        </p:tgtEl>
                                        <p:attrNameLst>
                                          <p:attrName>style.visibility</p:attrName>
                                        </p:attrNameLst>
                                      </p:cBhvr>
                                      <p:to>
                                        <p:strVal val="visible"/>
                                      </p:to>
                                    </p:set>
                                    <p:animEffect transition="in" filter="fade">
                                      <p:cBhvr>
                                        <p:cTn id="21" dur="2000"/>
                                        <p:tgtEl>
                                          <p:spTgt spid="1030"/>
                                        </p:tgtEl>
                                      </p:cBhvr>
                                    </p:animEffect>
                                    <p:anim calcmode="lin" valueType="num">
                                      <p:cBhvr>
                                        <p:cTn id="22" dur="2000" fill="hold"/>
                                        <p:tgtEl>
                                          <p:spTgt spid="1030"/>
                                        </p:tgtEl>
                                        <p:attrNameLst>
                                          <p:attrName>ppt_w</p:attrName>
                                        </p:attrNameLst>
                                      </p:cBhvr>
                                      <p:tavLst>
                                        <p:tav tm="0" fmla="#ppt_w*sin(2.5*pi*$)">
                                          <p:val>
                                            <p:fltVal val="0"/>
                                          </p:val>
                                        </p:tav>
                                        <p:tav tm="100000">
                                          <p:val>
                                            <p:fltVal val="1"/>
                                          </p:val>
                                        </p:tav>
                                      </p:tavLst>
                                    </p:anim>
                                    <p:anim calcmode="lin" valueType="num">
                                      <p:cBhvr>
                                        <p:cTn id="23"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t>Jaké vlastnosti </a:t>
            </a:r>
            <a:r>
              <a:rPr lang="cs-CZ" dirty="0" smtClean="0"/>
              <a:t>mají lidé </a:t>
            </a:r>
            <a:r>
              <a:rPr lang="cs-CZ" dirty="0"/>
              <a:t>na obrázku? </a:t>
            </a:r>
          </a:p>
        </p:txBody>
      </p:sp>
      <p:pic>
        <p:nvPicPr>
          <p:cNvPr id="1029" name="Picture 5">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75856" y="1466582"/>
            <a:ext cx="1701031" cy="25972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31" name="Picture 7">
            <a:hlinkClick r:id="rId2" action="ppaction://hlinksldjump"/>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96136" y="1905232"/>
            <a:ext cx="2605293" cy="1719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 name="Picture 3">
            <a:hlinkClick r:id="rId2"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2273" y="1510082"/>
            <a:ext cx="1729110" cy="259235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652273" y="4437112"/>
            <a:ext cx="2047519" cy="1477328"/>
          </a:xfrm>
          <a:prstGeom prst="rect">
            <a:avLst/>
          </a:prstGeom>
          <a:noFill/>
        </p:spPr>
        <p:txBody>
          <a:bodyPr wrap="square" rtlCol="0">
            <a:spAutoFit/>
          </a:bodyPr>
          <a:lstStyle/>
          <a:p>
            <a:r>
              <a:rPr lang="cs-CZ" dirty="0" smtClean="0"/>
              <a:t>________________________________________________________________________________</a:t>
            </a:r>
            <a:endParaRPr lang="cs-CZ" dirty="0"/>
          </a:p>
        </p:txBody>
      </p:sp>
      <p:sp>
        <p:nvSpPr>
          <p:cNvPr id="13" name="TextovéPole 12"/>
          <p:cNvSpPr txBox="1"/>
          <p:nvPr/>
        </p:nvSpPr>
        <p:spPr>
          <a:xfrm>
            <a:off x="3265093" y="4437112"/>
            <a:ext cx="2047519" cy="1477328"/>
          </a:xfrm>
          <a:prstGeom prst="rect">
            <a:avLst/>
          </a:prstGeom>
          <a:noFill/>
        </p:spPr>
        <p:txBody>
          <a:bodyPr wrap="square" rtlCol="0">
            <a:spAutoFit/>
          </a:bodyPr>
          <a:lstStyle/>
          <a:p>
            <a:r>
              <a:rPr lang="cs-CZ" dirty="0" smtClean="0"/>
              <a:t>________________________________________________________________________________</a:t>
            </a:r>
            <a:endParaRPr lang="cs-CZ" dirty="0"/>
          </a:p>
        </p:txBody>
      </p:sp>
      <p:sp>
        <p:nvSpPr>
          <p:cNvPr id="14" name="TextovéPole 13"/>
          <p:cNvSpPr txBox="1"/>
          <p:nvPr/>
        </p:nvSpPr>
        <p:spPr>
          <a:xfrm>
            <a:off x="5806186" y="4440769"/>
            <a:ext cx="2047519" cy="1477328"/>
          </a:xfrm>
          <a:prstGeom prst="rect">
            <a:avLst/>
          </a:prstGeom>
          <a:noFill/>
        </p:spPr>
        <p:txBody>
          <a:bodyPr wrap="square" rtlCol="0">
            <a:spAutoFit/>
          </a:bodyPr>
          <a:lstStyle/>
          <a:p>
            <a:r>
              <a:rPr lang="cs-CZ" dirty="0" smtClean="0"/>
              <a:t>________________________________________________________________________________</a:t>
            </a:r>
            <a:endParaRPr lang="cs-CZ" dirty="0"/>
          </a:p>
        </p:txBody>
      </p:sp>
      <p:sp>
        <p:nvSpPr>
          <p:cNvPr id="9" name="TextovéPole 8"/>
          <p:cNvSpPr txBox="1"/>
          <p:nvPr/>
        </p:nvSpPr>
        <p:spPr>
          <a:xfrm>
            <a:off x="611560" y="4149080"/>
            <a:ext cx="2925655" cy="276999"/>
          </a:xfrm>
          <a:prstGeom prst="rect">
            <a:avLst/>
          </a:prstGeom>
          <a:noFill/>
        </p:spPr>
        <p:txBody>
          <a:bodyPr wrap="square" rtlCol="0">
            <a:spAutoFit/>
          </a:bodyPr>
          <a:lstStyle/>
          <a:p>
            <a:r>
              <a:rPr lang="cs-CZ" sz="1200" dirty="0" smtClean="0"/>
              <a:t>Obr.2</a:t>
            </a:r>
            <a:endParaRPr lang="cs-CZ" sz="1200" dirty="0"/>
          </a:p>
        </p:txBody>
      </p:sp>
      <p:sp>
        <p:nvSpPr>
          <p:cNvPr id="10" name="TextovéPole 9"/>
          <p:cNvSpPr txBox="1"/>
          <p:nvPr/>
        </p:nvSpPr>
        <p:spPr>
          <a:xfrm>
            <a:off x="3275856" y="4077072"/>
            <a:ext cx="3292509" cy="276999"/>
          </a:xfrm>
          <a:prstGeom prst="rect">
            <a:avLst/>
          </a:prstGeom>
          <a:noFill/>
        </p:spPr>
        <p:txBody>
          <a:bodyPr wrap="square" rtlCol="0">
            <a:spAutoFit/>
          </a:bodyPr>
          <a:lstStyle/>
          <a:p>
            <a:r>
              <a:rPr lang="cs-CZ" sz="1200" dirty="0" smtClean="0"/>
              <a:t>Obr.4 </a:t>
            </a:r>
            <a:endParaRPr lang="cs-CZ" sz="1200" dirty="0"/>
          </a:p>
        </p:txBody>
      </p:sp>
      <p:sp>
        <p:nvSpPr>
          <p:cNvPr id="12" name="TextovéPole 11"/>
          <p:cNvSpPr txBox="1"/>
          <p:nvPr/>
        </p:nvSpPr>
        <p:spPr>
          <a:xfrm>
            <a:off x="5796136" y="3645024"/>
            <a:ext cx="3037265" cy="276999"/>
          </a:xfrm>
          <a:prstGeom prst="rect">
            <a:avLst/>
          </a:prstGeom>
          <a:noFill/>
        </p:spPr>
        <p:txBody>
          <a:bodyPr wrap="square" rtlCol="0">
            <a:spAutoFit/>
          </a:bodyPr>
          <a:lstStyle/>
          <a:p>
            <a:r>
              <a:rPr lang="cs-CZ" sz="1200" dirty="0" smtClean="0"/>
              <a:t>Obr.6</a:t>
            </a:r>
            <a:endParaRPr lang="cs-CZ" sz="1200" dirty="0"/>
          </a:p>
        </p:txBody>
      </p:sp>
    </p:spTree>
    <p:extLst>
      <p:ext uri="{BB962C8B-B14F-4D97-AF65-F5344CB8AC3E}">
        <p14:creationId xmlns:p14="http://schemas.microsoft.com/office/powerpoint/2010/main" xmlns="" val="327927570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anim calcmode="lin" valueType="num">
                                      <p:cBhvr>
                                        <p:cTn id="8" dur="2000" fill="hold"/>
                                        <p:tgtEl>
                                          <p:spTgt spid="11"/>
                                        </p:tgtEl>
                                        <p:attrNameLst>
                                          <p:attrName>ppt_w</p:attrName>
                                        </p:attrNameLst>
                                      </p:cBhvr>
                                      <p:tavLst>
                                        <p:tav tm="0" fmla="#ppt_w*sin(2.5*pi*$)">
                                          <p:val>
                                            <p:fltVal val="0"/>
                                          </p:val>
                                        </p:tav>
                                        <p:tav tm="100000">
                                          <p:val>
                                            <p:fltVal val="1"/>
                                          </p:val>
                                        </p:tav>
                                      </p:tavLst>
                                    </p:anim>
                                    <p:anim calcmode="lin" valueType="num">
                                      <p:cBhvr>
                                        <p:cTn id="9"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029"/>
                                        </p:tgtEl>
                                        <p:attrNameLst>
                                          <p:attrName>style.visibility</p:attrName>
                                        </p:attrNameLst>
                                      </p:cBhvr>
                                      <p:to>
                                        <p:strVal val="visible"/>
                                      </p:to>
                                    </p:set>
                                    <p:animEffect transition="in" filter="fade">
                                      <p:cBhvr>
                                        <p:cTn id="14" dur="2000"/>
                                        <p:tgtEl>
                                          <p:spTgt spid="1029"/>
                                        </p:tgtEl>
                                      </p:cBhvr>
                                    </p:animEffect>
                                    <p:anim calcmode="lin" valueType="num">
                                      <p:cBhvr>
                                        <p:cTn id="15" dur="2000" fill="hold"/>
                                        <p:tgtEl>
                                          <p:spTgt spid="1029"/>
                                        </p:tgtEl>
                                        <p:attrNameLst>
                                          <p:attrName>ppt_w</p:attrName>
                                        </p:attrNameLst>
                                      </p:cBhvr>
                                      <p:tavLst>
                                        <p:tav tm="0" fmla="#ppt_w*sin(2.5*pi*$)">
                                          <p:val>
                                            <p:fltVal val="0"/>
                                          </p:val>
                                        </p:tav>
                                        <p:tav tm="100000">
                                          <p:val>
                                            <p:fltVal val="1"/>
                                          </p:val>
                                        </p:tav>
                                      </p:tavLst>
                                    </p:anim>
                                    <p:anim calcmode="lin" valueType="num">
                                      <p:cBhvr>
                                        <p:cTn id="16" dur="2000" fill="hold"/>
                                        <p:tgtEl>
                                          <p:spTgt spid="1029"/>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031"/>
                                        </p:tgtEl>
                                        <p:attrNameLst>
                                          <p:attrName>style.visibility</p:attrName>
                                        </p:attrNameLst>
                                      </p:cBhvr>
                                      <p:to>
                                        <p:strVal val="visible"/>
                                      </p:to>
                                    </p:set>
                                    <p:animEffect transition="in" filter="fade">
                                      <p:cBhvr>
                                        <p:cTn id="21" dur="2000"/>
                                        <p:tgtEl>
                                          <p:spTgt spid="1031"/>
                                        </p:tgtEl>
                                      </p:cBhvr>
                                    </p:animEffect>
                                    <p:anim calcmode="lin" valueType="num">
                                      <p:cBhvr>
                                        <p:cTn id="22" dur="2000" fill="hold"/>
                                        <p:tgtEl>
                                          <p:spTgt spid="1031"/>
                                        </p:tgtEl>
                                        <p:attrNameLst>
                                          <p:attrName>ppt_w</p:attrName>
                                        </p:attrNameLst>
                                      </p:cBhvr>
                                      <p:tavLst>
                                        <p:tav tm="0" fmla="#ppt_w*sin(2.5*pi*$)">
                                          <p:val>
                                            <p:fltVal val="0"/>
                                          </p:val>
                                        </p:tav>
                                        <p:tav tm="100000">
                                          <p:val>
                                            <p:fltVal val="1"/>
                                          </p:val>
                                        </p:tav>
                                      </p:tavLst>
                                    </p:anim>
                                    <p:anim calcmode="lin" valueType="num">
                                      <p:cBhvr>
                                        <p:cTn id="23" dur="2000" fill="hold"/>
                                        <p:tgtEl>
                                          <p:spTgt spid="103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rot="20964952">
            <a:off x="81876" y="783268"/>
            <a:ext cx="8595360" cy="720080"/>
          </a:xfrm>
        </p:spPr>
        <p:txBody>
          <a:bodyPr/>
          <a:lstStyle/>
          <a:p>
            <a:pPr marL="0" indent="0">
              <a:buNone/>
            </a:pPr>
            <a:r>
              <a:rPr lang="cs-CZ" dirty="0" smtClean="0"/>
              <a:t>Je pro vás obtížné určit, jaký je člověk podle vzhledu?</a:t>
            </a:r>
            <a:endParaRPr lang="cs-CZ" dirty="0"/>
          </a:p>
        </p:txBody>
      </p:sp>
      <p:sp>
        <p:nvSpPr>
          <p:cNvPr id="4" name="TextovéPole 3"/>
          <p:cNvSpPr txBox="1"/>
          <p:nvPr/>
        </p:nvSpPr>
        <p:spPr>
          <a:xfrm rot="20969837">
            <a:off x="3428802" y="1174704"/>
            <a:ext cx="2952328" cy="369332"/>
          </a:xfrm>
          <a:prstGeom prst="rect">
            <a:avLst/>
          </a:prstGeom>
          <a:noFill/>
        </p:spPr>
        <p:txBody>
          <a:bodyPr wrap="square" rtlCol="0">
            <a:spAutoFit/>
          </a:bodyPr>
          <a:lstStyle/>
          <a:p>
            <a:r>
              <a:rPr lang="cs-CZ" dirty="0" smtClean="0"/>
              <a:t>Proč?</a:t>
            </a:r>
            <a:endParaRPr lang="cs-CZ" dirty="0"/>
          </a:p>
        </p:txBody>
      </p:sp>
      <p:sp>
        <p:nvSpPr>
          <p:cNvPr id="5" name="TextovéPole 4"/>
          <p:cNvSpPr txBox="1"/>
          <p:nvPr/>
        </p:nvSpPr>
        <p:spPr>
          <a:xfrm>
            <a:off x="683568" y="2599852"/>
            <a:ext cx="4464496" cy="369332"/>
          </a:xfrm>
          <a:prstGeom prst="rect">
            <a:avLst/>
          </a:prstGeom>
          <a:noFill/>
        </p:spPr>
        <p:txBody>
          <a:bodyPr wrap="square" rtlCol="0">
            <a:spAutoFit/>
          </a:bodyPr>
          <a:lstStyle/>
          <a:p>
            <a:r>
              <a:rPr lang="cs-CZ" dirty="0" smtClean="0"/>
              <a:t>Lze vůbec  ze vzhledu člověka určit, jaký je? </a:t>
            </a:r>
            <a:endParaRPr lang="cs-CZ" dirty="0"/>
          </a:p>
        </p:txBody>
      </p:sp>
      <p:pic>
        <p:nvPicPr>
          <p:cNvPr id="2050"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88027" y="3161876"/>
            <a:ext cx="2211059" cy="17702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5728033" y="2747480"/>
            <a:ext cx="2520280" cy="1754326"/>
          </a:xfrm>
          <a:prstGeom prst="rect">
            <a:avLst/>
          </a:prstGeom>
          <a:noFill/>
        </p:spPr>
        <p:txBody>
          <a:bodyPr wrap="square" rtlCol="0">
            <a:spAutoFit/>
          </a:bodyPr>
          <a:lstStyle/>
          <a:p>
            <a:r>
              <a:rPr lang="cs-CZ" dirty="0" smtClean="0"/>
              <a:t>Žádný vědec nikdy nedokázal, že z našich tělesných parametrů můžeme určit naše vlastnosti.</a:t>
            </a:r>
          </a:p>
          <a:p>
            <a:endParaRPr lang="cs-CZ" dirty="0"/>
          </a:p>
        </p:txBody>
      </p:sp>
      <p:sp>
        <p:nvSpPr>
          <p:cNvPr id="7" name="Obdélník 6"/>
          <p:cNvSpPr/>
          <p:nvPr/>
        </p:nvSpPr>
        <p:spPr>
          <a:xfrm>
            <a:off x="5076056" y="4506609"/>
            <a:ext cx="3195030" cy="646331"/>
          </a:xfrm>
          <a:prstGeom prst="rect">
            <a:avLst/>
          </a:prstGeom>
        </p:spPr>
        <p:txBody>
          <a:bodyPr wrap="square">
            <a:spAutoFit/>
          </a:bodyPr>
          <a:lstStyle/>
          <a:p>
            <a:r>
              <a:rPr lang="cs-CZ" dirty="0"/>
              <a:t>Pokud má někdo vysoké čelo </a:t>
            </a:r>
            <a:endParaRPr lang="cs-CZ" dirty="0" smtClean="0"/>
          </a:p>
          <a:p>
            <a:r>
              <a:rPr lang="cs-CZ" dirty="0" smtClean="0"/>
              <a:t>nemusí </a:t>
            </a:r>
            <a:r>
              <a:rPr lang="cs-CZ" dirty="0"/>
              <a:t>být génius.</a:t>
            </a:r>
          </a:p>
        </p:txBody>
      </p:sp>
      <p:sp>
        <p:nvSpPr>
          <p:cNvPr id="8" name="Obdélník 7"/>
          <p:cNvSpPr/>
          <p:nvPr/>
        </p:nvSpPr>
        <p:spPr>
          <a:xfrm>
            <a:off x="4387571" y="5258027"/>
            <a:ext cx="4572000" cy="646331"/>
          </a:xfrm>
          <a:prstGeom prst="rect">
            <a:avLst/>
          </a:prstGeom>
        </p:spPr>
        <p:txBody>
          <a:bodyPr>
            <a:spAutoFit/>
          </a:bodyPr>
          <a:lstStyle/>
          <a:p>
            <a:r>
              <a:rPr lang="cs-CZ" dirty="0" smtClean="0"/>
              <a:t>Pokud má někdo tmavou pleť, nemusí </a:t>
            </a:r>
          </a:p>
          <a:p>
            <a:r>
              <a:rPr lang="cs-CZ" dirty="0" smtClean="0"/>
              <a:t>být padouch.</a:t>
            </a:r>
            <a:endParaRPr lang="cs-CZ" dirty="0"/>
          </a:p>
        </p:txBody>
      </p:sp>
      <p:sp>
        <p:nvSpPr>
          <p:cNvPr id="10" name="Obdélník 9"/>
          <p:cNvSpPr/>
          <p:nvPr/>
        </p:nvSpPr>
        <p:spPr>
          <a:xfrm>
            <a:off x="3699086" y="6050118"/>
            <a:ext cx="4572000" cy="646331"/>
          </a:xfrm>
          <a:prstGeom prst="rect">
            <a:avLst/>
          </a:prstGeom>
        </p:spPr>
        <p:txBody>
          <a:bodyPr>
            <a:spAutoFit/>
          </a:bodyPr>
          <a:lstStyle/>
          <a:p>
            <a:r>
              <a:rPr lang="cs-CZ" dirty="0" smtClean="0"/>
              <a:t>Pokud má někdo malý nos, nemusí být namyšlený .</a:t>
            </a:r>
            <a:endParaRPr lang="cs-CZ" dirty="0"/>
          </a:p>
        </p:txBody>
      </p:sp>
      <p:sp>
        <p:nvSpPr>
          <p:cNvPr id="9" name="TextovéPole 8"/>
          <p:cNvSpPr txBox="1"/>
          <p:nvPr/>
        </p:nvSpPr>
        <p:spPr>
          <a:xfrm>
            <a:off x="1488027" y="4980459"/>
            <a:ext cx="1584176" cy="261610"/>
          </a:xfrm>
          <a:prstGeom prst="rect">
            <a:avLst/>
          </a:prstGeom>
          <a:noFill/>
        </p:spPr>
        <p:txBody>
          <a:bodyPr wrap="square" rtlCol="0">
            <a:spAutoFit/>
          </a:bodyPr>
          <a:lstStyle/>
          <a:p>
            <a:r>
              <a:rPr lang="cs-CZ" sz="1100" dirty="0" smtClean="0"/>
              <a:t>Obr. 7</a:t>
            </a:r>
            <a:endParaRPr lang="cs-CZ" sz="1100" dirty="0"/>
          </a:p>
        </p:txBody>
      </p:sp>
    </p:spTree>
    <p:extLst>
      <p:ext uri="{BB962C8B-B14F-4D97-AF65-F5344CB8AC3E}">
        <p14:creationId xmlns:p14="http://schemas.microsoft.com/office/powerpoint/2010/main" xmlns="" val="4263141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500" fill="hold"/>
                                        <p:tgtEl>
                                          <p:spTgt spid="6"/>
                                        </p:tgtEl>
                                        <p:attrNameLst>
                                          <p:attrName>ppt_w</p:attrName>
                                        </p:attrNameLst>
                                      </p:cBhvr>
                                      <p:tavLst>
                                        <p:tav tm="0">
                                          <p:val>
                                            <p:fltVal val="0"/>
                                          </p:val>
                                        </p:tav>
                                        <p:tav tm="100000">
                                          <p:val>
                                            <p:strVal val="#ppt_w"/>
                                          </p:val>
                                        </p:tav>
                                      </p:tavLst>
                                    </p:anim>
                                    <p:anim calcmode="lin" valueType="num">
                                      <p:cBhvr>
                                        <p:cTn id="29" dur="500" fill="hold"/>
                                        <p:tgtEl>
                                          <p:spTgt spid="6"/>
                                        </p:tgtEl>
                                        <p:attrNameLst>
                                          <p:attrName>ppt_h</p:attrName>
                                        </p:attrNameLst>
                                      </p:cBhvr>
                                      <p:tavLst>
                                        <p:tav tm="0">
                                          <p:val>
                                            <p:fltVal val="0"/>
                                          </p:val>
                                        </p:tav>
                                        <p:tav tm="100000">
                                          <p:val>
                                            <p:strVal val="#ppt_h"/>
                                          </p:val>
                                        </p:tav>
                                      </p:tavLst>
                                    </p:anim>
                                    <p:animEffect transition="in" filter="fad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500" fill="hold"/>
                                        <p:tgtEl>
                                          <p:spTgt spid="7"/>
                                        </p:tgtEl>
                                        <p:attrNameLst>
                                          <p:attrName>ppt_w</p:attrName>
                                        </p:attrNameLst>
                                      </p:cBhvr>
                                      <p:tavLst>
                                        <p:tav tm="0">
                                          <p:val>
                                            <p:fltVal val="0"/>
                                          </p:val>
                                        </p:tav>
                                        <p:tav tm="100000">
                                          <p:val>
                                            <p:strVal val="#ppt_w"/>
                                          </p:val>
                                        </p:tav>
                                      </p:tavLst>
                                    </p:anim>
                                    <p:anim calcmode="lin" valueType="num">
                                      <p:cBhvr>
                                        <p:cTn id="36" dur="500" fill="hold"/>
                                        <p:tgtEl>
                                          <p:spTgt spid="7"/>
                                        </p:tgtEl>
                                        <p:attrNameLst>
                                          <p:attrName>ppt_h</p:attrName>
                                        </p:attrNameLst>
                                      </p:cBhvr>
                                      <p:tavLst>
                                        <p:tav tm="0">
                                          <p:val>
                                            <p:fltVal val="0"/>
                                          </p:val>
                                        </p:tav>
                                        <p:tav tm="100000">
                                          <p:val>
                                            <p:strVal val="#ppt_h"/>
                                          </p:val>
                                        </p:tav>
                                      </p:tavLst>
                                    </p:anim>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p:cTn id="42" dur="500" fill="hold"/>
                                        <p:tgtEl>
                                          <p:spTgt spid="8"/>
                                        </p:tgtEl>
                                        <p:attrNameLst>
                                          <p:attrName>ppt_w</p:attrName>
                                        </p:attrNameLst>
                                      </p:cBhvr>
                                      <p:tavLst>
                                        <p:tav tm="0">
                                          <p:val>
                                            <p:fltVal val="0"/>
                                          </p:val>
                                        </p:tav>
                                        <p:tav tm="100000">
                                          <p:val>
                                            <p:strVal val="#ppt_w"/>
                                          </p:val>
                                        </p:tav>
                                      </p:tavLst>
                                    </p:anim>
                                    <p:anim calcmode="lin" valueType="num">
                                      <p:cBhvr>
                                        <p:cTn id="43" dur="500" fill="hold"/>
                                        <p:tgtEl>
                                          <p:spTgt spid="8"/>
                                        </p:tgtEl>
                                        <p:attrNameLst>
                                          <p:attrName>ppt_h</p:attrName>
                                        </p:attrNameLst>
                                      </p:cBhvr>
                                      <p:tavLst>
                                        <p:tav tm="0">
                                          <p:val>
                                            <p:fltVal val="0"/>
                                          </p:val>
                                        </p:tav>
                                        <p:tav tm="100000">
                                          <p:val>
                                            <p:strVal val="#ppt_h"/>
                                          </p:val>
                                        </p:tav>
                                      </p:tavLst>
                                    </p:anim>
                                    <p:animEffect transition="in" filter="fade">
                                      <p:cBhvr>
                                        <p:cTn id="44" dur="500"/>
                                        <p:tgtEl>
                                          <p:spTgt spid="8"/>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500" fill="hold"/>
                                        <p:tgtEl>
                                          <p:spTgt spid="10"/>
                                        </p:tgtEl>
                                        <p:attrNameLst>
                                          <p:attrName>ppt_w</p:attrName>
                                        </p:attrNameLst>
                                      </p:cBhvr>
                                      <p:tavLst>
                                        <p:tav tm="0">
                                          <p:val>
                                            <p:fltVal val="0"/>
                                          </p:val>
                                        </p:tav>
                                        <p:tav tm="100000">
                                          <p:val>
                                            <p:strVal val="#ppt_w"/>
                                          </p:val>
                                        </p:tav>
                                      </p:tavLst>
                                    </p:anim>
                                    <p:anim calcmode="lin" valueType="num">
                                      <p:cBhvr>
                                        <p:cTn id="50" dur="500" fill="hold"/>
                                        <p:tgtEl>
                                          <p:spTgt spid="10"/>
                                        </p:tgtEl>
                                        <p:attrNameLst>
                                          <p:attrName>ppt_h</p:attrName>
                                        </p:attrNameLst>
                                      </p:cBhvr>
                                      <p:tavLst>
                                        <p:tav tm="0">
                                          <p:val>
                                            <p:fltVal val="0"/>
                                          </p:val>
                                        </p:tav>
                                        <p:tav tm="100000">
                                          <p:val>
                                            <p:strVal val="#ppt_h"/>
                                          </p:val>
                                        </p:tav>
                                      </p:tavLst>
                                    </p:anim>
                                    <p:animEffect transition="in" filter="fade">
                                      <p:cBhvr>
                                        <p:cTn id="5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4624" y="200358"/>
            <a:ext cx="8591550" cy="1066801"/>
          </a:xfrm>
        </p:spPr>
        <p:txBody>
          <a:bodyPr>
            <a:normAutofit/>
          </a:bodyPr>
          <a:lstStyle/>
          <a:p>
            <a:pPr algn="ctr"/>
            <a:r>
              <a:rPr lang="cs-CZ" b="1" u="sng" dirty="0" smtClean="0"/>
              <a:t>Ježek </a:t>
            </a:r>
            <a:r>
              <a:rPr lang="cs-CZ" b="1" u="sng" dirty="0"/>
              <a:t>a </a:t>
            </a:r>
            <a:r>
              <a:rPr lang="cs-CZ" b="1" u="sng" dirty="0" smtClean="0"/>
              <a:t>krtek</a:t>
            </a:r>
            <a:endParaRPr lang="cs-CZ" dirty="0"/>
          </a:p>
        </p:txBody>
      </p:sp>
      <p:sp>
        <p:nvSpPr>
          <p:cNvPr id="3" name="Zástupný symbol pro obsah 2"/>
          <p:cNvSpPr>
            <a:spLocks noGrp="1"/>
          </p:cNvSpPr>
          <p:nvPr>
            <p:ph sz="quarter" idx="13"/>
          </p:nvPr>
        </p:nvSpPr>
        <p:spPr>
          <a:xfrm>
            <a:off x="274320" y="1298448"/>
            <a:ext cx="8595360" cy="4506816"/>
          </a:xfrm>
        </p:spPr>
        <p:txBody>
          <a:bodyPr>
            <a:normAutofit fontScale="92500" lnSpcReduction="20000"/>
          </a:bodyPr>
          <a:lstStyle/>
          <a:p>
            <a:pPr marL="0" indent="0" algn="just">
              <a:buNone/>
            </a:pPr>
            <a:r>
              <a:rPr lang="cs-CZ" dirty="0" smtClean="0"/>
              <a:t>	</a:t>
            </a:r>
            <a:r>
              <a:rPr lang="cs-CZ" sz="2600" dirty="0" smtClean="0"/>
              <a:t>Ježek </a:t>
            </a:r>
            <a:r>
              <a:rPr lang="cs-CZ" sz="2600" dirty="0"/>
              <a:t>cítil, že se blíží zima a poprosil krtka, aby mu pronajal jen velmi malé místečko ve své jeskyňce, aby se ochránil před nastávajícími mrazy. Krtek byl zpočátku spokojen, ale sotva se tu ježek usadil, začal se roztahovat a užívat si svého pohodlí. Každou chvíli bodal svého domácího svými pichlavými ostny. Krtek poznal svou chybu a řekl si, že je to již </a:t>
            </a:r>
            <a:r>
              <a:rPr lang="cs-CZ" sz="2600" dirty="0" smtClean="0"/>
              <a:t/>
            </a:r>
            <a:br>
              <a:rPr lang="cs-CZ" sz="2600" dirty="0" smtClean="0"/>
            </a:br>
            <a:r>
              <a:rPr lang="cs-CZ" sz="2600" dirty="0" smtClean="0"/>
              <a:t>k </a:t>
            </a:r>
            <a:r>
              <a:rPr lang="cs-CZ" sz="2600" dirty="0"/>
              <a:t>nevydržení a poprosil ježka, aby zase odešel, protože je jeho byt pro oba velmi malý. Ale ježek se usmál a řekl : „Komu se tu nelíbí, může sám odejít. Já jsem tu spokojen a tak tu zůstanu.“</a:t>
            </a:r>
          </a:p>
          <a:p>
            <a:pPr marL="0" indent="0">
              <a:buNone/>
            </a:pPr>
            <a:endParaRPr lang="cs-CZ" b="1" dirty="0" smtClean="0"/>
          </a:p>
          <a:p>
            <a:pPr marL="0" indent="0">
              <a:buNone/>
            </a:pPr>
            <a:r>
              <a:rPr lang="cs-CZ" b="1" dirty="0" smtClean="0"/>
              <a:t>1. Podtrhni modře v textu části, které vypovídají o vlastnostech ježka.</a:t>
            </a:r>
          </a:p>
          <a:p>
            <a:pPr marL="0" indent="0">
              <a:buNone/>
            </a:pPr>
            <a:r>
              <a:rPr lang="cs-CZ" b="1" dirty="0" smtClean="0"/>
              <a:t>2. Podtrhni červeně </a:t>
            </a:r>
            <a:r>
              <a:rPr lang="cs-CZ" b="1" dirty="0"/>
              <a:t>v textu části, které vypovídají o vlastnostech </a:t>
            </a:r>
            <a:r>
              <a:rPr lang="cs-CZ" b="1" dirty="0" smtClean="0"/>
              <a:t>krtka.</a:t>
            </a:r>
          </a:p>
          <a:p>
            <a:pPr marL="0" indent="0">
              <a:buNone/>
            </a:pPr>
            <a:r>
              <a:rPr lang="cs-CZ" b="1" dirty="0" smtClean="0"/>
              <a:t>3. Oba hlavní hrdiny zkus charakterizovat.</a:t>
            </a:r>
          </a:p>
          <a:p>
            <a:pPr marL="0" indent="0">
              <a:buNone/>
            </a:pPr>
            <a:r>
              <a:rPr lang="cs-CZ" b="1" dirty="0" smtClean="0"/>
              <a:t>4. Víte, jaké ponaučení z příběhu plyne?</a:t>
            </a:r>
            <a:endParaRPr lang="cs-CZ" b="1" dirty="0"/>
          </a:p>
          <a:p>
            <a:pPr marL="0" indent="0">
              <a:buNone/>
            </a:pPr>
            <a:endParaRPr lang="cs-CZ" b="1" dirty="0"/>
          </a:p>
          <a:p>
            <a:pPr marL="0" indent="0">
              <a:buNone/>
            </a:pPr>
            <a:endParaRPr lang="cs-CZ" b="1" dirty="0" smtClean="0"/>
          </a:p>
        </p:txBody>
      </p:sp>
      <p:pic>
        <p:nvPicPr>
          <p:cNvPr id="3074"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21119013">
            <a:off x="376271" y="291586"/>
            <a:ext cx="1536921" cy="8640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323528" y="5805264"/>
            <a:ext cx="8208912" cy="923330"/>
          </a:xfrm>
          <a:prstGeom prst="rect">
            <a:avLst/>
          </a:prstGeom>
          <a:noFill/>
        </p:spPr>
        <p:txBody>
          <a:bodyPr wrap="square" rtlCol="0">
            <a:spAutoFit/>
          </a:bodyPr>
          <a:lstStyle/>
          <a:p>
            <a:r>
              <a:rPr lang="cs-CZ" b="1" dirty="0"/>
              <a:t>Naučení :</a:t>
            </a:r>
            <a:endParaRPr lang="cs-CZ" dirty="0"/>
          </a:p>
          <a:p>
            <a:r>
              <a:rPr lang="cs-CZ" dirty="0"/>
              <a:t>Nejprve si vždycky rozmysli, koho chceš přijmout do nejbližší společnosti. Mohlo by se ti lehce stát, že bude neslučitelný a že mu budeš pro vlastní škodu ustoupit</a:t>
            </a:r>
            <a:r>
              <a:rPr lang="cs-CZ" dirty="0" smtClean="0"/>
              <a:t>.</a:t>
            </a:r>
            <a:endParaRPr lang="cs-CZ" dirty="0"/>
          </a:p>
        </p:txBody>
      </p:sp>
    </p:spTree>
    <p:extLst>
      <p:ext uri="{BB962C8B-B14F-4D97-AF65-F5344CB8AC3E}">
        <p14:creationId xmlns:p14="http://schemas.microsoft.com/office/powerpoint/2010/main" xmlns="" val="75711748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anim calcmode="lin" valueType="num">
                                      <p:cBhvr>
                                        <p:cTn id="22"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2000"/>
                                        <p:tgtEl>
                                          <p:spTgt spid="3">
                                            <p:txEl>
                                              <p:pRg st="4" end="4"/>
                                            </p:txEl>
                                          </p:spTgt>
                                        </p:tgtEl>
                                      </p:cBhvr>
                                    </p:animEffect>
                                    <p:anim calcmode="lin" valueType="num">
                                      <p:cBhvr>
                                        <p:cTn id="29"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2000"/>
                                        <p:tgtEl>
                                          <p:spTgt spid="3">
                                            <p:txEl>
                                              <p:pRg st="5" end="5"/>
                                            </p:txEl>
                                          </p:spTgt>
                                        </p:tgtEl>
                                      </p:cBhvr>
                                    </p:animEffect>
                                    <p:anim calcmode="lin" valueType="num">
                                      <p:cBhvr>
                                        <p:cTn id="36"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 calcmode="lin" valueType="num">
                                      <p:cBhvr>
                                        <p:cTn id="42" dur="500" fill="hold"/>
                                        <p:tgtEl>
                                          <p:spTgt spid="4"/>
                                        </p:tgtEl>
                                        <p:attrNameLst>
                                          <p:attrName>ppt_w</p:attrName>
                                        </p:attrNameLst>
                                      </p:cBhvr>
                                      <p:tavLst>
                                        <p:tav tm="0">
                                          <p:val>
                                            <p:fltVal val="0"/>
                                          </p:val>
                                        </p:tav>
                                        <p:tav tm="100000">
                                          <p:val>
                                            <p:strVal val="#ppt_w"/>
                                          </p:val>
                                        </p:tav>
                                      </p:tavLst>
                                    </p:anim>
                                    <p:anim calcmode="lin" valueType="num">
                                      <p:cBhvr>
                                        <p:cTn id="43" dur="500" fill="hold"/>
                                        <p:tgtEl>
                                          <p:spTgt spid="4"/>
                                        </p:tgtEl>
                                        <p:attrNameLst>
                                          <p:attrName>ppt_h</p:attrName>
                                        </p:attrNameLst>
                                      </p:cBhvr>
                                      <p:tavLst>
                                        <p:tav tm="0">
                                          <p:val>
                                            <p:fltVal val="0"/>
                                          </p:val>
                                        </p:tav>
                                        <p:tav tm="100000">
                                          <p:val>
                                            <p:strVal val="#ppt_h"/>
                                          </p:val>
                                        </p:tav>
                                      </p:tavLst>
                                    </p:anim>
                                    <p:animEffect transition="in" filter="fade">
                                      <p:cBhvr>
                                        <p:cTn id="4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smtClean="0"/>
              <a:t>Čeho si na lidech ze svého okolí vážím?</a:t>
            </a:r>
            <a:endParaRPr lang="cs-CZ" dirty="0"/>
          </a:p>
        </p:txBody>
      </p:sp>
      <p:pic>
        <p:nvPicPr>
          <p:cNvPr id="1026" name="Picture 2">
            <a:hlinkClick r:id="rId2" action="ppaction://hlinksldjump"/>
          </p:cNvPr>
          <p:cNvPicPr>
            <a:picLocks noGrp="1" noChangeAspect="1" noChangeArrowheads="1"/>
          </p:cNvPicPr>
          <p:nvPr>
            <p:ph sz="quarter" idx="13"/>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92279" y="260648"/>
            <a:ext cx="1836203" cy="12241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70491419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76225" y="228601"/>
            <a:ext cx="8591550" cy="680120"/>
          </a:xfrm>
        </p:spPr>
        <p:txBody>
          <a:bodyPr/>
          <a:lstStyle/>
          <a:p>
            <a:r>
              <a:rPr lang="cs-CZ" dirty="0" smtClean="0"/>
              <a:t>Lidské vlastnosti spoj s popisy.</a:t>
            </a:r>
            <a:endParaRPr lang="cs-CZ" dirty="0"/>
          </a:p>
        </p:txBody>
      </p:sp>
      <p:sp>
        <p:nvSpPr>
          <p:cNvPr id="3" name="Zástupný symbol pro obsah 2"/>
          <p:cNvSpPr>
            <a:spLocks noGrp="1"/>
          </p:cNvSpPr>
          <p:nvPr>
            <p:ph sz="quarter" idx="13"/>
          </p:nvPr>
        </p:nvSpPr>
        <p:spPr>
          <a:xfrm>
            <a:off x="274320" y="1093386"/>
            <a:ext cx="2065432" cy="5647982"/>
          </a:xfrm>
        </p:spPr>
        <p:txBody>
          <a:bodyPr>
            <a:normAutofit fontScale="85000" lnSpcReduction="20000"/>
          </a:bodyPr>
          <a:lstStyle/>
          <a:p>
            <a:pPr marL="457200" indent="-457200">
              <a:buFont typeface="+mj-lt"/>
              <a:buAutoNum type="arabicPeriod"/>
            </a:pPr>
            <a:r>
              <a:rPr lang="cs-CZ" u="sng" dirty="0" smtClean="0"/>
              <a:t> Dochvilný</a:t>
            </a:r>
          </a:p>
          <a:p>
            <a:pPr marL="454914" indent="-457200">
              <a:buFont typeface="+mj-lt"/>
              <a:buAutoNum type="arabicPeriod"/>
            </a:pPr>
            <a:endParaRPr lang="cs-CZ" dirty="0" smtClean="0"/>
          </a:p>
          <a:p>
            <a:pPr marL="457200" indent="-457200">
              <a:buFont typeface="+mj-lt"/>
              <a:buAutoNum type="arabicPeriod"/>
            </a:pPr>
            <a:r>
              <a:rPr lang="cs-CZ" u="sng" dirty="0" smtClean="0"/>
              <a:t>Poctivý</a:t>
            </a:r>
          </a:p>
          <a:p>
            <a:pPr marL="454914" indent="-457200">
              <a:buFont typeface="+mj-lt"/>
              <a:buAutoNum type="arabicPeriod"/>
            </a:pPr>
            <a:endParaRPr lang="cs-CZ" dirty="0" smtClean="0"/>
          </a:p>
          <a:p>
            <a:pPr marL="454914" indent="-457200">
              <a:buFont typeface="+mj-lt"/>
              <a:buAutoNum type="arabicPeriod"/>
            </a:pPr>
            <a:r>
              <a:rPr lang="cs-CZ" u="sng" dirty="0" smtClean="0"/>
              <a:t>Přátelský</a:t>
            </a:r>
          </a:p>
          <a:p>
            <a:pPr marL="454914" indent="-457200">
              <a:buFont typeface="+mj-lt"/>
              <a:buAutoNum type="arabicPeriod"/>
            </a:pPr>
            <a:endParaRPr lang="cs-CZ" dirty="0" smtClean="0"/>
          </a:p>
          <a:p>
            <a:pPr marL="454914" indent="-457200">
              <a:buFont typeface="+mj-lt"/>
              <a:buAutoNum type="arabicPeriod"/>
            </a:pPr>
            <a:r>
              <a:rPr lang="cs-CZ" u="sng" dirty="0" smtClean="0"/>
              <a:t>Veselý</a:t>
            </a:r>
          </a:p>
          <a:p>
            <a:pPr marL="454914" indent="-457200">
              <a:buFont typeface="+mj-lt"/>
              <a:buAutoNum type="arabicPeriod"/>
            </a:pPr>
            <a:endParaRPr lang="cs-CZ" dirty="0" smtClean="0"/>
          </a:p>
          <a:p>
            <a:pPr marL="454914" indent="-457200">
              <a:buFont typeface="+mj-lt"/>
              <a:buAutoNum type="arabicPeriod"/>
            </a:pPr>
            <a:r>
              <a:rPr lang="cs-CZ" u="sng" dirty="0" smtClean="0"/>
              <a:t>Štědrý</a:t>
            </a:r>
          </a:p>
          <a:p>
            <a:pPr marL="454914" indent="-457200">
              <a:buFont typeface="+mj-lt"/>
              <a:buAutoNum type="arabicPeriod"/>
            </a:pPr>
            <a:endParaRPr lang="cs-CZ" dirty="0" smtClean="0"/>
          </a:p>
          <a:p>
            <a:pPr marL="454914" indent="-457200">
              <a:buFont typeface="+mj-lt"/>
              <a:buAutoNum type="arabicPeriod"/>
            </a:pPr>
            <a:r>
              <a:rPr lang="cs-CZ" u="sng" dirty="0" smtClean="0"/>
              <a:t>Zodpovědný</a:t>
            </a:r>
          </a:p>
          <a:p>
            <a:pPr marL="454914" indent="-457200">
              <a:buFont typeface="+mj-lt"/>
              <a:buAutoNum type="arabicPeriod"/>
            </a:pPr>
            <a:endParaRPr lang="cs-CZ" dirty="0" smtClean="0"/>
          </a:p>
          <a:p>
            <a:pPr marL="454914" indent="-457200">
              <a:buFont typeface="+mj-lt"/>
              <a:buAutoNum type="arabicPeriod"/>
            </a:pPr>
            <a:r>
              <a:rPr lang="cs-CZ" u="sng" dirty="0" smtClean="0"/>
              <a:t>Pracovitý</a:t>
            </a:r>
            <a:r>
              <a:rPr lang="cs-CZ" dirty="0" smtClean="0"/>
              <a:t> </a:t>
            </a:r>
          </a:p>
          <a:p>
            <a:pPr marL="454914" indent="-457200">
              <a:buFont typeface="+mj-lt"/>
              <a:buAutoNum type="arabicPeriod"/>
            </a:pPr>
            <a:endParaRPr lang="cs-CZ" dirty="0" smtClean="0"/>
          </a:p>
          <a:p>
            <a:pPr marL="454914" indent="-457200">
              <a:buFont typeface="+mj-lt"/>
              <a:buAutoNum type="arabicPeriod"/>
            </a:pPr>
            <a:r>
              <a:rPr lang="cs-CZ" u="sng" dirty="0" smtClean="0"/>
              <a:t>Kreativní</a:t>
            </a:r>
          </a:p>
          <a:p>
            <a:pPr marL="454914" indent="-457200">
              <a:buFont typeface="+mj-lt"/>
              <a:buAutoNum type="arabicPeriod"/>
            </a:pPr>
            <a:endParaRPr lang="cs-CZ" dirty="0" smtClean="0"/>
          </a:p>
          <a:p>
            <a:pPr marL="454914" indent="-457200">
              <a:buFont typeface="+mj-lt"/>
              <a:buAutoNum type="arabicPeriod"/>
            </a:pPr>
            <a:r>
              <a:rPr lang="cs-CZ" u="sng" dirty="0" smtClean="0"/>
              <a:t>Tolerantní </a:t>
            </a:r>
            <a:endParaRPr lang="cs-CZ" u="sng" dirty="0"/>
          </a:p>
        </p:txBody>
      </p:sp>
      <p:sp>
        <p:nvSpPr>
          <p:cNvPr id="4" name="TextovéPole 3"/>
          <p:cNvSpPr txBox="1"/>
          <p:nvPr/>
        </p:nvSpPr>
        <p:spPr>
          <a:xfrm>
            <a:off x="2955560" y="3933056"/>
            <a:ext cx="5641242" cy="646331"/>
          </a:xfrm>
          <a:prstGeom prst="rect">
            <a:avLst/>
          </a:prstGeom>
          <a:noFill/>
          <a:ln>
            <a:solidFill>
              <a:schemeClr val="accent1"/>
            </a:solidFill>
          </a:ln>
        </p:spPr>
        <p:txBody>
          <a:bodyPr wrap="square" rtlCol="0">
            <a:spAutoFit/>
          </a:bodyPr>
          <a:lstStyle/>
          <a:p>
            <a:r>
              <a:rPr lang="cs-CZ" dirty="0" smtClean="0"/>
              <a:t>f) Přispěl jsem ze svého kapesného na opravu výběhu místnímu útulku pro psy.</a:t>
            </a:r>
            <a:endParaRPr lang="cs-CZ" dirty="0"/>
          </a:p>
        </p:txBody>
      </p:sp>
      <p:sp>
        <p:nvSpPr>
          <p:cNvPr id="5" name="TextovéPole 4"/>
          <p:cNvSpPr txBox="1"/>
          <p:nvPr/>
        </p:nvSpPr>
        <p:spPr>
          <a:xfrm>
            <a:off x="2923513" y="1772816"/>
            <a:ext cx="5184576" cy="646331"/>
          </a:xfrm>
          <a:prstGeom prst="rect">
            <a:avLst/>
          </a:prstGeom>
          <a:noFill/>
          <a:ln>
            <a:solidFill>
              <a:schemeClr val="accent1"/>
            </a:solidFill>
          </a:ln>
        </p:spPr>
        <p:txBody>
          <a:bodyPr wrap="square" rtlCol="0">
            <a:spAutoFit/>
          </a:bodyPr>
          <a:lstStyle/>
          <a:p>
            <a:r>
              <a:rPr lang="cs-CZ" dirty="0" smtClean="0"/>
              <a:t>b) V samoobsluze vypadla jedné paní peněženka, zvedl jsem ji a podal ji majitelce.</a:t>
            </a:r>
            <a:endParaRPr lang="cs-CZ" dirty="0"/>
          </a:p>
        </p:txBody>
      </p:sp>
      <p:sp>
        <p:nvSpPr>
          <p:cNvPr id="6" name="TextovéPole 5"/>
          <p:cNvSpPr txBox="1"/>
          <p:nvPr/>
        </p:nvSpPr>
        <p:spPr>
          <a:xfrm>
            <a:off x="2952112" y="5229200"/>
            <a:ext cx="6048672" cy="923330"/>
          </a:xfrm>
          <a:prstGeom prst="rect">
            <a:avLst/>
          </a:prstGeom>
          <a:noFill/>
          <a:ln>
            <a:solidFill>
              <a:schemeClr val="accent1"/>
            </a:solidFill>
          </a:ln>
        </p:spPr>
        <p:txBody>
          <a:bodyPr wrap="square" rtlCol="0">
            <a:spAutoFit/>
          </a:bodyPr>
          <a:lstStyle/>
          <a:p>
            <a:r>
              <a:rPr lang="cs-CZ" dirty="0" smtClean="0"/>
              <a:t>h) Do třídy přišla nová žákyně, o přestávce jsem se hned zajímala odkud je a jak se jí tu líbí. Nabídla jsem jí, ať se na mě obrátí s jakýmkoliv problémem.</a:t>
            </a:r>
            <a:endParaRPr lang="cs-CZ" dirty="0"/>
          </a:p>
        </p:txBody>
      </p:sp>
      <p:sp>
        <p:nvSpPr>
          <p:cNvPr id="7" name="TextovéPole 6"/>
          <p:cNvSpPr txBox="1"/>
          <p:nvPr/>
        </p:nvSpPr>
        <p:spPr>
          <a:xfrm>
            <a:off x="2955560" y="3463125"/>
            <a:ext cx="4320480" cy="369332"/>
          </a:xfrm>
          <a:prstGeom prst="rect">
            <a:avLst/>
          </a:prstGeom>
          <a:noFill/>
          <a:ln>
            <a:solidFill>
              <a:schemeClr val="accent1"/>
            </a:solidFill>
          </a:ln>
        </p:spPr>
        <p:txBody>
          <a:bodyPr wrap="square" rtlCol="0">
            <a:spAutoFit/>
          </a:bodyPr>
          <a:lstStyle/>
          <a:p>
            <a:r>
              <a:rPr lang="cs-CZ" dirty="0" smtClean="0"/>
              <a:t>e) Mám kamaráda, který se rád zasměje.</a:t>
            </a:r>
            <a:endParaRPr lang="cs-CZ" dirty="0"/>
          </a:p>
        </p:txBody>
      </p:sp>
      <p:sp>
        <p:nvSpPr>
          <p:cNvPr id="8" name="TextovéPole 7"/>
          <p:cNvSpPr txBox="1"/>
          <p:nvPr/>
        </p:nvSpPr>
        <p:spPr>
          <a:xfrm>
            <a:off x="2963824" y="6273849"/>
            <a:ext cx="5248200" cy="369332"/>
          </a:xfrm>
          <a:prstGeom prst="rect">
            <a:avLst/>
          </a:prstGeom>
          <a:noFill/>
          <a:ln>
            <a:solidFill>
              <a:schemeClr val="accent1"/>
            </a:solidFill>
          </a:ln>
        </p:spPr>
        <p:txBody>
          <a:bodyPr wrap="square" rtlCol="0">
            <a:spAutoFit/>
          </a:bodyPr>
          <a:lstStyle/>
          <a:p>
            <a:r>
              <a:rPr lang="cs-CZ" dirty="0" smtClean="0"/>
              <a:t>i) Čekám na autobus přesně podle jízdního řádu.</a:t>
            </a:r>
            <a:endParaRPr lang="cs-CZ" dirty="0"/>
          </a:p>
        </p:txBody>
      </p:sp>
      <p:sp>
        <p:nvSpPr>
          <p:cNvPr id="9" name="TextovéPole 8"/>
          <p:cNvSpPr txBox="1"/>
          <p:nvPr/>
        </p:nvSpPr>
        <p:spPr>
          <a:xfrm>
            <a:off x="2911859" y="1038672"/>
            <a:ext cx="5656406" cy="646331"/>
          </a:xfrm>
          <a:prstGeom prst="rect">
            <a:avLst/>
          </a:prstGeom>
          <a:noFill/>
          <a:ln>
            <a:solidFill>
              <a:schemeClr val="accent1"/>
            </a:solidFill>
          </a:ln>
        </p:spPr>
        <p:txBody>
          <a:bodyPr wrap="square" rtlCol="0">
            <a:spAutoFit/>
          </a:bodyPr>
          <a:lstStyle/>
          <a:p>
            <a:r>
              <a:rPr lang="cs-CZ" dirty="0" smtClean="0"/>
              <a:t>a) Nemůžu jít ven, slíbil jsem babičce, že jí nasekám dříví a pak musím napsat domácí úkoly. </a:t>
            </a:r>
            <a:endParaRPr lang="cs-CZ" dirty="0"/>
          </a:p>
        </p:txBody>
      </p:sp>
      <p:sp>
        <p:nvSpPr>
          <p:cNvPr id="10" name="TextovéPole 9"/>
          <p:cNvSpPr txBox="1"/>
          <p:nvPr/>
        </p:nvSpPr>
        <p:spPr>
          <a:xfrm>
            <a:off x="2943906" y="3020302"/>
            <a:ext cx="2644018" cy="369332"/>
          </a:xfrm>
          <a:prstGeom prst="rect">
            <a:avLst/>
          </a:prstGeom>
          <a:noFill/>
          <a:ln>
            <a:solidFill>
              <a:schemeClr val="accent1"/>
            </a:solidFill>
          </a:ln>
        </p:spPr>
        <p:txBody>
          <a:bodyPr wrap="square" rtlCol="0">
            <a:spAutoFit/>
          </a:bodyPr>
          <a:lstStyle/>
          <a:p>
            <a:r>
              <a:rPr lang="cs-CZ" dirty="0" smtClean="0"/>
              <a:t>d) Respektuje, jaký jsem.</a:t>
            </a:r>
            <a:endParaRPr lang="cs-CZ" dirty="0"/>
          </a:p>
        </p:txBody>
      </p:sp>
      <p:sp>
        <p:nvSpPr>
          <p:cNvPr id="11" name="TextovéPole 10"/>
          <p:cNvSpPr txBox="1"/>
          <p:nvPr/>
        </p:nvSpPr>
        <p:spPr>
          <a:xfrm>
            <a:off x="2955560" y="4758131"/>
            <a:ext cx="4320480" cy="369332"/>
          </a:xfrm>
          <a:prstGeom prst="rect">
            <a:avLst/>
          </a:prstGeom>
          <a:noFill/>
          <a:ln>
            <a:solidFill>
              <a:schemeClr val="accent1"/>
            </a:solidFill>
          </a:ln>
        </p:spPr>
        <p:txBody>
          <a:bodyPr wrap="square" rtlCol="0">
            <a:spAutoFit/>
          </a:bodyPr>
          <a:lstStyle/>
          <a:p>
            <a:r>
              <a:rPr lang="cs-CZ" dirty="0" smtClean="0"/>
              <a:t>g) Není to lenoch, žádné práce se nebojí.</a:t>
            </a:r>
            <a:endParaRPr lang="cs-CZ" dirty="0"/>
          </a:p>
        </p:txBody>
      </p:sp>
      <p:sp>
        <p:nvSpPr>
          <p:cNvPr id="12" name="TextovéPole 11"/>
          <p:cNvSpPr txBox="1"/>
          <p:nvPr/>
        </p:nvSpPr>
        <p:spPr>
          <a:xfrm>
            <a:off x="2923868" y="2526376"/>
            <a:ext cx="6240765" cy="369332"/>
          </a:xfrm>
          <a:prstGeom prst="rect">
            <a:avLst/>
          </a:prstGeom>
          <a:noFill/>
          <a:ln>
            <a:solidFill>
              <a:schemeClr val="accent1"/>
            </a:solidFill>
          </a:ln>
        </p:spPr>
        <p:txBody>
          <a:bodyPr wrap="square" rtlCol="0">
            <a:spAutoFit/>
          </a:bodyPr>
          <a:lstStyle/>
          <a:p>
            <a:r>
              <a:rPr lang="cs-CZ" dirty="0" smtClean="0"/>
              <a:t>c) Vždycky má nějaký nápad, jak můžeme trávit náš volný čas.</a:t>
            </a:r>
            <a:endParaRPr lang="cs-CZ" dirty="0"/>
          </a:p>
        </p:txBody>
      </p:sp>
      <p:sp>
        <p:nvSpPr>
          <p:cNvPr id="13" name="TextovéPole 12"/>
          <p:cNvSpPr txBox="1"/>
          <p:nvPr/>
        </p:nvSpPr>
        <p:spPr>
          <a:xfrm>
            <a:off x="179512" y="6643181"/>
            <a:ext cx="4086403" cy="261610"/>
          </a:xfrm>
          <a:prstGeom prst="rect">
            <a:avLst/>
          </a:prstGeom>
          <a:noFill/>
        </p:spPr>
        <p:txBody>
          <a:bodyPr wrap="square" rtlCol="0">
            <a:spAutoFit/>
          </a:bodyPr>
          <a:lstStyle/>
          <a:p>
            <a:r>
              <a:rPr lang="cs-CZ" sz="1100" dirty="0" smtClean="0"/>
              <a:t>1.i; 2.b; 3.h; 4. e; 5.f; 6. a; 7. g; 8. c; 9. d</a:t>
            </a:r>
            <a:endParaRPr lang="cs-CZ" sz="1100" dirty="0"/>
          </a:p>
        </p:txBody>
      </p:sp>
    </p:spTree>
    <p:extLst>
      <p:ext uri="{BB962C8B-B14F-4D97-AF65-F5344CB8AC3E}">
        <p14:creationId xmlns:p14="http://schemas.microsoft.com/office/powerpoint/2010/main" xmlns="" val="405754167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ppt_w</p:attrName>
                                        </p:attrNameLst>
                                      </p:cBhvr>
                                      <p:tavLst>
                                        <p:tav tm="0">
                                          <p:val>
                                            <p:fltVal val="0"/>
                                          </p:val>
                                        </p:tav>
                                        <p:tav tm="100000">
                                          <p:val>
                                            <p:strVal val="#ppt_w"/>
                                          </p:val>
                                        </p:tav>
                                      </p:tavLst>
                                    </p:anim>
                                    <p:anim calcmode="lin" valueType="num">
                                      <p:cBhvr>
                                        <p:cTn id="22" dur="500" fill="hold"/>
                                        <p:tgtEl>
                                          <p:spTgt spid="12"/>
                                        </p:tgtEl>
                                        <p:attrNameLst>
                                          <p:attrName>ppt_h</p:attrName>
                                        </p:attrNameLst>
                                      </p:cBhvr>
                                      <p:tavLst>
                                        <p:tav tm="0">
                                          <p:val>
                                            <p:fltVal val="0"/>
                                          </p:val>
                                        </p:tav>
                                        <p:tav tm="100000">
                                          <p:val>
                                            <p:strVal val="#ppt_h"/>
                                          </p:val>
                                        </p:tav>
                                      </p:tavLst>
                                    </p:anim>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500" fill="hold"/>
                                        <p:tgtEl>
                                          <p:spTgt spid="10"/>
                                        </p:tgtEl>
                                        <p:attrNameLst>
                                          <p:attrName>ppt_w</p:attrName>
                                        </p:attrNameLst>
                                      </p:cBhvr>
                                      <p:tavLst>
                                        <p:tav tm="0">
                                          <p:val>
                                            <p:fltVal val="0"/>
                                          </p:val>
                                        </p:tav>
                                        <p:tav tm="100000">
                                          <p:val>
                                            <p:strVal val="#ppt_w"/>
                                          </p:val>
                                        </p:tav>
                                      </p:tavLst>
                                    </p:anim>
                                    <p:anim calcmode="lin" valueType="num">
                                      <p:cBhvr>
                                        <p:cTn id="29" dur="500" fill="hold"/>
                                        <p:tgtEl>
                                          <p:spTgt spid="10"/>
                                        </p:tgtEl>
                                        <p:attrNameLst>
                                          <p:attrName>ppt_h</p:attrName>
                                        </p:attrNameLst>
                                      </p:cBhvr>
                                      <p:tavLst>
                                        <p:tav tm="0">
                                          <p:val>
                                            <p:fltVal val="0"/>
                                          </p:val>
                                        </p:tav>
                                        <p:tav tm="100000">
                                          <p:val>
                                            <p:strVal val="#ppt_h"/>
                                          </p:val>
                                        </p:tav>
                                      </p:tavLst>
                                    </p:anim>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500" fill="hold"/>
                                        <p:tgtEl>
                                          <p:spTgt spid="7"/>
                                        </p:tgtEl>
                                        <p:attrNameLst>
                                          <p:attrName>ppt_w</p:attrName>
                                        </p:attrNameLst>
                                      </p:cBhvr>
                                      <p:tavLst>
                                        <p:tav tm="0">
                                          <p:val>
                                            <p:fltVal val="0"/>
                                          </p:val>
                                        </p:tav>
                                        <p:tav tm="100000">
                                          <p:val>
                                            <p:strVal val="#ppt_w"/>
                                          </p:val>
                                        </p:tav>
                                      </p:tavLst>
                                    </p:anim>
                                    <p:anim calcmode="lin" valueType="num">
                                      <p:cBhvr>
                                        <p:cTn id="36" dur="500" fill="hold"/>
                                        <p:tgtEl>
                                          <p:spTgt spid="7"/>
                                        </p:tgtEl>
                                        <p:attrNameLst>
                                          <p:attrName>ppt_h</p:attrName>
                                        </p:attrNameLst>
                                      </p:cBhvr>
                                      <p:tavLst>
                                        <p:tav tm="0">
                                          <p:val>
                                            <p:fltVal val="0"/>
                                          </p:val>
                                        </p:tav>
                                        <p:tav tm="100000">
                                          <p:val>
                                            <p:strVal val="#ppt_h"/>
                                          </p:val>
                                        </p:tav>
                                      </p:tavLst>
                                    </p:anim>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 calcmode="lin" valueType="num">
                                      <p:cBhvr>
                                        <p:cTn id="42" dur="500" fill="hold"/>
                                        <p:tgtEl>
                                          <p:spTgt spid="4"/>
                                        </p:tgtEl>
                                        <p:attrNameLst>
                                          <p:attrName>ppt_w</p:attrName>
                                        </p:attrNameLst>
                                      </p:cBhvr>
                                      <p:tavLst>
                                        <p:tav tm="0">
                                          <p:val>
                                            <p:fltVal val="0"/>
                                          </p:val>
                                        </p:tav>
                                        <p:tav tm="100000">
                                          <p:val>
                                            <p:strVal val="#ppt_w"/>
                                          </p:val>
                                        </p:tav>
                                      </p:tavLst>
                                    </p:anim>
                                    <p:anim calcmode="lin" valueType="num">
                                      <p:cBhvr>
                                        <p:cTn id="43" dur="500" fill="hold"/>
                                        <p:tgtEl>
                                          <p:spTgt spid="4"/>
                                        </p:tgtEl>
                                        <p:attrNameLst>
                                          <p:attrName>ppt_h</p:attrName>
                                        </p:attrNameLst>
                                      </p:cBhvr>
                                      <p:tavLst>
                                        <p:tav tm="0">
                                          <p:val>
                                            <p:fltVal val="0"/>
                                          </p:val>
                                        </p:tav>
                                        <p:tav tm="100000">
                                          <p:val>
                                            <p:strVal val="#ppt_h"/>
                                          </p:val>
                                        </p:tav>
                                      </p:tavLst>
                                    </p:anim>
                                    <p:animEffect transition="in" filter="fade">
                                      <p:cBhvr>
                                        <p:cTn id="44" dur="500"/>
                                        <p:tgtEl>
                                          <p:spTgt spid="4"/>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p:cTn id="49" dur="500" fill="hold"/>
                                        <p:tgtEl>
                                          <p:spTgt spid="11"/>
                                        </p:tgtEl>
                                        <p:attrNameLst>
                                          <p:attrName>ppt_w</p:attrName>
                                        </p:attrNameLst>
                                      </p:cBhvr>
                                      <p:tavLst>
                                        <p:tav tm="0">
                                          <p:val>
                                            <p:fltVal val="0"/>
                                          </p:val>
                                        </p:tav>
                                        <p:tav tm="100000">
                                          <p:val>
                                            <p:strVal val="#ppt_w"/>
                                          </p:val>
                                        </p:tav>
                                      </p:tavLst>
                                    </p:anim>
                                    <p:anim calcmode="lin" valueType="num">
                                      <p:cBhvr>
                                        <p:cTn id="50" dur="500" fill="hold"/>
                                        <p:tgtEl>
                                          <p:spTgt spid="11"/>
                                        </p:tgtEl>
                                        <p:attrNameLst>
                                          <p:attrName>ppt_h</p:attrName>
                                        </p:attrNameLst>
                                      </p:cBhvr>
                                      <p:tavLst>
                                        <p:tav tm="0">
                                          <p:val>
                                            <p:fltVal val="0"/>
                                          </p:val>
                                        </p:tav>
                                        <p:tav tm="100000">
                                          <p:val>
                                            <p:strVal val="#ppt_h"/>
                                          </p:val>
                                        </p:tav>
                                      </p:tavLst>
                                    </p:anim>
                                    <p:animEffect transition="in" filter="fade">
                                      <p:cBhvr>
                                        <p:cTn id="51" dur="500"/>
                                        <p:tgtEl>
                                          <p:spTgt spid="11"/>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6"/>
                                        </p:tgtEl>
                                        <p:attrNameLst>
                                          <p:attrName>style.visibility</p:attrName>
                                        </p:attrNameLst>
                                      </p:cBhvr>
                                      <p:to>
                                        <p:strVal val="visible"/>
                                      </p:to>
                                    </p:set>
                                    <p:anim calcmode="lin" valueType="num">
                                      <p:cBhvr>
                                        <p:cTn id="56" dur="500" fill="hold"/>
                                        <p:tgtEl>
                                          <p:spTgt spid="6"/>
                                        </p:tgtEl>
                                        <p:attrNameLst>
                                          <p:attrName>ppt_w</p:attrName>
                                        </p:attrNameLst>
                                      </p:cBhvr>
                                      <p:tavLst>
                                        <p:tav tm="0">
                                          <p:val>
                                            <p:fltVal val="0"/>
                                          </p:val>
                                        </p:tav>
                                        <p:tav tm="100000">
                                          <p:val>
                                            <p:strVal val="#ppt_w"/>
                                          </p:val>
                                        </p:tav>
                                      </p:tavLst>
                                    </p:anim>
                                    <p:anim calcmode="lin" valueType="num">
                                      <p:cBhvr>
                                        <p:cTn id="57" dur="500" fill="hold"/>
                                        <p:tgtEl>
                                          <p:spTgt spid="6"/>
                                        </p:tgtEl>
                                        <p:attrNameLst>
                                          <p:attrName>ppt_h</p:attrName>
                                        </p:attrNameLst>
                                      </p:cBhvr>
                                      <p:tavLst>
                                        <p:tav tm="0">
                                          <p:val>
                                            <p:fltVal val="0"/>
                                          </p:val>
                                        </p:tav>
                                        <p:tav tm="100000">
                                          <p:val>
                                            <p:strVal val="#ppt_h"/>
                                          </p:val>
                                        </p:tav>
                                      </p:tavLst>
                                    </p:anim>
                                    <p:animEffect transition="in" filter="fade">
                                      <p:cBhvr>
                                        <p:cTn id="58" dur="500"/>
                                        <p:tgtEl>
                                          <p:spTgt spid="6"/>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 calcmode="lin" valueType="num">
                                      <p:cBhvr>
                                        <p:cTn id="63" dur="500" fill="hold"/>
                                        <p:tgtEl>
                                          <p:spTgt spid="8"/>
                                        </p:tgtEl>
                                        <p:attrNameLst>
                                          <p:attrName>ppt_w</p:attrName>
                                        </p:attrNameLst>
                                      </p:cBhvr>
                                      <p:tavLst>
                                        <p:tav tm="0">
                                          <p:val>
                                            <p:fltVal val="0"/>
                                          </p:val>
                                        </p:tav>
                                        <p:tav tm="100000">
                                          <p:val>
                                            <p:strVal val="#ppt_w"/>
                                          </p:val>
                                        </p:tav>
                                      </p:tavLst>
                                    </p:anim>
                                    <p:anim calcmode="lin" valueType="num">
                                      <p:cBhvr>
                                        <p:cTn id="64" dur="500" fill="hold"/>
                                        <p:tgtEl>
                                          <p:spTgt spid="8"/>
                                        </p:tgtEl>
                                        <p:attrNameLst>
                                          <p:attrName>ppt_h</p:attrName>
                                        </p:attrNameLst>
                                      </p:cBhvr>
                                      <p:tavLst>
                                        <p:tav tm="0">
                                          <p:val>
                                            <p:fltVal val="0"/>
                                          </p:val>
                                        </p:tav>
                                        <p:tav tm="100000">
                                          <p:val>
                                            <p:strVal val="#ppt_h"/>
                                          </p:val>
                                        </p:tav>
                                      </p:tavLst>
                                    </p:anim>
                                    <p:animEffect transition="in" filter="fade">
                                      <p:cBhvr>
                                        <p:cTn id="65" dur="500"/>
                                        <p:tgtEl>
                                          <p:spTgt spid="8"/>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13"/>
                                        </p:tgtEl>
                                        <p:attrNameLst>
                                          <p:attrName>style.visibility</p:attrName>
                                        </p:attrNameLst>
                                      </p:cBhvr>
                                      <p:to>
                                        <p:strVal val="visible"/>
                                      </p:to>
                                    </p:set>
                                    <p:anim calcmode="lin" valueType="num">
                                      <p:cBhvr>
                                        <p:cTn id="70" dur="500" fill="hold"/>
                                        <p:tgtEl>
                                          <p:spTgt spid="13"/>
                                        </p:tgtEl>
                                        <p:attrNameLst>
                                          <p:attrName>ppt_w</p:attrName>
                                        </p:attrNameLst>
                                      </p:cBhvr>
                                      <p:tavLst>
                                        <p:tav tm="0">
                                          <p:val>
                                            <p:fltVal val="0"/>
                                          </p:val>
                                        </p:tav>
                                        <p:tav tm="100000">
                                          <p:val>
                                            <p:strVal val="#ppt_w"/>
                                          </p:val>
                                        </p:tav>
                                      </p:tavLst>
                                    </p:anim>
                                    <p:anim calcmode="lin" valueType="num">
                                      <p:cBhvr>
                                        <p:cTn id="71" dur="500" fill="hold"/>
                                        <p:tgtEl>
                                          <p:spTgt spid="13"/>
                                        </p:tgtEl>
                                        <p:attrNameLst>
                                          <p:attrName>ppt_h</p:attrName>
                                        </p:attrNameLst>
                                      </p:cBhvr>
                                      <p:tavLst>
                                        <p:tav tm="0">
                                          <p:val>
                                            <p:fltVal val="0"/>
                                          </p:val>
                                        </p:tav>
                                        <p:tav tm="100000">
                                          <p:val>
                                            <p:strVal val="#ppt_h"/>
                                          </p:val>
                                        </p:tav>
                                      </p:tavLst>
                                    </p:anim>
                                    <p:animEffect transition="in" filter="fade">
                                      <p:cBhvr>
                                        <p:cTn id="7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76225" y="228601"/>
            <a:ext cx="8591550" cy="752128"/>
          </a:xfrm>
        </p:spPr>
        <p:txBody>
          <a:bodyPr/>
          <a:lstStyle/>
          <a:p>
            <a:r>
              <a:rPr lang="cs-CZ" dirty="0" smtClean="0"/>
              <a:t>Doplň text</a:t>
            </a:r>
            <a:endParaRPr lang="cs-CZ" dirty="0"/>
          </a:p>
        </p:txBody>
      </p:sp>
      <p:sp>
        <p:nvSpPr>
          <p:cNvPr id="3" name="Zástupný symbol pro obsah 2"/>
          <p:cNvSpPr>
            <a:spLocks noGrp="1"/>
          </p:cNvSpPr>
          <p:nvPr>
            <p:ph sz="quarter" idx="13"/>
          </p:nvPr>
        </p:nvSpPr>
        <p:spPr>
          <a:xfrm>
            <a:off x="251520" y="3501008"/>
            <a:ext cx="8892480" cy="2304256"/>
          </a:xfrm>
        </p:spPr>
        <p:txBody>
          <a:bodyPr>
            <a:normAutofit lnSpcReduction="10000"/>
          </a:bodyPr>
          <a:lstStyle/>
          <a:p>
            <a:pPr marL="0" indent="0">
              <a:buNone/>
            </a:pPr>
            <a:r>
              <a:rPr lang="cs-CZ" dirty="0" smtClean="0"/>
              <a:t>Ze _________________(1) těžko určíme, jaký člověk je. </a:t>
            </a:r>
          </a:p>
          <a:p>
            <a:pPr marL="0" indent="0">
              <a:buNone/>
            </a:pPr>
            <a:r>
              <a:rPr lang="cs-CZ" dirty="0" smtClean="0"/>
              <a:t>Nemůžeme posuzovat lidi podle toho, co jsme o nich _____________(2) nebo se o nich říká. </a:t>
            </a:r>
          </a:p>
          <a:p>
            <a:pPr marL="0" indent="0">
              <a:buNone/>
            </a:pPr>
            <a:r>
              <a:rPr lang="cs-CZ" dirty="0" smtClean="0"/>
              <a:t>Pokud bychom lidi takto posuzovali, ovlivňovali by nás </a:t>
            </a:r>
          </a:p>
          <a:p>
            <a:pPr marL="0" indent="0">
              <a:buNone/>
            </a:pPr>
            <a:r>
              <a:rPr lang="cs-CZ" dirty="0" smtClean="0"/>
              <a:t>tzv. _______________(3). </a:t>
            </a:r>
          </a:p>
          <a:p>
            <a:pPr marL="0" indent="0">
              <a:buNone/>
            </a:pPr>
            <a:r>
              <a:rPr lang="cs-CZ" dirty="0" smtClean="0"/>
              <a:t>Ty jsou jednou z příčin porušování _____________ ___________(4). </a:t>
            </a:r>
          </a:p>
        </p:txBody>
      </p:sp>
      <p:sp>
        <p:nvSpPr>
          <p:cNvPr id="4" name="TextovéPole 3"/>
          <p:cNvSpPr txBox="1"/>
          <p:nvPr/>
        </p:nvSpPr>
        <p:spPr>
          <a:xfrm>
            <a:off x="4051291" y="5978669"/>
            <a:ext cx="5072671" cy="369332"/>
          </a:xfrm>
          <a:prstGeom prst="rect">
            <a:avLst/>
          </a:prstGeom>
          <a:noFill/>
        </p:spPr>
        <p:txBody>
          <a:bodyPr wrap="square" rtlCol="0">
            <a:spAutoFit/>
          </a:bodyPr>
          <a:lstStyle/>
          <a:p>
            <a:r>
              <a:rPr lang="cs-CZ" dirty="0" smtClean="0"/>
              <a:t>1. vzhledu; 2. slyšeli; 3. předsudky; 4.lidských práv </a:t>
            </a:r>
            <a:endParaRPr lang="cs-CZ" dirty="0"/>
          </a:p>
        </p:txBody>
      </p:sp>
      <p:pic>
        <p:nvPicPr>
          <p:cNvPr id="4098" name="Picture 2">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5536" y="1124744"/>
            <a:ext cx="2895658" cy="21242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811613353"/>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anim calcmode="lin" valueType="num">
                                      <p:cBhvr>
                                        <p:cTn id="1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2" end="2"/>
                                            </p:txEl>
                                          </p:spTgt>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anim calcmode="lin" valueType="num">
                                      <p:cBhvr>
                                        <p:cTn id="2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3" end="3"/>
                                            </p:txEl>
                                          </p:spTgt>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anim calcmode="lin" valueType="num">
                                      <p:cBhvr>
                                        <p:cTn id="28"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p:cTn id="34" dur="500" fill="hold"/>
                                        <p:tgtEl>
                                          <p:spTgt spid="4"/>
                                        </p:tgtEl>
                                        <p:attrNameLst>
                                          <p:attrName>ppt_w</p:attrName>
                                        </p:attrNameLst>
                                      </p:cBhvr>
                                      <p:tavLst>
                                        <p:tav tm="0">
                                          <p:val>
                                            <p:fltVal val="0"/>
                                          </p:val>
                                        </p:tav>
                                        <p:tav tm="100000">
                                          <p:val>
                                            <p:strVal val="#ppt_w"/>
                                          </p:val>
                                        </p:tav>
                                      </p:tavLst>
                                    </p:anim>
                                    <p:anim calcmode="lin" valueType="num">
                                      <p:cBhvr>
                                        <p:cTn id="35" dur="500" fill="hold"/>
                                        <p:tgtEl>
                                          <p:spTgt spid="4"/>
                                        </p:tgtEl>
                                        <p:attrNameLst>
                                          <p:attrName>ppt_h</p:attrName>
                                        </p:attrNameLst>
                                      </p:cBhvr>
                                      <p:tavLst>
                                        <p:tav tm="0">
                                          <p:val>
                                            <p:fltVal val="0"/>
                                          </p:val>
                                        </p:tav>
                                        <p:tav tm="100000">
                                          <p:val>
                                            <p:strVal val="#ppt_h"/>
                                          </p:val>
                                        </p:tav>
                                      </p:tavLst>
                                    </p:anim>
                                    <p:animEffect transition="in" filter="fade">
                                      <p:cBhvr>
                                        <p:cTn id="3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odnadpis 7"/>
          <p:cNvSpPr>
            <a:spLocks noGrp="1"/>
          </p:cNvSpPr>
          <p:nvPr>
            <p:ph type="subTitle" idx="1"/>
          </p:nvPr>
        </p:nvSpPr>
        <p:spPr>
          <a:xfrm>
            <a:off x="3635896" y="188640"/>
            <a:ext cx="5120640" cy="732682"/>
          </a:xfrm>
        </p:spPr>
        <p:txBody>
          <a:bodyPr/>
          <a:lstStyle/>
          <a:p>
            <a:r>
              <a:rPr lang="cs-CZ" dirty="0" smtClean="0"/>
              <a:t>Použité zdroje</a:t>
            </a:r>
            <a:endParaRPr lang="cs-CZ" dirty="0"/>
          </a:p>
        </p:txBody>
      </p:sp>
      <p:sp>
        <p:nvSpPr>
          <p:cNvPr id="10" name="Obdélník 9"/>
          <p:cNvSpPr/>
          <p:nvPr/>
        </p:nvSpPr>
        <p:spPr>
          <a:xfrm>
            <a:off x="3419872" y="1052736"/>
            <a:ext cx="5616624" cy="5262979"/>
          </a:xfrm>
          <a:prstGeom prst="rect">
            <a:avLst/>
          </a:prstGeom>
        </p:spPr>
        <p:txBody>
          <a:bodyPr wrap="square">
            <a:spAutoFit/>
          </a:bodyPr>
          <a:lstStyle/>
          <a:p>
            <a:r>
              <a:rPr lang="cs-CZ" sz="1200" dirty="0" smtClean="0"/>
              <a:t>Klipart [ on-line] 2012 [cit. 2012-03-18]. Dostupné na www: </a:t>
            </a:r>
          </a:p>
          <a:p>
            <a:pPr marL="285750" indent="-285750">
              <a:buFont typeface="Arial" pitchFamily="34" charset="0"/>
              <a:buChar char="•"/>
            </a:pPr>
            <a:r>
              <a:rPr lang="cs-CZ" sz="1200" dirty="0">
                <a:hlinkClick r:id="rId2"/>
              </a:rPr>
              <a:t>http://office.microsoft.com/</a:t>
            </a:r>
            <a:r>
              <a:rPr lang="cs-CZ" sz="1200" dirty="0" err="1">
                <a:hlinkClick r:id="rId2"/>
              </a:rPr>
              <a:t>cs-cz</a:t>
            </a:r>
            <a:r>
              <a:rPr lang="cs-CZ" sz="1200" dirty="0">
                <a:hlinkClick r:id="rId2"/>
              </a:rPr>
              <a:t>/</a:t>
            </a:r>
            <a:r>
              <a:rPr lang="cs-CZ" sz="1200" dirty="0" err="1">
                <a:hlinkClick r:id="rId2"/>
              </a:rPr>
              <a:t>images</a:t>
            </a:r>
            <a:r>
              <a:rPr lang="cs-CZ" sz="1200" dirty="0">
                <a:hlinkClick r:id="rId2"/>
              </a:rPr>
              <a:t>/</a:t>
            </a:r>
            <a:r>
              <a:rPr lang="cs-CZ" sz="1200" dirty="0" err="1">
                <a:hlinkClick r:id="rId2"/>
              </a:rPr>
              <a:t>results.aspx?ex</a:t>
            </a:r>
            <a:r>
              <a:rPr lang="cs-CZ" sz="1200" dirty="0">
                <a:hlinkClick r:id="rId2"/>
              </a:rPr>
              <a:t>=2&amp;qu=manažér#ai:MP900431731|mt:0</a:t>
            </a:r>
            <a:r>
              <a:rPr lang="cs-CZ" sz="1200" dirty="0" smtClean="0">
                <a:hlinkClick r:id="rId2"/>
              </a:rPr>
              <a:t>|  </a:t>
            </a:r>
            <a:r>
              <a:rPr lang="cs-CZ" sz="1200" dirty="0" smtClean="0"/>
              <a:t>obr. 1</a:t>
            </a:r>
            <a:endParaRPr lang="cs-CZ" sz="1200" dirty="0" smtClean="0">
              <a:hlinkClick r:id="rId2"/>
            </a:endParaRPr>
          </a:p>
          <a:p>
            <a:pPr marL="285750" indent="-285750">
              <a:buFont typeface="Arial" pitchFamily="34" charset="0"/>
              <a:buChar char="•"/>
            </a:pPr>
            <a:r>
              <a:rPr lang="cs-CZ" sz="1200" dirty="0" smtClean="0">
                <a:hlinkClick r:id="rId2"/>
              </a:rPr>
              <a:t>http</a:t>
            </a:r>
            <a:r>
              <a:rPr lang="cs-CZ" sz="1200" dirty="0">
                <a:hlinkClick r:id="rId2"/>
              </a:rPr>
              <a:t>://office.microsoft.com/cs-cz/images/results.aspx?qu=um%C4%9Blec&amp;ctt=1#ai:MP900400464|mt:0</a:t>
            </a:r>
            <a:r>
              <a:rPr lang="cs-CZ" sz="1200" dirty="0" smtClean="0">
                <a:hlinkClick r:id="rId2"/>
              </a:rPr>
              <a:t>|   </a:t>
            </a:r>
            <a:r>
              <a:rPr lang="cs-CZ" sz="1200" dirty="0"/>
              <a:t>obr. </a:t>
            </a:r>
            <a:r>
              <a:rPr lang="cs-CZ" sz="1200" dirty="0" smtClean="0"/>
              <a:t>2</a:t>
            </a:r>
          </a:p>
          <a:p>
            <a:pPr marL="285750" indent="-285750">
              <a:buFont typeface="Arial" pitchFamily="34" charset="0"/>
              <a:buChar char="•"/>
            </a:pPr>
            <a:r>
              <a:rPr lang="cs-CZ" sz="1200" dirty="0">
                <a:hlinkClick r:id="rId2"/>
              </a:rPr>
              <a:t>http://office.microsoft.com/cs-cz/images/results.aspx?qu=obli%C4%8Dej&amp;ctt=1#ai:MP900426565|mt:0</a:t>
            </a:r>
            <a:r>
              <a:rPr lang="cs-CZ" sz="1200" dirty="0" smtClean="0">
                <a:hlinkClick r:id="rId2"/>
              </a:rPr>
              <a:t>| </a:t>
            </a:r>
            <a:r>
              <a:rPr lang="cs-CZ" sz="1200" dirty="0"/>
              <a:t>obr. </a:t>
            </a:r>
            <a:r>
              <a:rPr lang="cs-CZ" sz="1200" dirty="0" smtClean="0"/>
              <a:t>3</a:t>
            </a:r>
          </a:p>
          <a:p>
            <a:pPr marL="285750" indent="-285750">
              <a:buFont typeface="Arial" pitchFamily="34" charset="0"/>
              <a:buChar char="•"/>
            </a:pPr>
            <a:r>
              <a:rPr lang="cs-CZ" sz="1200" dirty="0">
                <a:hlinkClick r:id="rId3"/>
              </a:rPr>
              <a:t>http://office.microsoft.com/cs-cz/images/results.aspx?qu=osoby#ai:MP900386240|mt:0</a:t>
            </a:r>
            <a:r>
              <a:rPr lang="cs-CZ" sz="1200" dirty="0" smtClean="0">
                <a:hlinkClick r:id="rId3"/>
              </a:rPr>
              <a:t>|</a:t>
            </a:r>
            <a:r>
              <a:rPr lang="cs-CZ" sz="1200" dirty="0" smtClean="0"/>
              <a:t> </a:t>
            </a:r>
            <a:r>
              <a:rPr lang="cs-CZ" sz="1200" dirty="0"/>
              <a:t>obr. </a:t>
            </a:r>
            <a:r>
              <a:rPr lang="cs-CZ" sz="1200" dirty="0" smtClean="0"/>
              <a:t>4</a:t>
            </a:r>
            <a:endParaRPr lang="cs-CZ" sz="1200" dirty="0"/>
          </a:p>
          <a:p>
            <a:pPr marL="285750" indent="-285750">
              <a:buFont typeface="Arial" pitchFamily="34" charset="0"/>
              <a:buChar char="•"/>
            </a:pPr>
            <a:r>
              <a:rPr lang="cs-CZ" sz="1200" dirty="0">
                <a:hlinkClick r:id="rId4"/>
              </a:rPr>
              <a:t>http://office.microsoft.com/cs-cz/images/results.aspx?qu=osoby&amp;ex=1#ai:MP900433282</a:t>
            </a:r>
            <a:r>
              <a:rPr lang="cs-CZ" sz="1200" dirty="0" smtClean="0">
                <a:hlinkClick r:id="rId4"/>
              </a:rPr>
              <a:t>|</a:t>
            </a:r>
            <a:r>
              <a:rPr lang="cs-CZ" sz="1200" dirty="0" smtClean="0"/>
              <a:t> </a:t>
            </a:r>
            <a:r>
              <a:rPr lang="cs-CZ" sz="1200" dirty="0"/>
              <a:t>obr. </a:t>
            </a:r>
            <a:r>
              <a:rPr lang="cs-CZ" sz="1200" dirty="0" smtClean="0"/>
              <a:t>5</a:t>
            </a:r>
          </a:p>
          <a:p>
            <a:pPr marL="285750" indent="-285750">
              <a:buFont typeface="Arial" pitchFamily="34" charset="0"/>
              <a:buChar char="•"/>
            </a:pPr>
            <a:r>
              <a:rPr lang="cs-CZ" sz="1200" dirty="0">
                <a:hlinkClick r:id="rId2"/>
              </a:rPr>
              <a:t>http://office.microsoft.com/cs-cz/images/results.aspx?qu=osoby&amp;ex=1#ai:MP900178924</a:t>
            </a:r>
            <a:r>
              <a:rPr lang="cs-CZ" sz="1200" dirty="0" smtClean="0">
                <a:hlinkClick r:id="rId2"/>
              </a:rPr>
              <a:t>| </a:t>
            </a:r>
            <a:r>
              <a:rPr lang="cs-CZ" sz="1200" dirty="0"/>
              <a:t>obr. </a:t>
            </a:r>
            <a:r>
              <a:rPr lang="cs-CZ" sz="1200" dirty="0" smtClean="0"/>
              <a:t>6</a:t>
            </a:r>
          </a:p>
          <a:p>
            <a:pPr marL="285750" indent="-285750">
              <a:buFont typeface="Arial" pitchFamily="34" charset="0"/>
              <a:buChar char="•"/>
            </a:pPr>
            <a:r>
              <a:rPr lang="cs-CZ" sz="1200" dirty="0">
                <a:hlinkClick r:id="rId2"/>
              </a:rPr>
              <a:t>http://office.microsoft.com/cs-cz/images/results.aspx?qu=nos&amp;ex=1#ai:MP900402576</a:t>
            </a:r>
            <a:r>
              <a:rPr lang="cs-CZ" sz="1200" dirty="0" smtClean="0">
                <a:hlinkClick r:id="rId2"/>
              </a:rPr>
              <a:t>| </a:t>
            </a:r>
            <a:r>
              <a:rPr lang="cs-CZ" sz="1200" dirty="0"/>
              <a:t>obr. </a:t>
            </a:r>
            <a:r>
              <a:rPr lang="cs-CZ" sz="1200" dirty="0" smtClean="0"/>
              <a:t>7</a:t>
            </a:r>
          </a:p>
          <a:p>
            <a:pPr marL="285750" indent="-285750">
              <a:buFont typeface="Arial" pitchFamily="34" charset="0"/>
              <a:buChar char="•"/>
            </a:pPr>
            <a:r>
              <a:rPr lang="cs-CZ" sz="1200" dirty="0">
                <a:hlinkClick r:id="rId5"/>
              </a:rPr>
              <a:t>http://</a:t>
            </a:r>
            <a:r>
              <a:rPr lang="cs-CZ" sz="1200" dirty="0" smtClean="0">
                <a:hlinkClick r:id="rId5"/>
              </a:rPr>
              <a:t>office.microsoft.com/cs-cz/images/results.aspx?qu=je%C5%BEek&amp;ex=1#ai:MC900330420|</a:t>
            </a:r>
            <a:r>
              <a:rPr lang="cs-CZ" sz="1200" dirty="0"/>
              <a:t> </a:t>
            </a:r>
            <a:r>
              <a:rPr lang="cs-CZ" sz="1200" dirty="0" smtClean="0"/>
              <a:t>ježek</a:t>
            </a:r>
          </a:p>
          <a:p>
            <a:pPr marL="285750" indent="-285750">
              <a:buFont typeface="Arial" pitchFamily="34" charset="0"/>
              <a:buChar char="•"/>
            </a:pPr>
            <a:r>
              <a:rPr lang="cs-CZ" sz="1200" dirty="0">
                <a:hlinkClick r:id="rId6"/>
              </a:rPr>
              <a:t>http://office.microsoft.com/cs-cz/images/results.aspx?qu=kv%C4%9Btina&amp;ex=1#ai:MP900433190</a:t>
            </a:r>
            <a:r>
              <a:rPr lang="cs-CZ" sz="1200" dirty="0" smtClean="0">
                <a:hlinkClick r:id="rId6"/>
              </a:rPr>
              <a:t>|</a:t>
            </a:r>
            <a:r>
              <a:rPr lang="cs-CZ" sz="1200" dirty="0"/>
              <a:t> </a:t>
            </a:r>
            <a:r>
              <a:rPr lang="cs-CZ" sz="1200" dirty="0" smtClean="0"/>
              <a:t>snímek 7</a:t>
            </a:r>
          </a:p>
          <a:p>
            <a:pPr marL="285750" indent="-285750">
              <a:buFont typeface="Arial" pitchFamily="34" charset="0"/>
              <a:buChar char="•"/>
            </a:pPr>
            <a:r>
              <a:rPr lang="cs-CZ" sz="1200" dirty="0">
                <a:hlinkClick r:id="rId7"/>
              </a:rPr>
              <a:t>http://office.microsoft.com/cs-cz/images/results.aspx?qu=p%C5%99%C3%A1telstv%C3%AD&amp;ex=1#ai:MP900424428</a:t>
            </a:r>
            <a:r>
              <a:rPr lang="cs-CZ" sz="1200" dirty="0" smtClean="0">
                <a:hlinkClick r:id="rId7"/>
              </a:rPr>
              <a:t>|</a:t>
            </a:r>
            <a:r>
              <a:rPr lang="cs-CZ" sz="1200" dirty="0" smtClean="0"/>
              <a:t>  snímek 9</a:t>
            </a:r>
          </a:p>
          <a:p>
            <a:endParaRPr lang="cs-CZ" sz="1200" dirty="0"/>
          </a:p>
          <a:p>
            <a:endParaRPr lang="cs-CZ" sz="1200" dirty="0" smtClean="0"/>
          </a:p>
          <a:p>
            <a:r>
              <a:rPr lang="cs-CZ" sz="1200" dirty="0" smtClean="0"/>
              <a:t>Bajky na měsíc: Ježek a krtek </a:t>
            </a:r>
            <a:r>
              <a:rPr lang="cs-CZ" sz="1200" dirty="0"/>
              <a:t>[ on-line] </a:t>
            </a:r>
            <a:r>
              <a:rPr lang="cs-CZ" sz="1200" dirty="0" smtClean="0"/>
              <a:t>2008 Skaut Kuřim </a:t>
            </a:r>
            <a:r>
              <a:rPr lang="cs-CZ" sz="1200" dirty="0"/>
              <a:t>[cit. </a:t>
            </a:r>
            <a:r>
              <a:rPr lang="cs-CZ" sz="1200" dirty="0" smtClean="0"/>
              <a:t>2012-03-1</a:t>
            </a:r>
            <a:r>
              <a:rPr lang="cs-CZ" sz="1200" dirty="0"/>
              <a:t>]. Dostupné na www: </a:t>
            </a:r>
            <a:r>
              <a:rPr lang="cs-CZ" sz="1200" dirty="0" smtClean="0">
                <a:hlinkClick r:id="rId2"/>
              </a:rPr>
              <a:t>http</a:t>
            </a:r>
            <a:r>
              <a:rPr lang="cs-CZ" sz="1200" dirty="0">
                <a:hlinkClick r:id="rId2"/>
              </a:rPr>
              <a:t>://www.skautkurim.cz/druziny/bajky/</a:t>
            </a:r>
          </a:p>
          <a:p>
            <a:endParaRPr lang="cs-CZ" sz="1200" dirty="0"/>
          </a:p>
        </p:txBody>
      </p:sp>
    </p:spTree>
    <p:extLst>
      <p:ext uri="{BB962C8B-B14F-4D97-AF65-F5344CB8AC3E}">
        <p14:creationId xmlns:p14="http://schemas.microsoft.com/office/powerpoint/2010/main" xmlns="" val="282100016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odnadpis 7"/>
          <p:cNvSpPr>
            <a:spLocks noGrp="1"/>
          </p:cNvSpPr>
          <p:nvPr>
            <p:ph type="subTitle" idx="1"/>
          </p:nvPr>
        </p:nvSpPr>
        <p:spPr>
          <a:xfrm>
            <a:off x="3635896" y="260648"/>
            <a:ext cx="5120640" cy="588666"/>
          </a:xfrm>
        </p:spPr>
        <p:txBody>
          <a:bodyPr/>
          <a:lstStyle/>
          <a:p>
            <a:r>
              <a:rPr lang="cs-CZ" dirty="0" smtClean="0"/>
              <a:t>Shrnutí</a:t>
            </a:r>
            <a:endParaRPr lang="cs-CZ" dirty="0"/>
          </a:p>
        </p:txBody>
      </p:sp>
      <p:sp>
        <p:nvSpPr>
          <p:cNvPr id="9" name="Obdélník 8"/>
          <p:cNvSpPr/>
          <p:nvPr/>
        </p:nvSpPr>
        <p:spPr>
          <a:xfrm>
            <a:off x="3491880" y="1052736"/>
            <a:ext cx="5544616" cy="5447645"/>
          </a:xfrm>
          <a:prstGeom prst="rect">
            <a:avLst/>
          </a:prstGeom>
        </p:spPr>
        <p:txBody>
          <a:bodyPr wrap="square">
            <a:spAutoFit/>
          </a:bodyPr>
          <a:lstStyle/>
          <a:p>
            <a:r>
              <a:rPr lang="cs-CZ" sz="1200" b="1" dirty="0" smtClean="0"/>
              <a:t>Anotace	 	</a:t>
            </a:r>
            <a:r>
              <a:rPr lang="cs-CZ" sz="1200" dirty="0"/>
              <a:t>Prezentace je určena pro žáky sedmého ročníku ZŠ </a:t>
            </a:r>
            <a:endParaRPr lang="cs-CZ" sz="1200" dirty="0" smtClean="0"/>
          </a:p>
          <a:p>
            <a:r>
              <a:rPr lang="cs-CZ" sz="1200" dirty="0"/>
              <a:t>	</a:t>
            </a:r>
            <a:r>
              <a:rPr lang="cs-CZ" sz="1200" dirty="0" smtClean="0"/>
              <a:t>	a </a:t>
            </a:r>
            <a:r>
              <a:rPr lang="cs-CZ" sz="1200" dirty="0"/>
              <a:t>slouží k upozornění, podle čeho bychom měli lidi </a:t>
            </a:r>
            <a:r>
              <a:rPr lang="cs-CZ" sz="1200" dirty="0" smtClean="0"/>
              <a:t>		posuzovat</a:t>
            </a:r>
            <a:r>
              <a:rPr lang="cs-CZ" sz="1200" dirty="0"/>
              <a:t>. </a:t>
            </a:r>
            <a:endParaRPr lang="cs-CZ" sz="1200" b="1" dirty="0"/>
          </a:p>
          <a:p>
            <a:endParaRPr lang="cs-CZ" sz="1200" b="1" dirty="0" smtClean="0"/>
          </a:p>
          <a:p>
            <a:r>
              <a:rPr lang="cs-CZ" sz="1200" b="1" dirty="0" smtClean="0"/>
              <a:t>Autor		</a:t>
            </a:r>
            <a:r>
              <a:rPr lang="cs-CZ" sz="1200" dirty="0" smtClean="0"/>
              <a:t>Mgr. Sandra Tichá</a:t>
            </a:r>
          </a:p>
          <a:p>
            <a:endParaRPr lang="cs-CZ" sz="1200" dirty="0" smtClean="0"/>
          </a:p>
          <a:p>
            <a:r>
              <a:rPr lang="cs-CZ" sz="1200" b="1" dirty="0" smtClean="0"/>
              <a:t>Jazyk		</a:t>
            </a:r>
            <a:r>
              <a:rPr lang="cs-CZ" sz="1200" dirty="0" smtClean="0"/>
              <a:t>čeština</a:t>
            </a:r>
          </a:p>
          <a:p>
            <a:endParaRPr lang="cs-CZ" sz="1200" dirty="0" smtClean="0"/>
          </a:p>
          <a:p>
            <a:r>
              <a:rPr lang="cs-CZ" sz="1200" b="1" dirty="0" smtClean="0"/>
              <a:t>Očekávaný výstup	</a:t>
            </a:r>
            <a:r>
              <a:rPr lang="cs-CZ" sz="1200" dirty="0" smtClean="0"/>
              <a:t>Žáci vysvětlí pojem předsudek. Popíší, co je pro člověka		 důležitější, zda vzhled či vlastnosti.</a:t>
            </a:r>
            <a:endParaRPr lang="cs-CZ" sz="1200" b="1" dirty="0" smtClean="0"/>
          </a:p>
          <a:p>
            <a:endParaRPr lang="cs-CZ" sz="1200" b="1" dirty="0" smtClean="0"/>
          </a:p>
          <a:p>
            <a:r>
              <a:rPr lang="cs-CZ" sz="1200" b="1" dirty="0" smtClean="0"/>
              <a:t>Klíčová slova		</a:t>
            </a:r>
            <a:r>
              <a:rPr lang="cs-CZ" sz="1200" dirty="0" smtClean="0"/>
              <a:t>předsudky, tolerance, vzhled</a:t>
            </a:r>
          </a:p>
          <a:p>
            <a:endParaRPr lang="cs-CZ" sz="1200" dirty="0" smtClean="0"/>
          </a:p>
          <a:p>
            <a:r>
              <a:rPr lang="cs-CZ" sz="1200" b="1" dirty="0" smtClean="0"/>
              <a:t>Druh učebního materiálu	</a:t>
            </a:r>
            <a:r>
              <a:rPr lang="cs-CZ" sz="1200" dirty="0" smtClean="0"/>
              <a:t>prezentace</a:t>
            </a:r>
          </a:p>
          <a:p>
            <a:endParaRPr lang="cs-CZ" sz="1200" dirty="0" smtClean="0"/>
          </a:p>
          <a:p>
            <a:r>
              <a:rPr lang="cs-CZ" sz="1200" b="1" dirty="0" smtClean="0"/>
              <a:t>Druh interaktivity	</a:t>
            </a:r>
            <a:r>
              <a:rPr lang="cs-CZ" sz="1200" dirty="0" smtClean="0"/>
              <a:t>aktivita</a:t>
            </a:r>
          </a:p>
          <a:p>
            <a:endParaRPr lang="cs-CZ" sz="1200" dirty="0" smtClean="0"/>
          </a:p>
          <a:p>
            <a:r>
              <a:rPr lang="cs-CZ" sz="1200" b="1" dirty="0" smtClean="0"/>
              <a:t>Cílová skupina	</a:t>
            </a:r>
            <a:r>
              <a:rPr lang="cs-CZ" sz="1200" dirty="0" smtClean="0"/>
              <a:t>žák</a:t>
            </a:r>
          </a:p>
          <a:p>
            <a:endParaRPr lang="cs-CZ" sz="1200" dirty="0" smtClean="0"/>
          </a:p>
          <a:p>
            <a:r>
              <a:rPr lang="cs-CZ" sz="1200" b="1" dirty="0" smtClean="0"/>
              <a:t>Stupeň a typ vzdělávání	</a:t>
            </a:r>
            <a:r>
              <a:rPr lang="cs-CZ" sz="1200" dirty="0" smtClean="0"/>
              <a:t>základní vzdělávání – druhý stupeň</a:t>
            </a:r>
          </a:p>
          <a:p>
            <a:endParaRPr lang="cs-CZ" sz="1200" dirty="0" smtClean="0"/>
          </a:p>
          <a:p>
            <a:r>
              <a:rPr lang="cs-CZ" sz="1200" b="1" dirty="0" smtClean="0"/>
              <a:t>Typická věková skupina	</a:t>
            </a:r>
            <a:r>
              <a:rPr lang="cs-CZ" sz="1200" dirty="0" smtClean="0"/>
              <a:t>12 – 13 let</a:t>
            </a:r>
          </a:p>
          <a:p>
            <a:pPr>
              <a:buNone/>
            </a:pPr>
            <a:endParaRPr lang="cs-CZ" sz="1200" dirty="0" smtClean="0"/>
          </a:p>
          <a:p>
            <a:r>
              <a:rPr lang="cs-CZ" sz="1200" b="1" dirty="0" smtClean="0"/>
              <a:t>Celková velikost</a:t>
            </a:r>
            <a:r>
              <a:rPr lang="cs-CZ" sz="1200" b="1" smtClean="0"/>
              <a:t>	</a:t>
            </a:r>
            <a:r>
              <a:rPr lang="cs-CZ" sz="1200" smtClean="0"/>
              <a:t>1,40 </a:t>
            </a:r>
            <a:r>
              <a:rPr lang="cs-CZ" sz="1200" dirty="0" smtClean="0"/>
              <a:t>MB</a:t>
            </a:r>
          </a:p>
          <a:p>
            <a:endParaRPr lang="cs-CZ" sz="1200" dirty="0" smtClean="0"/>
          </a:p>
          <a:p>
            <a:endParaRPr lang="cs-CZ" sz="1200" dirty="0"/>
          </a:p>
          <a:p>
            <a:endParaRPr lang="cs-CZ" sz="1200" dirty="0" smtClean="0"/>
          </a:p>
          <a:p>
            <a:endParaRPr lang="cs-CZ" sz="1200" dirty="0" smtClean="0"/>
          </a:p>
          <a:p>
            <a:endParaRPr lang="cs-CZ" sz="1200" dirty="0"/>
          </a:p>
        </p:txBody>
      </p:sp>
    </p:spTree>
    <p:extLst>
      <p:ext uri="{BB962C8B-B14F-4D97-AF65-F5344CB8AC3E}">
        <p14:creationId xmlns:p14="http://schemas.microsoft.com/office/powerpoint/2010/main" xmlns="" val="138499423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dnadpis 4"/>
          <p:cNvSpPr>
            <a:spLocks noGrp="1"/>
          </p:cNvSpPr>
          <p:nvPr>
            <p:ph type="subTitle" idx="1"/>
          </p:nvPr>
        </p:nvSpPr>
        <p:spPr>
          <a:xfrm>
            <a:off x="3563888" y="188640"/>
            <a:ext cx="5120640" cy="588666"/>
          </a:xfrm>
        </p:spPr>
        <p:txBody>
          <a:bodyPr/>
          <a:lstStyle/>
          <a:p>
            <a:r>
              <a:rPr lang="cs-CZ" dirty="0" smtClean="0"/>
              <a:t>Metodická poznámka</a:t>
            </a:r>
            <a:endParaRPr lang="cs-CZ" dirty="0"/>
          </a:p>
        </p:txBody>
      </p:sp>
      <p:sp>
        <p:nvSpPr>
          <p:cNvPr id="3" name="TextovéPole 2"/>
          <p:cNvSpPr txBox="1"/>
          <p:nvPr/>
        </p:nvSpPr>
        <p:spPr>
          <a:xfrm>
            <a:off x="3491880" y="908720"/>
            <a:ext cx="5472608" cy="5909310"/>
          </a:xfrm>
          <a:prstGeom prst="rect">
            <a:avLst/>
          </a:prstGeom>
          <a:noFill/>
        </p:spPr>
        <p:txBody>
          <a:bodyPr wrap="square" rtlCol="0">
            <a:spAutoFit/>
          </a:bodyPr>
          <a:lstStyle/>
          <a:p>
            <a:r>
              <a:rPr lang="cs-CZ" u="sng" dirty="0" smtClean="0"/>
              <a:t>Snímek 2</a:t>
            </a:r>
            <a:r>
              <a:rPr lang="cs-CZ" dirty="0" smtClean="0"/>
              <a:t>- Žáci si zkusí tipnout, jaké povolaní jednotlivé osoby mají. Až své tipy dopíší na tabuli, je vhodné, aby proběhla diskuze, proč si myslí, že lidé na obrázcích mají taková zaměstnání.</a:t>
            </a:r>
          </a:p>
          <a:p>
            <a:r>
              <a:rPr lang="cs-CZ" u="sng" dirty="0" smtClean="0"/>
              <a:t>Snímek 3 a 4- </a:t>
            </a:r>
            <a:r>
              <a:rPr lang="cs-CZ" dirty="0" smtClean="0"/>
              <a:t>Žáci zkusí vypsat vlastnosti lidí na základě jejich vzhledu. Může opět proběhnout diskuze, proč jim přisoudili dané vlastnosti.</a:t>
            </a:r>
          </a:p>
          <a:p>
            <a:r>
              <a:rPr lang="cs-CZ" u="sng" dirty="0" smtClean="0"/>
              <a:t>Snímek 5</a:t>
            </a:r>
            <a:r>
              <a:rPr lang="cs-CZ" dirty="0" smtClean="0"/>
              <a:t>- Žáci zkusí odpovědět na první dvě otázky. Zbývající text je spíše výkladový.</a:t>
            </a:r>
          </a:p>
          <a:p>
            <a:r>
              <a:rPr lang="cs-CZ" u="sng" dirty="0" smtClean="0"/>
              <a:t>Snímek 6</a:t>
            </a:r>
            <a:r>
              <a:rPr lang="cs-CZ" dirty="0" smtClean="0"/>
              <a:t>- Přečteme si společně bajku, pracujeme s textem, resp. plníme úkoly pod textem.</a:t>
            </a:r>
          </a:p>
          <a:p>
            <a:r>
              <a:rPr lang="cs-CZ" u="sng" dirty="0" smtClean="0"/>
              <a:t>Snímek 7</a:t>
            </a:r>
            <a:r>
              <a:rPr lang="cs-CZ" dirty="0" smtClean="0"/>
              <a:t>- Žáci chodí k tabuli a píší, čeho si váží na lidech ve svém okolí. Společně určíme, které vlastnosti nejvíce u lidí oceňujeme.</a:t>
            </a:r>
          </a:p>
          <a:p>
            <a:r>
              <a:rPr lang="cs-CZ" u="sng" dirty="0" smtClean="0"/>
              <a:t>Snímek 8</a:t>
            </a:r>
            <a:r>
              <a:rPr lang="cs-CZ" dirty="0" smtClean="0"/>
              <a:t>- Žáci spojují kladné lidské vlastnosti s charakteristikou. Byly některé vlastnosti i mezi těmi, kterých si u lidí vážíme nejvíce? Diskuze</a:t>
            </a:r>
          </a:p>
          <a:p>
            <a:r>
              <a:rPr lang="cs-CZ" dirty="0" smtClean="0"/>
              <a:t>Správně odpovědi jsou jako poslední animace snímku.</a:t>
            </a:r>
          </a:p>
          <a:p>
            <a:r>
              <a:rPr lang="cs-CZ" u="sng" dirty="0" smtClean="0"/>
              <a:t>Snímek 9</a:t>
            </a:r>
            <a:r>
              <a:rPr lang="cs-CZ" dirty="0" smtClean="0"/>
              <a:t>- Jednoduché opakování, odpovědi následují </a:t>
            </a:r>
            <a:r>
              <a:rPr lang="cs-CZ" smtClean="0"/>
              <a:t>po textu.</a:t>
            </a:r>
            <a:endParaRPr lang="cs-CZ" dirty="0" smtClean="0"/>
          </a:p>
          <a:p>
            <a:endParaRPr lang="cs-CZ" dirty="0"/>
          </a:p>
        </p:txBody>
      </p:sp>
    </p:spTree>
    <p:extLst>
      <p:ext uri="{BB962C8B-B14F-4D97-AF65-F5344CB8AC3E}">
        <p14:creationId xmlns:p14="http://schemas.microsoft.com/office/powerpoint/2010/main" xmlns="" val="375184406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ho">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OHO">
      <a:majorFont>
        <a:latin typeface="Candara"/>
        <a:ea typeface=""/>
        <a:cs typeface=""/>
        <a:font script="Jpan" typeface="ＭＳ Ｐゴシック"/>
        <a:font script="Hang" typeface="HY견명조"/>
        <a:font script="Hans" typeface="华文新魏"/>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HO">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7000"/>
                <a:satMod val="150000"/>
              </a:schemeClr>
            </a:gs>
            <a:gs pos="30000">
              <a:schemeClr val="phClr">
                <a:shade val="94000"/>
                <a:satMod val="130000"/>
              </a:schemeClr>
            </a:gs>
            <a:gs pos="45000">
              <a:schemeClr val="phClr">
                <a:shade val="100000"/>
                <a:satMod val="120000"/>
              </a:schemeClr>
            </a:gs>
            <a:gs pos="55000">
              <a:schemeClr val="phClr">
                <a:shade val="100000"/>
                <a:satMod val="118000"/>
              </a:schemeClr>
            </a:gs>
            <a:gs pos="73000">
              <a:schemeClr val="phClr">
                <a:shade val="94000"/>
                <a:satMod val="130000"/>
              </a:schemeClr>
            </a:gs>
            <a:gs pos="100000">
              <a:schemeClr val="phClr">
                <a:shade val="67000"/>
                <a:satMod val="15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2700000" algn="br" rotWithShape="0">
              <a:srgbClr val="000000">
                <a:alpha val="40000"/>
              </a:srgbClr>
            </a:outerShdw>
          </a:effectLst>
        </a:effectStyle>
        <a:effectStyle>
          <a:effectLst>
            <a:outerShdw blurRad="50800" dist="38100" dir="2700000" algn="br" rotWithShape="0">
              <a:srgbClr val="000000">
                <a:alpha val="40000"/>
              </a:srgbClr>
            </a:outerShdw>
          </a:effectLst>
        </a:effectStyle>
        <a:effectStyle>
          <a:effectLst>
            <a:outerShdw blurRad="50800" dist="38100" dir="2700000" algn="br" rotWithShape="0">
              <a:srgbClr val="000000">
                <a:alpha val="40000"/>
              </a:srgbClr>
            </a:outerShdw>
          </a:effectLst>
          <a:scene3d>
            <a:camera prst="orthographicFront">
              <a:rot lat="0" lon="0" rev="0"/>
            </a:camera>
            <a:lightRig rig="threePt" dir="t">
              <a:rot lat="0" lon="0" rev="2700000"/>
            </a:lightRig>
          </a:scene3d>
          <a:sp3d contourW="19050">
            <a:bevelT w="31750" h="38100"/>
            <a:contourClr>
              <a:schemeClr val="phClr">
                <a:shade val="15000"/>
                <a:satMod val="110000"/>
              </a:schemeClr>
            </a:contourClr>
          </a:sp3d>
        </a:effectStyle>
      </a:effectStyleLst>
      <a:bgFillStyleLst>
        <a:solidFill>
          <a:schemeClr val="phClr"/>
        </a:solidFill>
        <a:gradFill rotWithShape="1">
          <a:gsLst>
            <a:gs pos="0">
              <a:schemeClr val="phClr">
                <a:tint val="64000"/>
                <a:satMod val="210000"/>
              </a:schemeClr>
            </a:gs>
            <a:gs pos="40000">
              <a:schemeClr val="phClr">
                <a:tint val="72000"/>
                <a:shade val="99000"/>
                <a:satMod val="200000"/>
              </a:schemeClr>
            </a:gs>
            <a:gs pos="100000">
              <a:schemeClr val="phClr">
                <a:tint val="100000"/>
                <a:shade val="30000"/>
                <a:alpha val="100000"/>
                <a:satMod val="175000"/>
                <a:lumMod val="100000"/>
              </a:schemeClr>
            </a:gs>
          </a:gsLst>
          <a:path path="circle">
            <a:fillToRect l="50000" t="-80000" r="50000" b="180000"/>
          </a:path>
        </a:gradFill>
        <a:blipFill rotWithShape="1">
          <a:blip xmlns:r="http://schemas.openxmlformats.org/officeDocument/2006/relationships" r:embed="rId1">
            <a:duotone>
              <a:schemeClr val="phClr">
                <a:tint val="86000"/>
                <a:alpha val="90000"/>
              </a:schemeClr>
              <a:schemeClr val="phClr">
                <a:shade val="49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TC101790493[[fn=Malé pracoviště, domácnost (SoHo)]]</Template>
  <TotalTime>335</TotalTime>
  <Words>712</Words>
  <Application>Microsoft Office PowerPoint</Application>
  <PresentationFormat>Předvádění na obrazovce (4:3)</PresentationFormat>
  <Paragraphs>135</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Soho</vt:lpstr>
      <vt:lpstr>Snímek 1</vt:lpstr>
      <vt:lpstr> Jaké povolání mají lidé na obrázku?</vt:lpstr>
      <vt:lpstr>Jaké vlastnosti mají lidé na obrázku? </vt:lpstr>
      <vt:lpstr>Jaké vlastnosti mají lidé na obrázku? </vt:lpstr>
      <vt:lpstr>Snímek 5</vt:lpstr>
      <vt:lpstr>Ježek a krtek</vt:lpstr>
      <vt:lpstr> Čeho si na lidech ze svého okolí vážím?</vt:lpstr>
      <vt:lpstr>Lidské vlastnosti spoj s popisy.</vt:lpstr>
      <vt:lpstr>Doplň text</vt:lpstr>
      <vt:lpstr>Snímek 10</vt:lpstr>
      <vt:lpstr>Snímek 11</vt:lpstr>
      <vt:lpstr>Snímek 12</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Štěpán</dc:creator>
  <cp:lastModifiedBy>Základní škola Ostrovní</cp:lastModifiedBy>
  <cp:revision>74</cp:revision>
  <dcterms:created xsi:type="dcterms:W3CDTF">2012-03-11T09:24:18Z</dcterms:created>
  <dcterms:modified xsi:type="dcterms:W3CDTF">2012-03-20T07:03:01Z</dcterms:modified>
</cp:coreProperties>
</file>