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A6A828A-6DC1-4274-A28A-E0547DD6FBA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97509E9-E923-448D-98AD-5FBBDE6140BA}" type="datetimeFigureOut">
              <a:rPr lang="cs-CZ" smtClean="0"/>
              <a:t>26.3.2012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GS3Mcxfw_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anipulace&amp;ctt=1" TargetMode="External"/><Relationship Id="rId7" Type="http://schemas.openxmlformats.org/officeDocument/2006/relationships/hyperlink" Target="http://office.microsoft.com/cs-cz/images/results.aspx?qu=pit%C3%AD&amp;ctt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zdrav%C3%A9&amp;ctt=1" TargetMode="External"/><Relationship Id="rId5" Type="http://schemas.openxmlformats.org/officeDocument/2006/relationships/hyperlink" Target="http://office.microsoft.com/cs-cz/images/results.aspx?qu=reklama&amp;ctt=1" TargetMode="External"/><Relationship Id="rId4" Type="http://schemas.openxmlformats.org/officeDocument/2006/relationships/hyperlink" Target="http://office.microsoft.com/cs-cz/images/results.aspx?qu=barva&amp;ctt=1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404664"/>
            <a:ext cx="1440160" cy="137359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3707904" y="260648"/>
            <a:ext cx="4572000" cy="3416320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VO.7.B.18_manipulace</a:t>
            </a:r>
            <a:endParaRPr lang="cs-CZ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26.3.2012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Výchova k občanství</a:t>
            </a:r>
            <a:br>
              <a:rPr lang="cs-CZ" kern="0" dirty="0"/>
            </a:br>
            <a:r>
              <a:rPr lang="cs-CZ" kern="0" dirty="0" smtClean="0"/>
              <a:t>Název: Manipulace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23892" y="3933056"/>
            <a:ext cx="3486660" cy="7694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4400" b="1" dirty="0" smtClean="0"/>
              <a:t>MANIPULACE </a:t>
            </a:r>
            <a:endParaRPr lang="cs-CZ" sz="4400" b="1" dirty="0"/>
          </a:p>
        </p:txBody>
      </p:sp>
      <p:sp>
        <p:nvSpPr>
          <p:cNvPr id="7" name="Obdélník 6"/>
          <p:cNvSpPr/>
          <p:nvPr/>
        </p:nvSpPr>
        <p:spPr>
          <a:xfrm>
            <a:off x="1079108" y="5013176"/>
            <a:ext cx="6266719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/>
              <a:t>Anotace: Prezentace je určena pro žáky sedmého ročníku ZŠ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slouží k </a:t>
            </a:r>
            <a:r>
              <a:rPr lang="cs-CZ" dirty="0" smtClean="0"/>
              <a:t>uvedení do problematiky manipulace.</a:t>
            </a:r>
            <a:endParaRPr lang="cs-CZ" b="1" dirty="0"/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389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35287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65312" y="5949280"/>
            <a:ext cx="5094312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www.youtube.com/watch?v=SGS3Mcxfw_k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 rot="20532855">
            <a:off x="225152" y="616046"/>
            <a:ext cx="288032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Bradley Hand ITC" pitchFamily="66" charset="0"/>
              </a:rPr>
              <a:t>REKLAMA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1309743">
            <a:off x="2772308" y="693038"/>
            <a:ext cx="288032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Bradley Hand ITC" pitchFamily="66" charset="0"/>
              </a:rPr>
              <a:t>reklama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861357">
            <a:off x="5453028" y="482518"/>
            <a:ext cx="288032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>
                <a:latin typeface="Bradley Hand ITC" pitchFamily="66" charset="0"/>
              </a:rPr>
              <a:t>r</a:t>
            </a:r>
            <a:r>
              <a:rPr lang="cs-CZ" sz="2800" b="1" i="1" dirty="0" smtClean="0">
                <a:latin typeface="Bradley Hand ITC" pitchFamily="66" charset="0"/>
              </a:rPr>
              <a:t>eklama</a:t>
            </a:r>
            <a:endParaRPr lang="cs-CZ" sz="2800" b="1" i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6196" y="1844824"/>
            <a:ext cx="6768752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Jsou dané věty pravdivé? Doplň do tabulky ano/ne</a:t>
            </a:r>
          </a:p>
          <a:p>
            <a:endParaRPr lang="cs-CZ" dirty="0"/>
          </a:p>
          <a:p>
            <a:r>
              <a:rPr lang="cs-CZ" dirty="0" smtClean="0"/>
              <a:t>1. Reklama je upozorňování lidí na určitý výrobek.</a:t>
            </a:r>
          </a:p>
          <a:p>
            <a:endParaRPr lang="cs-CZ" dirty="0" smtClean="0"/>
          </a:p>
          <a:p>
            <a:r>
              <a:rPr lang="cs-CZ" dirty="0" smtClean="0"/>
              <a:t>2. Cílem reklamy je prodat určitý výrobek.</a:t>
            </a:r>
          </a:p>
          <a:p>
            <a:endParaRPr lang="cs-CZ" dirty="0" smtClean="0"/>
          </a:p>
          <a:p>
            <a:r>
              <a:rPr lang="cs-CZ" dirty="0" smtClean="0"/>
              <a:t>3. Reklama nemusí být zajímavá.</a:t>
            </a:r>
          </a:p>
          <a:p>
            <a:endParaRPr lang="cs-CZ" dirty="0" smtClean="0"/>
          </a:p>
          <a:p>
            <a:r>
              <a:rPr lang="cs-CZ" dirty="0" smtClean="0"/>
              <a:t>4. Reklama může být lživá.</a:t>
            </a:r>
          </a:p>
          <a:p>
            <a:endParaRPr lang="cs-CZ" dirty="0" smtClean="0"/>
          </a:p>
          <a:p>
            <a:r>
              <a:rPr lang="cs-CZ" dirty="0" smtClean="0"/>
              <a:t>5. Reklamy jsou pouze na zdravé výrobky.</a:t>
            </a:r>
          </a:p>
          <a:p>
            <a:endParaRPr lang="cs-CZ" dirty="0" smtClean="0"/>
          </a:p>
          <a:p>
            <a:r>
              <a:rPr lang="cs-CZ" dirty="0" smtClean="0"/>
              <a:t>6. Reklama se nás snaží donutit, abychom si výrobek koupili.</a:t>
            </a:r>
          </a:p>
          <a:p>
            <a:endParaRPr lang="cs-CZ" dirty="0" smtClean="0"/>
          </a:p>
          <a:p>
            <a:r>
              <a:rPr lang="cs-CZ" dirty="0" smtClean="0"/>
              <a:t>7. V obchodě často nakupujeme výrobky, na které jsme viděli reklamu.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5152" y="384849"/>
            <a:ext cx="288032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Bradley Hand ITC" pitchFamily="66" charset="0"/>
              </a:rPr>
              <a:t>Co je to reklama?</a:t>
            </a:r>
            <a:endParaRPr lang="cs-CZ" sz="2800" b="1" dirty="0">
              <a:latin typeface="Bradley Hand ITC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644364"/>
              </p:ext>
            </p:extLst>
          </p:nvPr>
        </p:nvGraphicFramePr>
        <p:xfrm>
          <a:off x="6264188" y="2564904"/>
          <a:ext cx="815752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578860"/>
              </p:ext>
            </p:extLst>
          </p:nvPr>
        </p:nvGraphicFramePr>
        <p:xfrm>
          <a:off x="8532440" y="1772816"/>
          <a:ext cx="455712" cy="267627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55712"/>
              </a:tblGrid>
              <a:tr h="382325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1. A</a:t>
                      </a:r>
                      <a:endParaRPr lang="cs-CZ" sz="1200" b="0" dirty="0"/>
                    </a:p>
                  </a:txBody>
                  <a:tcPr/>
                </a:tc>
              </a:tr>
              <a:tr h="3823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2.</a:t>
                      </a:r>
                      <a:r>
                        <a:rPr lang="cs-CZ" sz="1200" baseline="0" dirty="0" smtClean="0"/>
                        <a:t> A</a:t>
                      </a:r>
                      <a:endParaRPr lang="cs-CZ" sz="1200" dirty="0"/>
                    </a:p>
                  </a:txBody>
                  <a:tcPr/>
                </a:tc>
              </a:tr>
              <a:tr h="3823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3. N</a:t>
                      </a:r>
                      <a:endParaRPr lang="cs-CZ" sz="1200" dirty="0"/>
                    </a:p>
                  </a:txBody>
                  <a:tcPr/>
                </a:tc>
              </a:tr>
              <a:tr h="3823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4. N</a:t>
                      </a:r>
                      <a:endParaRPr lang="cs-CZ" sz="1200" dirty="0"/>
                    </a:p>
                  </a:txBody>
                  <a:tcPr/>
                </a:tc>
              </a:tr>
              <a:tr h="3823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5.N</a:t>
                      </a:r>
                      <a:endParaRPr lang="cs-CZ" sz="1200" dirty="0"/>
                    </a:p>
                  </a:txBody>
                  <a:tcPr/>
                </a:tc>
              </a:tr>
              <a:tr h="3823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6. A</a:t>
                      </a:r>
                      <a:endParaRPr lang="cs-CZ" sz="1200" dirty="0"/>
                    </a:p>
                  </a:txBody>
                  <a:tcPr/>
                </a:tc>
              </a:tr>
              <a:tr h="3823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7. ?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55776" y="876599"/>
            <a:ext cx="403244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Reklama je určitá propagace výrobku, </a:t>
            </a:r>
          </a:p>
          <a:p>
            <a:r>
              <a:rPr lang="cs-CZ" dirty="0" smtClean="0"/>
              <a:t>jejím cílem je prodej tohoto výrobku.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99361"/>
            <a:ext cx="2046412" cy="1138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28137" y="454580"/>
            <a:ext cx="63361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Vypište výrobky, na které jsou v televizi nebo na internetu reklamy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4370" y="1196752"/>
            <a:ext cx="2951566" cy="369331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Výrobky, které jsou </a:t>
            </a:r>
            <a:r>
              <a:rPr lang="cs-CZ" dirty="0" smtClean="0">
                <a:latin typeface="Bradley Hand ITC" pitchFamily="66" charset="0"/>
              </a:rPr>
              <a:t>zdravé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12767" y="1196752"/>
            <a:ext cx="2951566" cy="369331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Výrobky, které jsou </a:t>
            </a:r>
            <a:r>
              <a:rPr lang="cs-CZ" dirty="0" smtClean="0">
                <a:latin typeface="Bradley Hand ITC" pitchFamily="66" charset="0"/>
              </a:rPr>
              <a:t>nezdravé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6165304"/>
            <a:ext cx="603269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Které z výše uvedených výrobků z reklam si kupujete častěji?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137" y="3365431"/>
            <a:ext cx="1031009" cy="15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326" y="3828951"/>
            <a:ext cx="1312614" cy="1061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620688"/>
            <a:ext cx="453650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Platí o vás tato věta?</a:t>
            </a:r>
          </a:p>
          <a:p>
            <a:endParaRPr lang="cs-CZ" dirty="0"/>
          </a:p>
          <a:p>
            <a:r>
              <a:rPr lang="cs-CZ" dirty="0" smtClean="0"/>
              <a:t>„Raději si kupuji věci, které znám z reklam.“</a:t>
            </a:r>
          </a:p>
          <a:p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791" y="2636912"/>
            <a:ext cx="4589438" cy="3633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908720"/>
            <a:ext cx="446449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Co je to manipulace?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 rot="20935669">
            <a:off x="467544" y="2278613"/>
            <a:ext cx="273630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 Když mě někdo nutí </a:t>
            </a:r>
          </a:p>
          <a:p>
            <a:r>
              <a:rPr lang="cs-CZ" dirty="0" smtClean="0"/>
              <a:t>dělat to, co chce on.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480401">
            <a:off x="1657984" y="3396973"/>
            <a:ext cx="214133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b) Dělám si to, co chci.</a:t>
            </a:r>
          </a:p>
        </p:txBody>
      </p:sp>
      <p:sp>
        <p:nvSpPr>
          <p:cNvPr id="7" name="TextovéPole 6"/>
          <p:cNvSpPr txBox="1"/>
          <p:nvPr/>
        </p:nvSpPr>
        <p:spPr>
          <a:xfrm rot="20935669">
            <a:off x="710935" y="4477820"/>
            <a:ext cx="273630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c) Určitá činnost, při které působím radost druhým.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165752">
            <a:off x="2115684" y="5393313"/>
            <a:ext cx="27363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d) Ovlivňování lidí tak, aby mysleli a jednali, jak potřebuji.</a:t>
            </a:r>
          </a:p>
        </p:txBody>
      </p:sp>
      <p:sp>
        <p:nvSpPr>
          <p:cNvPr id="10" name="TextovéPole 9"/>
          <p:cNvSpPr txBox="1"/>
          <p:nvPr/>
        </p:nvSpPr>
        <p:spPr>
          <a:xfrm rot="21321881">
            <a:off x="4055616" y="3741910"/>
            <a:ext cx="27363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e) Odborný název </a:t>
            </a:r>
          </a:p>
          <a:p>
            <a:r>
              <a:rPr lang="cs-CZ" dirty="0" smtClean="0"/>
              <a:t>pro dorozumívání s lidmi pomocí výrazu v obličeji.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7" y="2601778"/>
            <a:ext cx="23762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f) Snaha o působení </a:t>
            </a:r>
          </a:p>
          <a:p>
            <a:r>
              <a:rPr lang="cs-CZ" dirty="0" smtClean="0"/>
              <a:t>na myšlení lidí.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20752199">
            <a:off x="5254926" y="5196218"/>
            <a:ext cx="277345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g) Je to druh komunikace.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424227">
            <a:off x="5436096" y="2160380"/>
            <a:ext cx="27363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h) Snaha zalíbit se někomu.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254" y="361372"/>
            <a:ext cx="705305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Odhalte a zakroužkujete charakteristiky manipulace, které jsou pravdivé.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0187499"/>
              </p:ext>
            </p:extLst>
          </p:nvPr>
        </p:nvGraphicFramePr>
        <p:xfrm>
          <a:off x="8532440" y="4005064"/>
          <a:ext cx="416796" cy="11125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167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a)</a:t>
                      </a:r>
                      <a:endParaRPr lang="cs-CZ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d)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f)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8515" y="1043056"/>
            <a:ext cx="38164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Je reklama manipulace?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2047899"/>
            <a:ext cx="38164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Necháme se často ovlivňovat?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21465" y="3068960"/>
            <a:ext cx="3816424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Kdo vás nejvíce ovlivňuje?</a:t>
            </a:r>
          </a:p>
          <a:p>
            <a:pPr marL="342900" indent="-342900">
              <a:buAutoNum type="alphaLcParenR"/>
            </a:pPr>
            <a:r>
              <a:rPr lang="cs-CZ" dirty="0" smtClean="0"/>
              <a:t>Rodina</a:t>
            </a:r>
          </a:p>
          <a:p>
            <a:pPr marL="342900" indent="-342900">
              <a:buAutoNum type="alphaLcParenR"/>
            </a:pPr>
            <a:r>
              <a:rPr lang="cs-CZ" dirty="0" smtClean="0"/>
              <a:t>Kamarádi</a:t>
            </a:r>
          </a:p>
          <a:p>
            <a:pPr marL="342900" indent="-342900">
              <a:buAutoNum type="alphaLcParenR"/>
            </a:pPr>
            <a:r>
              <a:rPr lang="cs-CZ" dirty="0" smtClean="0"/>
              <a:t>Učitelé</a:t>
            </a:r>
          </a:p>
          <a:p>
            <a:pPr marL="342900" indent="-342900">
              <a:buAutoNum type="alphaLcParenR"/>
            </a:pPr>
            <a:r>
              <a:rPr lang="cs-CZ" dirty="0" smtClean="0"/>
              <a:t>Jiné 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5724" y="5158493"/>
            <a:ext cx="38164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Setkali jste se někdy s manipulací?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9393"/>
            <a:ext cx="1936893" cy="2438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99099" y="174545"/>
            <a:ext cx="5894766" cy="535531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Co souvisí se svobodou a co s manipulací? Přiřaď.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Manipulace				Svoboda</a:t>
            </a:r>
          </a:p>
          <a:p>
            <a:endParaRPr lang="cs-CZ" dirty="0"/>
          </a:p>
          <a:p>
            <a:r>
              <a:rPr lang="cs-CZ" dirty="0" smtClean="0"/>
              <a:t>		a) mít vlastní rozum</a:t>
            </a:r>
          </a:p>
          <a:p>
            <a:r>
              <a:rPr lang="cs-CZ" dirty="0" smtClean="0"/>
              <a:t>		b) jednat podle kamaráda</a:t>
            </a:r>
          </a:p>
          <a:p>
            <a:r>
              <a:rPr lang="cs-CZ" dirty="0"/>
              <a:t>	</a:t>
            </a:r>
            <a:r>
              <a:rPr lang="cs-CZ" dirty="0" smtClean="0"/>
              <a:t>	c) odcházet, kdy chci</a:t>
            </a:r>
          </a:p>
          <a:p>
            <a:r>
              <a:rPr lang="cs-CZ" dirty="0"/>
              <a:t>	</a:t>
            </a:r>
            <a:r>
              <a:rPr lang="cs-CZ" dirty="0" smtClean="0"/>
              <a:t>	d) mít pocit viny</a:t>
            </a:r>
          </a:p>
          <a:p>
            <a:r>
              <a:rPr lang="cs-CZ" dirty="0"/>
              <a:t>	</a:t>
            </a:r>
            <a:r>
              <a:rPr lang="cs-CZ" dirty="0" smtClean="0"/>
              <a:t>	e) odpovídat neurčitě</a:t>
            </a:r>
          </a:p>
          <a:p>
            <a:r>
              <a:rPr lang="cs-CZ" dirty="0"/>
              <a:t>	</a:t>
            </a:r>
            <a:r>
              <a:rPr lang="cs-CZ" dirty="0" smtClean="0"/>
              <a:t>	f) být sebevědomý</a:t>
            </a:r>
            <a:endParaRPr lang="cs-CZ" dirty="0"/>
          </a:p>
          <a:p>
            <a:r>
              <a:rPr lang="cs-CZ" dirty="0" smtClean="0"/>
              <a:t>		g) vědět, jaká mám práva</a:t>
            </a:r>
          </a:p>
          <a:p>
            <a:r>
              <a:rPr lang="cs-CZ" dirty="0"/>
              <a:t>	</a:t>
            </a:r>
            <a:r>
              <a:rPr lang="cs-CZ" dirty="0" smtClean="0"/>
              <a:t>	h) jít si bezohledně za svým cílem</a:t>
            </a:r>
          </a:p>
          <a:p>
            <a:r>
              <a:rPr lang="cs-CZ" dirty="0"/>
              <a:t>	</a:t>
            </a:r>
            <a:r>
              <a:rPr lang="cs-CZ" dirty="0" smtClean="0"/>
              <a:t>	i) být zodpovědný</a:t>
            </a:r>
          </a:p>
          <a:p>
            <a:r>
              <a:rPr lang="cs-CZ" dirty="0"/>
              <a:t>	</a:t>
            </a:r>
            <a:r>
              <a:rPr lang="cs-CZ" dirty="0" smtClean="0"/>
              <a:t>	j) mít čas si promyslet další kroky</a:t>
            </a:r>
          </a:p>
          <a:p>
            <a:r>
              <a:rPr lang="cs-CZ" dirty="0"/>
              <a:t>	</a:t>
            </a:r>
            <a:r>
              <a:rPr lang="cs-CZ" dirty="0" smtClean="0"/>
              <a:t>	k) umět odmítnout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516707"/>
              </p:ext>
            </p:extLst>
          </p:nvPr>
        </p:nvGraphicFramePr>
        <p:xfrm>
          <a:off x="1222406" y="2687320"/>
          <a:ext cx="599728" cy="14833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5997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b)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58339"/>
              </p:ext>
            </p:extLst>
          </p:nvPr>
        </p:nvGraphicFramePr>
        <p:xfrm>
          <a:off x="6482661" y="2636912"/>
          <a:ext cx="599728" cy="25958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5997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a)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51908" y="5865960"/>
            <a:ext cx="756084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Jak se můžu ubránit manipulaci? Odhalili jste některé předpoklady?</a:t>
            </a:r>
          </a:p>
          <a:p>
            <a:r>
              <a:rPr lang="cs-CZ" dirty="0" smtClean="0"/>
              <a:t>_______________________________________________________</a:t>
            </a:r>
          </a:p>
          <a:p>
            <a:r>
              <a:rPr lang="cs-CZ" dirty="0" smtClean="0"/>
              <a:t>_______________________________________________________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48187"/>
            <a:ext cx="1888109" cy="1072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64704"/>
            <a:ext cx="1926745" cy="1068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6044" y="468435"/>
            <a:ext cx="24477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385280" y="1052736"/>
            <a:ext cx="7283063" cy="375487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400" dirty="0"/>
              <a:t>Klipart [ on-line] 2012 [cit. </a:t>
            </a:r>
            <a:r>
              <a:rPr lang="cs-CZ" sz="1400" dirty="0" smtClean="0"/>
              <a:t>2012-03-25]. </a:t>
            </a:r>
            <a:r>
              <a:rPr lang="cs-CZ" sz="1400" dirty="0"/>
              <a:t>Dostupné na www: </a:t>
            </a:r>
            <a:endParaRPr lang="cs-CZ" sz="1400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4"/>
              </a:rPr>
              <a:t>http://office.microsoft.com/cs-cz/images/results.aspx?qu=barva&amp;ctt=1#ai:MP900438547|mt:0</a:t>
            </a:r>
            <a:r>
              <a:rPr lang="cs-CZ" sz="1400" dirty="0" smtClean="0">
                <a:hlinkClick r:id="rId4"/>
              </a:rPr>
              <a:t>|</a:t>
            </a:r>
            <a:r>
              <a:rPr lang="cs-CZ" sz="1400" dirty="0" smtClean="0"/>
              <a:t> (pozadí všech snímků)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http://office.microsoft.com/cs-cz/images/results.aspx?qu=reklama&amp;ctt=1#ai:MC900250642|mt:0</a:t>
            </a:r>
            <a:r>
              <a:rPr lang="cs-CZ" sz="1400" dirty="0" smtClean="0">
                <a:hlinkClick r:id="rId5"/>
              </a:rPr>
              <a:t>|</a:t>
            </a:r>
            <a:r>
              <a:rPr lang="cs-CZ" sz="1400" dirty="0"/>
              <a:t> (reklama)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://office.microsoft.com/cs-cz/images/results.aspx?qu=zdrav%C3%A9&amp;ctt=1#ai:MP900438898|mt:0</a:t>
            </a:r>
            <a:r>
              <a:rPr lang="cs-CZ" sz="1400" dirty="0" smtClean="0">
                <a:hlinkClick r:id="rId6"/>
              </a:rPr>
              <a:t>|</a:t>
            </a:r>
            <a:r>
              <a:rPr lang="cs-CZ" sz="1400" dirty="0"/>
              <a:t> </a:t>
            </a:r>
            <a:r>
              <a:rPr lang="cs-CZ" sz="1400" dirty="0" smtClean="0"/>
              <a:t> (kiwi)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7"/>
              </a:rPr>
              <a:t>http://office.microsoft.com/cs-cz/images/results.aspx?qu=pit%C3%AD&amp;ctt=1#ai:MC900291052|mt:0</a:t>
            </a:r>
            <a:r>
              <a:rPr lang="cs-CZ" sz="1400" dirty="0" smtClean="0">
                <a:hlinkClick r:id="rId7"/>
              </a:rPr>
              <a:t>|</a:t>
            </a:r>
            <a:r>
              <a:rPr lang="cs-CZ" sz="1400" dirty="0"/>
              <a:t> (pivo)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://office.microsoft.com/cs-cz/images/results.aspx?qu=manipulace&amp;ctt=1#ai:MC900384402|mt:0</a:t>
            </a:r>
            <a:r>
              <a:rPr lang="cs-CZ" sz="1400" dirty="0" smtClean="0">
                <a:hlinkClick r:id="rId3"/>
              </a:rPr>
              <a:t>|</a:t>
            </a:r>
            <a:r>
              <a:rPr lang="cs-CZ" sz="1400" dirty="0" smtClean="0"/>
              <a:t> (loutka)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http://office.microsoft.com/cs-cz/images/results.aspx?qu=reklama&amp;ctt=1#ai:MC900438395|mt:0</a:t>
            </a:r>
            <a:r>
              <a:rPr lang="cs-CZ" sz="1400" dirty="0" smtClean="0">
                <a:hlinkClick r:id="rId5"/>
              </a:rPr>
              <a:t>|</a:t>
            </a:r>
            <a:r>
              <a:rPr lang="cs-CZ" sz="1400" dirty="0" smtClean="0"/>
              <a:t> (reklama- 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http://office.microsoft.com/cs-cz/images/results.aspx?qu=reklama&amp;ctt=1#ai:MC900048652|mt:0</a:t>
            </a:r>
            <a:r>
              <a:rPr lang="cs-CZ" sz="1400" dirty="0" smtClean="0">
                <a:hlinkClick r:id="rId5"/>
              </a:rPr>
              <a:t>|</a:t>
            </a:r>
            <a:r>
              <a:rPr lang="cs-CZ" sz="1400" dirty="0" smtClean="0"/>
              <a:t> (televize)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http://office.microsoft.com/cs-cz/images/results.aspx?qu=reklama&amp;ctt=1#ai:MC900090550|mt:0</a:t>
            </a:r>
            <a:r>
              <a:rPr lang="cs-CZ" sz="1400" dirty="0" smtClean="0">
                <a:hlinkClick r:id="rId5"/>
              </a:rPr>
              <a:t>|</a:t>
            </a:r>
            <a:r>
              <a:rPr lang="cs-CZ" sz="1400" dirty="0" smtClean="0"/>
              <a:t> (letadlo)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6044" y="1052736"/>
            <a:ext cx="7632848" cy="517064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400" b="1" dirty="0"/>
              <a:t>Anotace	 		</a:t>
            </a:r>
            <a:r>
              <a:rPr lang="cs-CZ" sz="1400" dirty="0"/>
              <a:t>Prezentace je určena pro žáky sedmého ročníku ZŠ </a:t>
            </a:r>
            <a:r>
              <a:rPr lang="cs-CZ" sz="1400" dirty="0" smtClean="0"/>
              <a:t>a </a:t>
            </a:r>
            <a:r>
              <a:rPr lang="cs-CZ" sz="1400" dirty="0"/>
              <a:t>slouží </a:t>
            </a:r>
            <a:endParaRPr lang="cs-CZ" sz="1400" dirty="0" smtClean="0"/>
          </a:p>
          <a:p>
            <a:r>
              <a:rPr lang="cs-CZ" sz="1400" dirty="0"/>
              <a:t>	</a:t>
            </a:r>
            <a:r>
              <a:rPr lang="cs-CZ" sz="1400" dirty="0" smtClean="0"/>
              <a:t>		k </a:t>
            </a:r>
            <a:r>
              <a:rPr lang="cs-CZ" sz="1400" dirty="0"/>
              <a:t>uvedení do problematiky manipulace.</a:t>
            </a:r>
            <a:endParaRPr lang="cs-CZ" sz="1400" b="1" dirty="0"/>
          </a:p>
          <a:p>
            <a:r>
              <a:rPr lang="cs-CZ" sz="1400" dirty="0"/>
              <a:t>			</a:t>
            </a:r>
            <a:endParaRPr lang="cs-CZ" sz="1400" b="1" dirty="0"/>
          </a:p>
          <a:p>
            <a:r>
              <a:rPr lang="cs-CZ" sz="1400" b="1" dirty="0"/>
              <a:t>Autor			</a:t>
            </a:r>
            <a:r>
              <a:rPr lang="cs-CZ" sz="1400" dirty="0"/>
              <a:t>Mgr. Sandra Tichá</a:t>
            </a:r>
          </a:p>
          <a:p>
            <a:endParaRPr lang="cs-CZ" sz="1400" dirty="0"/>
          </a:p>
          <a:p>
            <a:r>
              <a:rPr lang="cs-CZ" sz="1400" b="1" dirty="0"/>
              <a:t>Jazyk			</a:t>
            </a:r>
            <a:r>
              <a:rPr lang="cs-CZ" sz="1400" dirty="0"/>
              <a:t>čeština</a:t>
            </a:r>
          </a:p>
          <a:p>
            <a:endParaRPr lang="cs-CZ" sz="1400" dirty="0"/>
          </a:p>
          <a:p>
            <a:r>
              <a:rPr lang="cs-CZ" sz="1400" b="1" dirty="0"/>
              <a:t>Očekávaný výstup		</a:t>
            </a:r>
            <a:r>
              <a:rPr lang="cs-CZ" sz="1400" dirty="0"/>
              <a:t>Žáci  </a:t>
            </a:r>
            <a:r>
              <a:rPr lang="cs-CZ" sz="1400" dirty="0" smtClean="0"/>
              <a:t>vysvětlí</a:t>
            </a:r>
          </a:p>
          <a:p>
            <a:endParaRPr lang="cs-CZ" sz="1400" b="1" dirty="0"/>
          </a:p>
          <a:p>
            <a:r>
              <a:rPr lang="cs-CZ" sz="1400" b="1" dirty="0"/>
              <a:t>Klíčová slova		</a:t>
            </a:r>
            <a:r>
              <a:rPr lang="cs-CZ" sz="1400" dirty="0" smtClean="0"/>
              <a:t>reklama, manipulace</a:t>
            </a:r>
            <a:endParaRPr lang="cs-CZ" sz="1400" dirty="0"/>
          </a:p>
          <a:p>
            <a:endParaRPr lang="cs-CZ" sz="1400" dirty="0"/>
          </a:p>
          <a:p>
            <a:r>
              <a:rPr lang="cs-CZ" sz="1400" b="1" dirty="0"/>
              <a:t>Druh učebního materiálu	</a:t>
            </a:r>
            <a:r>
              <a:rPr lang="cs-CZ" sz="1400" dirty="0"/>
              <a:t>prezentace</a:t>
            </a:r>
          </a:p>
          <a:p>
            <a:endParaRPr lang="cs-CZ" sz="1400" dirty="0"/>
          </a:p>
          <a:p>
            <a:r>
              <a:rPr lang="cs-CZ" sz="1400" b="1" dirty="0"/>
              <a:t>Druh interaktivity		</a:t>
            </a:r>
            <a:r>
              <a:rPr lang="cs-CZ" sz="1400" dirty="0"/>
              <a:t>aktivita</a:t>
            </a:r>
          </a:p>
          <a:p>
            <a:endParaRPr lang="cs-CZ" sz="1400" dirty="0"/>
          </a:p>
          <a:p>
            <a:r>
              <a:rPr lang="cs-CZ" sz="1400" b="1" dirty="0"/>
              <a:t>Cílová skupina		</a:t>
            </a:r>
            <a:r>
              <a:rPr lang="cs-CZ" sz="1400" dirty="0"/>
              <a:t>žák</a:t>
            </a:r>
          </a:p>
          <a:p>
            <a:endParaRPr lang="cs-CZ" sz="1400" dirty="0"/>
          </a:p>
          <a:p>
            <a:r>
              <a:rPr lang="cs-CZ" sz="1400" b="1" dirty="0"/>
              <a:t>Stupeň a typ vzdělávání	</a:t>
            </a:r>
            <a:r>
              <a:rPr lang="cs-CZ" sz="1400" b="1" dirty="0" smtClean="0"/>
              <a:t>	</a:t>
            </a:r>
            <a:r>
              <a:rPr lang="cs-CZ" sz="1400" dirty="0" smtClean="0"/>
              <a:t>základní </a:t>
            </a:r>
            <a:r>
              <a:rPr lang="cs-CZ" sz="1400" dirty="0"/>
              <a:t>vzdělávání – druhý stupeň</a:t>
            </a:r>
          </a:p>
          <a:p>
            <a:endParaRPr lang="cs-CZ" sz="1400" dirty="0"/>
          </a:p>
          <a:p>
            <a:r>
              <a:rPr lang="cs-CZ" sz="1400" b="1" dirty="0"/>
              <a:t>Typická věková skupina	</a:t>
            </a:r>
            <a:r>
              <a:rPr lang="cs-CZ" sz="1400" b="1" dirty="0" smtClean="0"/>
              <a:t>	</a:t>
            </a:r>
            <a:r>
              <a:rPr lang="cs-CZ" sz="1400" dirty="0" smtClean="0"/>
              <a:t>12 </a:t>
            </a:r>
            <a:r>
              <a:rPr lang="cs-CZ" sz="1400" dirty="0"/>
              <a:t>– 13 let</a:t>
            </a:r>
          </a:p>
          <a:p>
            <a:pPr>
              <a:buNone/>
            </a:pPr>
            <a:endParaRPr lang="cs-CZ" sz="1400" dirty="0"/>
          </a:p>
          <a:p>
            <a:r>
              <a:rPr lang="cs-CZ" sz="1400" b="1" dirty="0"/>
              <a:t>Celková velikost		</a:t>
            </a:r>
            <a:r>
              <a:rPr lang="cs-CZ" sz="1400" dirty="0" smtClean="0"/>
              <a:t>1,19 </a:t>
            </a:r>
            <a:r>
              <a:rPr lang="cs-CZ" sz="1400" dirty="0"/>
              <a:t>MB</a:t>
            </a:r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044" y="468435"/>
            <a:ext cx="14761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Shrnutí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42493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6044" y="468435"/>
            <a:ext cx="30238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Metodická poznámka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268760"/>
            <a:ext cx="6768752" cy="48013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jako stručný úvod do problematiky manipulace </a:t>
            </a:r>
          </a:p>
          <a:p>
            <a:r>
              <a:rPr lang="cs-CZ" dirty="0" smtClean="0"/>
              <a:t>a asertivního jednání.</a:t>
            </a:r>
          </a:p>
          <a:p>
            <a:r>
              <a:rPr lang="cs-CZ" dirty="0" smtClean="0"/>
              <a:t>Snímek 2- Brainstorming- žáci píší na tabuli, co se jim vybaví, když vidí slovo reklama. Pustíme si reklamu na </a:t>
            </a:r>
            <a:r>
              <a:rPr lang="cs-CZ" dirty="0" err="1" smtClean="0"/>
              <a:t>coca</a:t>
            </a:r>
            <a:r>
              <a:rPr lang="cs-CZ" dirty="0" smtClean="0"/>
              <a:t> </a:t>
            </a:r>
            <a:r>
              <a:rPr lang="cs-CZ" dirty="0" err="1" smtClean="0"/>
              <a:t>colu</a:t>
            </a:r>
            <a:r>
              <a:rPr lang="cs-CZ" dirty="0"/>
              <a:t> </a:t>
            </a:r>
            <a:r>
              <a:rPr lang="cs-CZ" dirty="0" smtClean="0"/>
              <a:t>viz internetový odkaz.</a:t>
            </a:r>
          </a:p>
          <a:p>
            <a:r>
              <a:rPr lang="cs-CZ" dirty="0" smtClean="0"/>
              <a:t>Snímek 3- Žáci dopíší do tabulky, které věty jsou pravdivé. Poslední věta má být subjektivně hodnocena a slouží stejně jako ostatní k navození diskuze. Odpovědi jsou v tabulce označené jako poslední animace na snímku.</a:t>
            </a:r>
          </a:p>
          <a:p>
            <a:r>
              <a:rPr lang="cs-CZ" dirty="0" smtClean="0"/>
              <a:t>Snímek 4- Žáci se zamyslí a napíší na tabuli, jaké znají reklamy na zdravé (jogurty, vody) a nezdravé výrobky (limonády, alkohol, </a:t>
            </a:r>
            <a:r>
              <a:rPr lang="cs-CZ" dirty="0" err="1" smtClean="0"/>
              <a:t>chips</a:t>
            </a:r>
            <a:r>
              <a:rPr lang="cs-CZ" dirty="0" smtClean="0"/>
              <a:t>).</a:t>
            </a:r>
          </a:p>
          <a:p>
            <a:r>
              <a:rPr lang="cs-CZ" dirty="0" smtClean="0"/>
              <a:t>Snímek 5- Diskutujeme o dané větě a o obrázku. Nepodléháme příliš vlivu reklamy? Jsme loutky?</a:t>
            </a:r>
          </a:p>
          <a:p>
            <a:r>
              <a:rPr lang="cs-CZ" dirty="0" smtClean="0"/>
              <a:t>Snímek 6- Žáci kroužkují věty, které charakterizují manipulaci.</a:t>
            </a:r>
          </a:p>
          <a:p>
            <a:r>
              <a:rPr lang="cs-CZ" dirty="0" smtClean="0"/>
              <a:t>Snímek 7- Otázky pro diskuzi.</a:t>
            </a:r>
          </a:p>
          <a:p>
            <a:r>
              <a:rPr lang="cs-CZ" dirty="0" smtClean="0"/>
              <a:t>Snímek 8- Žáci přiřazují charakteristiky. Odpovědi, které patří ke svobodě jsou zároveň odpovědí na následují otázku pod „</a:t>
            </a:r>
            <a:r>
              <a:rPr lang="cs-CZ" dirty="0" err="1" smtClean="0"/>
              <a:t>přiřazovačkou</a:t>
            </a:r>
            <a:r>
              <a:rPr lang="cs-CZ" dirty="0" smtClean="0"/>
              <a:t>“.</a:t>
            </a:r>
          </a:p>
        </p:txBody>
      </p:sp>
    </p:spTree>
    <p:extLst>
      <p:ext uri="{BB962C8B-B14F-4D97-AF65-F5344CB8AC3E}">
        <p14:creationId xmlns:p14="http://schemas.microsoft.com/office/powerpoint/2010/main" val="35204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633</Words>
  <Application>Microsoft Office PowerPoint</Application>
  <PresentationFormat>Předvádění na obrazovce (4:3)</PresentationFormat>
  <Paragraphs>172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Sousedství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Štěpán</cp:lastModifiedBy>
  <cp:revision>77</cp:revision>
  <dcterms:created xsi:type="dcterms:W3CDTF">2012-03-18T19:27:54Z</dcterms:created>
  <dcterms:modified xsi:type="dcterms:W3CDTF">2012-03-26T18:40:13Z</dcterms:modified>
</cp:coreProperties>
</file>