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61" r:id="rId3"/>
    <p:sldId id="260" r:id="rId4"/>
    <p:sldId id="262" r:id="rId5"/>
    <p:sldId id="257" r:id="rId6"/>
    <p:sldId id="267" r:id="rId7"/>
    <p:sldId id="268" r:id="rId8"/>
    <p:sldId id="266" r:id="rId9"/>
    <p:sldId id="259" r:id="rId10"/>
    <p:sldId id="269" r:id="rId11"/>
    <p:sldId id="270" r:id="rId12"/>
    <p:sldId id="271" r:id="rId13"/>
    <p:sldId id="272" r:id="rId14"/>
    <p:sldId id="273" r:id="rId15"/>
    <p:sldId id="274" r:id="rId16"/>
    <p:sldId id="258" r:id="rId17"/>
    <p:sldId id="263" r:id="rId18"/>
    <p:sldId id="264" r:id="rId19"/>
    <p:sldId id="26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47E61C-491B-4B16-AE0A-D757EE3EF25E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47EDD8-2B62-4401-AB47-DE41FE336C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1974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47EDD8-2B62-4401-AB47-DE41FE336C63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9090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F3570-4789-4333-8F21-C5BB95367A7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A459-D91A-4C12-B7E2-00F2045A04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7596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F3570-4789-4333-8F21-C5BB95367A7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A459-D91A-4C12-B7E2-00F2045A04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615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F3570-4789-4333-8F21-C5BB95367A7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A459-D91A-4C12-B7E2-00F2045A04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6621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F3570-4789-4333-8F21-C5BB95367A7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A459-D91A-4C12-B7E2-00F2045A04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8320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F3570-4789-4333-8F21-C5BB95367A7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A459-D91A-4C12-B7E2-00F2045A04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0816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F3570-4789-4333-8F21-C5BB95367A7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A459-D91A-4C12-B7E2-00F2045A04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57861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F3570-4789-4333-8F21-C5BB95367A7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A459-D91A-4C12-B7E2-00F2045A04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5355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F3570-4789-4333-8F21-C5BB95367A7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A459-D91A-4C12-B7E2-00F2045A04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8655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F3570-4789-4333-8F21-C5BB95367A7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A459-D91A-4C12-B7E2-00F2045A04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51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F3570-4789-4333-8F21-C5BB95367A7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A459-D91A-4C12-B7E2-00F2045A04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2687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F3570-4789-4333-8F21-C5BB95367A7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A459-D91A-4C12-B7E2-00F2045A04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2645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8F3570-4789-4333-8F21-C5BB95367A7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3AA459-D91A-4C12-B7E2-00F2045A04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4899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slide" Target="slide8.xml"/><Relationship Id="rId4" Type="http://schemas.openxmlformats.org/officeDocument/2006/relationships/image" Target="../media/image7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slide" Target="slide8.xml"/><Relationship Id="rId4" Type="http://schemas.openxmlformats.org/officeDocument/2006/relationships/image" Target="../media/image6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3" Type="http://schemas.openxmlformats.org/officeDocument/2006/relationships/image" Target="../media/image7.emf"/><Relationship Id="rId7" Type="http://schemas.openxmlformats.org/officeDocument/2006/relationships/image" Target="../media/image11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slide" Target="slide4.xml"/><Relationship Id="rId4" Type="http://schemas.openxmlformats.org/officeDocument/2006/relationships/slide" Target="slid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emf"/><Relationship Id="rId4" Type="http://schemas.openxmlformats.org/officeDocument/2006/relationships/image" Target="../media/image18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gtramofon&amp;ctt=1" TargetMode="External"/><Relationship Id="rId13" Type="http://schemas.openxmlformats.org/officeDocument/2006/relationships/hyperlink" Target="http://www.sszdra-karvina.cz/komunikace/asertech/at2.htm" TargetMode="External"/><Relationship Id="rId3" Type="http://schemas.openxmlformats.org/officeDocument/2006/relationships/image" Target="../media/image1.jpeg"/><Relationship Id="rId7" Type="http://schemas.openxmlformats.org/officeDocument/2006/relationships/hyperlink" Target="http://office.microsoft.com/cs-cz/images/results.aspx?qu=spor&amp;ctt=1" TargetMode="External"/><Relationship Id="rId12" Type="http://schemas.openxmlformats.org/officeDocument/2006/relationships/hyperlink" Target="http://office.microsoft.com/cs-cz/images/results.aspx?qu=otev%C5%99en%C3%A9+dve%C5%99e&amp;ex=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ffice.microsoft.com/cs-cz/images/results.aspx?qu=postavi%C4%8Dky&amp;ctt=1" TargetMode="External"/><Relationship Id="rId11" Type="http://schemas.openxmlformats.org/officeDocument/2006/relationships/hyperlink" Target="http://office.microsoft.com/cs-cz/images/results.aspx?qu=osoby&amp;ex=1" TargetMode="External"/><Relationship Id="rId5" Type="http://schemas.openxmlformats.org/officeDocument/2006/relationships/hyperlink" Target="http://office.microsoft.com/cs-cz/images/results.aspx?qu=postavi%C4%8Dka&amp;ctt=1" TargetMode="External"/><Relationship Id="rId10" Type="http://schemas.openxmlformats.org/officeDocument/2006/relationships/hyperlink" Target="http://office.microsoft.com/cs-cz/images/results.aspx?qu=n%C3%A1kupy&amp;ctt=1" TargetMode="External"/><Relationship Id="rId4" Type="http://schemas.openxmlformats.org/officeDocument/2006/relationships/hyperlink" Target="http://office.microsoft.com/cs-cz/images/results.aspx?qu=manipulace&amp;ctt=1" TargetMode="External"/><Relationship Id="rId9" Type="http://schemas.openxmlformats.org/officeDocument/2006/relationships/hyperlink" Target="http://office.microsoft.com/cs-cz/images/results.aspx?qu=emoce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23528" y="404664"/>
            <a:ext cx="1440160" cy="137359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  <a:effectLst>
            <a:outerShdw blurRad="50800" dist="50800" dir="5400000" algn="ctr" rotWithShape="0">
              <a:schemeClr val="tx1"/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4067944" y="260648"/>
            <a:ext cx="4572000" cy="3693319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lvl="0">
              <a:defRPr/>
            </a:pPr>
            <a:r>
              <a:rPr lang="cs-CZ" kern="0" dirty="0" smtClean="0"/>
              <a:t>Název školy: </a:t>
            </a:r>
            <a:r>
              <a:rPr lang="cs-CZ" b="1" kern="0" dirty="0" smtClean="0"/>
              <a:t>ZŠ Štětí, Ostrovní 300</a:t>
            </a:r>
            <a:r>
              <a:rPr lang="cs-CZ" kern="0" dirty="0" smtClean="0"/>
              <a:t/>
            </a:r>
            <a:br>
              <a:rPr lang="cs-CZ" kern="0" dirty="0" smtClean="0"/>
            </a:br>
            <a:r>
              <a:rPr lang="cs-CZ" kern="0" dirty="0" smtClean="0"/>
              <a:t>Autor: </a:t>
            </a:r>
            <a:r>
              <a:rPr lang="cs-CZ" b="1" kern="0" dirty="0" smtClean="0"/>
              <a:t>Sandra Tichá</a:t>
            </a:r>
            <a:r>
              <a:rPr lang="cs-CZ" kern="0" dirty="0" smtClean="0"/>
              <a:t/>
            </a:r>
            <a:br>
              <a:rPr lang="cs-CZ" kern="0" dirty="0" smtClean="0"/>
            </a:br>
            <a:r>
              <a:rPr lang="cs-CZ" kern="0" dirty="0" smtClean="0"/>
              <a:t>Název materiálu: </a:t>
            </a:r>
            <a:br>
              <a:rPr lang="cs-CZ" kern="0" dirty="0" smtClean="0"/>
            </a:br>
            <a:r>
              <a:rPr lang="cs-CZ" b="1" kern="0" dirty="0" smtClean="0"/>
              <a:t>VY_32_INOVACE_ VO.7.B.19_asertivni_techniky</a:t>
            </a:r>
            <a:endParaRPr lang="cs-CZ" b="1" kern="0" dirty="0" smtClean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kern="0" dirty="0" smtClean="0"/>
              <a:t>Datum: 16.4.2012</a:t>
            </a:r>
          </a:p>
          <a:p>
            <a:pPr lvl="0">
              <a:defRPr/>
            </a:pPr>
            <a:r>
              <a:rPr lang="cs-CZ" kern="0" dirty="0" smtClean="0"/>
              <a:t>Ročník: sedmý</a:t>
            </a:r>
          </a:p>
          <a:p>
            <a:pPr lvl="0">
              <a:defRPr/>
            </a:pPr>
            <a:r>
              <a:rPr lang="cs-CZ" kern="0" dirty="0" smtClean="0"/>
              <a:t>Vzdělávací oblast: Člověk a společnost</a:t>
            </a:r>
          </a:p>
          <a:p>
            <a:pPr lvl="0">
              <a:defRPr/>
            </a:pPr>
            <a:r>
              <a:rPr lang="cs-CZ" kern="0" dirty="0" smtClean="0"/>
              <a:t>Vzdělávací obor: Výchova k občanství</a:t>
            </a:r>
            <a:br>
              <a:rPr lang="cs-CZ" kern="0" dirty="0" smtClean="0"/>
            </a:br>
            <a:r>
              <a:rPr lang="cs-CZ" kern="0" dirty="0" smtClean="0"/>
              <a:t>Název: Asertivní techniky</a:t>
            </a:r>
            <a:br>
              <a:rPr lang="cs-CZ" kern="0" dirty="0" smtClean="0"/>
            </a:br>
            <a:r>
              <a:rPr lang="cs-CZ" kern="0" dirty="0" smtClean="0"/>
              <a:t>Číslo operačního programu: </a:t>
            </a:r>
            <a:r>
              <a:rPr lang="cs-CZ" b="1" kern="0" dirty="0" smtClean="0"/>
              <a:t>CZ.1.07/1.4.00/21.1693</a:t>
            </a:r>
          </a:p>
          <a:p>
            <a:pPr lvl="0">
              <a:defRPr/>
            </a:pPr>
            <a:r>
              <a:rPr lang="cs-CZ" kern="0" dirty="0" smtClean="0"/>
              <a:t>Název projektu: </a:t>
            </a:r>
            <a:r>
              <a:rPr lang="cs-CZ" b="1" kern="0" dirty="0" smtClean="0"/>
              <a:t>PRIMA ŠKOLA</a:t>
            </a:r>
            <a:endParaRPr lang="cs-CZ" b="1" kern="0" dirty="0"/>
          </a:p>
        </p:txBody>
      </p:sp>
      <p:sp>
        <p:nvSpPr>
          <p:cNvPr id="6" name="Obdélník 5"/>
          <p:cNvSpPr/>
          <p:nvPr/>
        </p:nvSpPr>
        <p:spPr>
          <a:xfrm>
            <a:off x="1763688" y="4128407"/>
            <a:ext cx="4780796" cy="707886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cs-CZ" sz="4000" b="1" dirty="0" smtClean="0"/>
              <a:t>ASERTIVNÍ TECHNIKY </a:t>
            </a:r>
            <a:endParaRPr lang="cs-CZ" sz="4000" b="1" dirty="0"/>
          </a:p>
        </p:txBody>
      </p:sp>
      <p:sp>
        <p:nvSpPr>
          <p:cNvPr id="7" name="Obdélník 6"/>
          <p:cNvSpPr/>
          <p:nvPr/>
        </p:nvSpPr>
        <p:spPr>
          <a:xfrm>
            <a:off x="1763688" y="4941168"/>
            <a:ext cx="5760640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pro žáky sedmého ročníku ZŠ </a:t>
            </a:r>
          </a:p>
          <a:p>
            <a:r>
              <a:rPr lang="cs-CZ" dirty="0" smtClean="0"/>
              <a:t>a slouží k seznámení s asertivními technikami.</a:t>
            </a:r>
            <a:endParaRPr lang="cs-CZ" b="1" dirty="0"/>
          </a:p>
        </p:txBody>
      </p:sp>
      <p:pic>
        <p:nvPicPr>
          <p:cNvPr id="9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7" y="5782235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39892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3636" y="0"/>
            <a:ext cx="9144000" cy="68580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16" name="Obdélník 15"/>
          <p:cNvSpPr/>
          <p:nvPr/>
        </p:nvSpPr>
        <p:spPr>
          <a:xfrm>
            <a:off x="121440" y="745951"/>
            <a:ext cx="4179862" cy="3007868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885312" y="725496"/>
            <a:ext cx="4179862" cy="3028323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6851" y="3960629"/>
            <a:ext cx="4179862" cy="2839469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807363" y="3960628"/>
            <a:ext cx="4179862" cy="2831449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3920301" y="3405269"/>
            <a:ext cx="35641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692241" y="3384487"/>
            <a:ext cx="35641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920301" y="6424353"/>
            <a:ext cx="35641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620530" y="6409495"/>
            <a:ext cx="35641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63418" y="115640"/>
            <a:ext cx="1921521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 ulici</a:t>
            </a:r>
            <a:endParaRPr lang="cs-CZ" dirty="0"/>
          </a:p>
        </p:txBody>
      </p:sp>
      <p:sp>
        <p:nvSpPr>
          <p:cNvPr id="29" name="Pěticípá hvězda 28">
            <a:hlinkClick r:id="rId3" action="ppaction://hlinksldjump"/>
          </p:cNvPr>
          <p:cNvSpPr/>
          <p:nvPr/>
        </p:nvSpPr>
        <p:spPr>
          <a:xfrm>
            <a:off x="5798580" y="161792"/>
            <a:ext cx="216024" cy="18466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523" y="2298761"/>
            <a:ext cx="1405815" cy="139030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7292" y="2567639"/>
            <a:ext cx="1149140" cy="112142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sp>
        <p:nvSpPr>
          <p:cNvPr id="32" name="Oválný popisek 31"/>
          <p:cNvSpPr/>
          <p:nvPr/>
        </p:nvSpPr>
        <p:spPr>
          <a:xfrm>
            <a:off x="2389246" y="1131253"/>
            <a:ext cx="1887467" cy="1167508"/>
          </a:xfrm>
          <a:prstGeom prst="wedgeEllipseCallout">
            <a:avLst>
              <a:gd name="adj1" fmla="val -9298"/>
              <a:gd name="adj2" fmla="val 637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dyž já nemám moc peněz. </a:t>
            </a:r>
            <a:endParaRPr lang="cs-CZ" dirty="0"/>
          </a:p>
        </p:txBody>
      </p:sp>
      <p:sp>
        <p:nvSpPr>
          <p:cNvPr id="33" name="Oválný popisek 32"/>
          <p:cNvSpPr/>
          <p:nvPr/>
        </p:nvSpPr>
        <p:spPr>
          <a:xfrm>
            <a:off x="121440" y="806602"/>
            <a:ext cx="2360928" cy="1443283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Kupte si pane  parfém! </a:t>
            </a:r>
          </a:p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Výhodná cena! </a:t>
            </a:r>
          </a:p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Krásný dárek pro někoho blízkého!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3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8996" y="5265411"/>
            <a:ext cx="1405815" cy="139030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sp>
        <p:nvSpPr>
          <p:cNvPr id="36" name="Oválný popisek 35"/>
          <p:cNvSpPr/>
          <p:nvPr/>
        </p:nvSpPr>
        <p:spPr>
          <a:xfrm>
            <a:off x="754299" y="4065828"/>
            <a:ext cx="1864077" cy="111670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Levnější neseženete! Dobře děláte.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37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5672" y="2282882"/>
            <a:ext cx="1405815" cy="139030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38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427536"/>
            <a:ext cx="1140058" cy="12838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sp>
        <p:nvSpPr>
          <p:cNvPr id="39" name="Oválný popisek 38"/>
          <p:cNvSpPr/>
          <p:nvPr/>
        </p:nvSpPr>
        <p:spPr>
          <a:xfrm>
            <a:off x="5036606" y="742251"/>
            <a:ext cx="2175891" cy="1540631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Peníze budou, my nebudeme.</a:t>
            </a:r>
          </a:p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Krásně voní a uděláte tím doma radost!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40" name="Oválný popisek 39"/>
          <p:cNvSpPr/>
          <p:nvPr/>
        </p:nvSpPr>
        <p:spPr>
          <a:xfrm>
            <a:off x="7115086" y="1007976"/>
            <a:ext cx="1933567" cy="1419560"/>
          </a:xfrm>
          <a:prstGeom prst="wedgeEllipseCallout">
            <a:avLst>
              <a:gd name="adj1" fmla="val -20833"/>
              <a:gd name="adj2" fmla="val 6738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Voní pěkně, to by měla máma radost!</a:t>
            </a:r>
          </a:p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Tak já ho teda vezmu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4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0333" y="5473558"/>
            <a:ext cx="1324909" cy="129295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sp>
        <p:nvSpPr>
          <p:cNvPr id="42" name="Oválný popisek 41"/>
          <p:cNvSpPr/>
          <p:nvPr/>
        </p:nvSpPr>
        <p:spPr>
          <a:xfrm>
            <a:off x="5023941" y="4063964"/>
            <a:ext cx="2927686" cy="1201447"/>
          </a:xfrm>
          <a:prstGeom prst="wedgeEllipseCallout">
            <a:avLst>
              <a:gd name="adj1" fmla="val -890"/>
              <a:gd name="adj2" fmla="val 68595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Že já hlupák to kupoval. To zas bude doma tisíc řečí, co mi to zas vnutili.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43" name="Oválný popisek 42"/>
          <p:cNvSpPr/>
          <p:nvPr/>
        </p:nvSpPr>
        <p:spPr>
          <a:xfrm>
            <a:off x="6958351" y="5595541"/>
            <a:ext cx="1872139" cy="973111"/>
          </a:xfrm>
          <a:prstGeom prst="wedgeEllipseCallout">
            <a:avLst>
              <a:gd name="adj1" fmla="val -56317"/>
              <a:gd name="adj2" fmla="val -3894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Když já neumím nikoho odmítnout!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94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6" grpId="0" animBg="1"/>
      <p:bldP spid="39" grpId="0" animBg="1"/>
      <p:bldP spid="40" grpId="0" animBg="1"/>
      <p:bldP spid="42" grpId="0" animBg="1"/>
      <p:bldP spid="4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601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79812" y="364014"/>
            <a:ext cx="342038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Stejná situace, jiné chování</a:t>
            </a: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7655" y="2722774"/>
            <a:ext cx="1020442" cy="100918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5978" y="5379580"/>
            <a:ext cx="1181746" cy="93610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4664366" y="898351"/>
            <a:ext cx="4179862" cy="3007868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9251" y="898351"/>
            <a:ext cx="4179862" cy="3007868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9251" y="4048367"/>
            <a:ext cx="4179862" cy="2662427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1654"/>
            <a:ext cx="1405815" cy="139030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402285"/>
            <a:ext cx="1181746" cy="93610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sp>
        <p:nvSpPr>
          <p:cNvPr id="13" name="Oválný popisek 12"/>
          <p:cNvSpPr/>
          <p:nvPr/>
        </p:nvSpPr>
        <p:spPr>
          <a:xfrm>
            <a:off x="467544" y="1018847"/>
            <a:ext cx="3240360" cy="1322807"/>
          </a:xfrm>
          <a:prstGeom prst="wedgeEllipseCallout">
            <a:avLst>
              <a:gd name="adj1" fmla="val -28957"/>
              <a:gd name="adj2" fmla="val 6250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 smtClean="0">
              <a:solidFill>
                <a:schemeClr val="tx1"/>
              </a:solidFill>
            </a:endParaRPr>
          </a:p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Kupte si pane  parfém! </a:t>
            </a:r>
          </a:p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Výhodná cena! </a:t>
            </a:r>
          </a:p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Krásný dárek pro někoho blízkého!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" name="Oválný popisek 1"/>
          <p:cNvSpPr/>
          <p:nvPr/>
        </p:nvSpPr>
        <p:spPr>
          <a:xfrm>
            <a:off x="7121389" y="1018847"/>
            <a:ext cx="1656184" cy="1202329"/>
          </a:xfrm>
          <a:prstGeom prst="wedgeEllipseCallout">
            <a:avLst>
              <a:gd name="adj1" fmla="val 11224"/>
              <a:gd name="adj2" fmla="val 6134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Rychle pryč!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válný popisek 15"/>
          <p:cNvSpPr/>
          <p:nvPr/>
        </p:nvSpPr>
        <p:spPr>
          <a:xfrm>
            <a:off x="506080" y="4048367"/>
            <a:ext cx="3201824" cy="1133521"/>
          </a:xfrm>
          <a:prstGeom prst="wedgeEllipseCallout">
            <a:avLst>
              <a:gd name="adj1" fmla="val -5652"/>
              <a:gd name="adj2" fmla="val 6745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To víš, já bych se zastavil a ještě bych si ten parfém musel koupit!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44457" y="3536887"/>
            <a:ext cx="35641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487816" y="3536887"/>
            <a:ext cx="35641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72701" y="6331585"/>
            <a:ext cx="35641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Pěticípá hvězda 19">
            <a:hlinkClick r:id="rId5" action="ppaction://hlinksldjump"/>
          </p:cNvPr>
          <p:cNvSpPr/>
          <p:nvPr/>
        </p:nvSpPr>
        <p:spPr>
          <a:xfrm>
            <a:off x="5940152" y="456347"/>
            <a:ext cx="216024" cy="18466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5246" y="5398968"/>
            <a:ext cx="1181746" cy="93610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2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9798" y="2469832"/>
            <a:ext cx="1405815" cy="139030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sp>
        <p:nvSpPr>
          <p:cNvPr id="23" name="Oválný popisek 22"/>
          <p:cNvSpPr/>
          <p:nvPr/>
        </p:nvSpPr>
        <p:spPr>
          <a:xfrm>
            <a:off x="4773941" y="932370"/>
            <a:ext cx="2015096" cy="1443283"/>
          </a:xfrm>
          <a:prstGeom prst="wedgeEllipseCallout">
            <a:avLst>
              <a:gd name="adj1" fmla="val -27836"/>
              <a:gd name="adj2" fmla="val 6634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Haló, pane!</a:t>
            </a:r>
          </a:p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Kupte si pane  parfém! </a:t>
            </a:r>
          </a:p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Výhodná cena! </a:t>
            </a:r>
          </a:p>
        </p:txBody>
      </p:sp>
    </p:spTree>
    <p:extLst>
      <p:ext uri="{BB962C8B-B14F-4D97-AF65-F5344CB8AC3E}">
        <p14:creationId xmlns:p14="http://schemas.microsoft.com/office/powerpoint/2010/main" xmlns="" val="17494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" grpId="0" animBg="1"/>
      <p:bldP spid="16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194"/>
            <a:ext cx="9144000" cy="685800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825806" y="364014"/>
            <a:ext cx="3690410" cy="36933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tejné situace, jiné chování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520925"/>
            <a:ext cx="1020442" cy="100918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560007"/>
            <a:ext cx="1011510" cy="113906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249251" y="4048367"/>
            <a:ext cx="4179862" cy="2662427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16016" y="1124744"/>
            <a:ext cx="4179862" cy="2662427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9251" y="1124744"/>
            <a:ext cx="4179862" cy="2662427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716016" y="4037352"/>
            <a:ext cx="4179862" cy="2662427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044457" y="3417839"/>
            <a:ext cx="35641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72701" y="6345440"/>
            <a:ext cx="35641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539466" y="6331585"/>
            <a:ext cx="35641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535124" y="3421817"/>
            <a:ext cx="35641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104" y="5529233"/>
            <a:ext cx="1020442" cy="100918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78975"/>
            <a:ext cx="1020442" cy="100918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93324"/>
            <a:ext cx="1020442" cy="100918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sp>
        <p:nvSpPr>
          <p:cNvPr id="17" name="Oválný popisek 16"/>
          <p:cNvSpPr/>
          <p:nvPr/>
        </p:nvSpPr>
        <p:spPr>
          <a:xfrm>
            <a:off x="249251" y="1116724"/>
            <a:ext cx="2749884" cy="1443283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Kupte si pane  parfém! </a:t>
            </a:r>
          </a:p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Výhodná cena! </a:t>
            </a:r>
          </a:p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Krásný dárek pro někoho blízkého!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80614" y="5455984"/>
            <a:ext cx="1011510" cy="113906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17450" y="2652088"/>
            <a:ext cx="1011510" cy="113906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455983"/>
            <a:ext cx="1011510" cy="113906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sp>
        <p:nvSpPr>
          <p:cNvPr id="23" name="Oválný popisek 22"/>
          <p:cNvSpPr/>
          <p:nvPr/>
        </p:nvSpPr>
        <p:spPr>
          <a:xfrm>
            <a:off x="4716016" y="1111230"/>
            <a:ext cx="2749884" cy="1443283"/>
          </a:xfrm>
          <a:prstGeom prst="wedgeEllipseCallout">
            <a:avLst>
              <a:gd name="adj1" fmla="val -32925"/>
              <a:gd name="adj2" fmla="val 6346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Ale to je pro Vás výhodná koupě! </a:t>
            </a:r>
          </a:p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Krásný dárek pro někoho blízkého!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4" name="Oválný popisek 23"/>
          <p:cNvSpPr/>
          <p:nvPr/>
        </p:nvSpPr>
        <p:spPr>
          <a:xfrm>
            <a:off x="6950533" y="1152312"/>
            <a:ext cx="1945345" cy="1435263"/>
          </a:xfrm>
          <a:prstGeom prst="wedgeEllipseCallout">
            <a:avLst>
              <a:gd name="adj1" fmla="val -5157"/>
              <a:gd name="adj2" fmla="val 6907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Ne, opravdu Vám děkuji, nemám zájem.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válný popisek 24"/>
          <p:cNvSpPr/>
          <p:nvPr/>
        </p:nvSpPr>
        <p:spPr>
          <a:xfrm>
            <a:off x="276247" y="4077642"/>
            <a:ext cx="2749884" cy="1443283"/>
          </a:xfrm>
          <a:prstGeom prst="wedgeEllipseCallout">
            <a:avLst>
              <a:gd name="adj1" fmla="val -32925"/>
              <a:gd name="adj2" fmla="val 6346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Je to velmi kvalitní parfém! </a:t>
            </a:r>
          </a:p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Za takovou cenu ho jinde neseženete!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7" name="Oválný popisek 26"/>
          <p:cNvSpPr/>
          <p:nvPr/>
        </p:nvSpPr>
        <p:spPr>
          <a:xfrm>
            <a:off x="2562529" y="4149080"/>
            <a:ext cx="1945345" cy="1306904"/>
          </a:xfrm>
          <a:prstGeom prst="wedgeEllipseCallout">
            <a:avLst>
              <a:gd name="adj1" fmla="val -12991"/>
              <a:gd name="adj2" fmla="val 6695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Ne, děkuji Vám.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válný popisek 28"/>
          <p:cNvSpPr/>
          <p:nvPr/>
        </p:nvSpPr>
        <p:spPr>
          <a:xfrm>
            <a:off x="6956393" y="4149080"/>
            <a:ext cx="1945345" cy="1306904"/>
          </a:xfrm>
          <a:prstGeom prst="wedgeEllipseCallout">
            <a:avLst>
              <a:gd name="adj1" fmla="val -12991"/>
              <a:gd name="adj2" fmla="val 6695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Ne, děkuji Vám.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Pěticípá hvězda 29">
            <a:hlinkClick r:id="rId5" action="ppaction://hlinksldjump"/>
          </p:cNvPr>
          <p:cNvSpPr/>
          <p:nvPr/>
        </p:nvSpPr>
        <p:spPr>
          <a:xfrm>
            <a:off x="6156176" y="456347"/>
            <a:ext cx="216024" cy="18466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4669" y="5585863"/>
            <a:ext cx="1020442" cy="100918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32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593324"/>
            <a:ext cx="1011510" cy="113906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sp>
        <p:nvSpPr>
          <p:cNvPr id="33" name="Oválný popisek 32"/>
          <p:cNvSpPr/>
          <p:nvPr/>
        </p:nvSpPr>
        <p:spPr>
          <a:xfrm>
            <a:off x="2483768" y="1124744"/>
            <a:ext cx="1945345" cy="1435263"/>
          </a:xfrm>
          <a:prstGeom prst="wedgeEllipseCallout">
            <a:avLst>
              <a:gd name="adj1" fmla="val -17976"/>
              <a:gd name="adj2" fmla="val 64244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Ne, děkuji Vám.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válný popisek 33"/>
          <p:cNvSpPr/>
          <p:nvPr/>
        </p:nvSpPr>
        <p:spPr>
          <a:xfrm>
            <a:off x="4716016" y="4048367"/>
            <a:ext cx="2749884" cy="1443283"/>
          </a:xfrm>
          <a:prstGeom prst="wedgeEllipseCallout">
            <a:avLst>
              <a:gd name="adj1" fmla="val -30406"/>
              <a:gd name="adj2" fmla="val 6250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Alespoň si přivoňte!</a:t>
            </a:r>
          </a:p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Určitě by Vaší matce moc voněl, voní všem ženám!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94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3" grpId="0" animBg="1"/>
      <p:bldP spid="24" grpId="0" animBg="1"/>
      <p:bldP spid="25" grpId="0" animBg="1"/>
      <p:bldP spid="27" grpId="0" animBg="1"/>
      <p:bldP spid="29" grpId="0" animBg="1"/>
      <p:bldP spid="33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25806" y="364014"/>
            <a:ext cx="349238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Rozdílné chování ve stejné situaci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328247"/>
            <a:ext cx="295232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1. Koupím si parfém. Neumím prodávajícího odmítnout.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00620" y="2301223"/>
            <a:ext cx="244827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2. Prodávajícího ignoruji a rychle uteču.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6090" y="910461"/>
            <a:ext cx="503182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 ulici vám nabízí koupi parfému. </a:t>
            </a:r>
          </a:p>
          <a:p>
            <a:r>
              <a:rPr lang="cs-CZ" dirty="0" smtClean="0"/>
              <a:t>V kapse máte poslední peníze na nákup.</a:t>
            </a:r>
          </a:p>
          <a:p>
            <a:r>
              <a:rPr lang="cs-CZ" dirty="0" smtClean="0"/>
              <a:t>Prodávající je neodbytný, stále vám parfém vnucuje.</a:t>
            </a:r>
          </a:p>
          <a:p>
            <a:r>
              <a:rPr lang="cs-CZ" dirty="0"/>
              <a:t>J</a:t>
            </a:r>
            <a:r>
              <a:rPr lang="cs-CZ" dirty="0" smtClean="0"/>
              <a:t>ak můžeme reagovat?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18194" y="2301223"/>
            <a:ext cx="249786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3. Slušně prodávajícího odmítnu.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32368" y="3573016"/>
            <a:ext cx="6660740" cy="258532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Pokud se vám podobná situace už stala, jak jste reagovali?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/>
              <a:t>v</a:t>
            </a:r>
            <a:r>
              <a:rPr lang="cs-CZ" dirty="0" smtClean="0"/>
              <a:t>arianta 1		varianta 2		varianta 3</a:t>
            </a:r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94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8" grpId="0" animBg="1"/>
      <p:bldP spid="9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6055" y="-27321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47533" y="836712"/>
            <a:ext cx="7416824" cy="34163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Agresivní jednání		 Submisivní jednání		Asertivní jednání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rot="541799">
            <a:off x="755576" y="4725144"/>
            <a:ext cx="324036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Agresivní jednání je útočné jednání.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rot="21094669">
            <a:off x="2699792" y="5535023"/>
            <a:ext cx="324036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Submisivní jednání je poddajné, ústupné, podřizující se jednání.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rot="471747">
            <a:off x="5023997" y="4725144"/>
            <a:ext cx="324036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Asertivita je schopnost prosadit svůj vlastní názor či zájem.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675691" y="332656"/>
            <a:ext cx="1848391" cy="369332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dirty="0" smtClean="0"/>
              <a:t>Vysvětlete pojmy:</a:t>
            </a:r>
          </a:p>
        </p:txBody>
      </p:sp>
    </p:spTree>
    <p:extLst>
      <p:ext uri="{BB962C8B-B14F-4D97-AF65-F5344CB8AC3E}">
        <p14:creationId xmlns:p14="http://schemas.microsoft.com/office/powerpoint/2010/main" xmlns="" val="530091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6055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9505" y="751344"/>
            <a:ext cx="7416824" cy="563231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Agresivní jednání		 Submisivní jednání		Asertivní jednání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13176"/>
            <a:ext cx="1181746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/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329100"/>
            <a:ext cx="992198" cy="115212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17032"/>
            <a:ext cx="1790449" cy="10081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5945" y="5164596"/>
            <a:ext cx="1124703" cy="100070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558130"/>
            <a:ext cx="1216349" cy="127657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027240"/>
            <a:ext cx="1742973" cy="97994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93659" y="260648"/>
            <a:ext cx="4524572" cy="369332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dirty="0" smtClean="0"/>
              <a:t>Přiřaďte obrázky k jednotlivým typům jednání:</a:t>
            </a:r>
          </a:p>
        </p:txBody>
      </p:sp>
    </p:spTree>
    <p:extLst>
      <p:ext uri="{BB962C8B-B14F-4D97-AF65-F5344CB8AC3E}">
        <p14:creationId xmlns:p14="http://schemas.microsoft.com/office/powerpoint/2010/main" xmlns="" val="3278563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472 -0.07801 C -0.02344 -0.07963 -0.01389 -0.08334 -0.00313 -0.08542 C 0.01476 -0.08889 0.03142 -0.09306 0.05 -0.09468 C 0.08837 -0.1044 0.12205 -0.09838 0.16788 -0.09884 C 0.18368 -0.10278 0.18316 -0.11435 0.19375 -0.12176 C 0.19444 -0.125 0.19653 -0.12801 0.19653 -0.13125 C 0.19653 -0.14097 0.19375 -0.16204 0.18368 -0.16968 C 0.17535 -0.18727 0.15868 -0.20139 0.1434 -0.21551 C 0.13958 -0.21898 0.13698 -0.22084 0.13194 -0.22269 C 0.13038 -0.22338 0.12899 -0.22408 0.1276 -0.22477 C 0.12621 -0.22523 0.12187 -0.2257 0.12326 -0.2257 C 0.14184 -0.22547 0.17934 -0.22361 0.17934 -0.22361 C 0.18368 -0.2206 0.19722 -0.21783 0.20382 -0.21736 C 0.22118 -0.21644 0.25555 -0.21551 0.25555 -0.21528 C 0.26406 -0.21574 0.27292 -0.21574 0.28142 -0.21644 C 0.28437 -0.21667 0.28993 -0.21852 0.28993 -0.21829 C 0.29479 -0.22176 0.29583 -0.22616 0.29583 -0.23079 " pathEditMode="relative" rAng="0" ptsTypes="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28" y="-7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6.93889E-18 C 0.00208 -0.01088 0.00191 -0.02269 0.00607 -0.03241 C 0.00764 -0.03612 0.01528 -0.03635 0.01528 -0.03635 C 0.02847 -0.04862 0.04809 -0.05162 0.06371 -0.05463 C 0.06892 -0.05672 0.07361 -0.06042 0.07882 -0.06274 C 0.08229 -0.06713 0.08611 -0.07014 0.08941 -0.07477 C 0.08871 -0.08612 0.08646 -0.09746 0.08646 -0.10903 C 0.08646 -0.10926 0.08628 -0.13241 0.08941 -0.13936 C 0.09184 -0.14445 0.09896 -0.14723 0.10312 -0.14746 C 0.12691 -0.14885 0.15052 -0.14885 0.1743 -0.14954 C 0.18941 -0.15301 0.20104 -0.16204 0.21528 -0.1676 C 0.22587 -0.17709 0.2217 -0.175 0.23333 -0.17987 C 0.23646 -0.18125 0.24253 -0.1838 0.24253 -0.1838 C 0.25225 -0.1926 0.25955 -0.19144 0.26666 -0.20602 C 0.26666 -0.20625 0.2658 -0.22269 0.26371 -0.22616 C 0.26215 -0.22894 0.25937 -0.2301 0.25764 -0.23241 " pathEditMode="relative" ptsTypes="fffffffffffffff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1111E-6 C 0.00191 -0.00857 0.00122 -0.01829 0.00452 -0.02616 C 0.00816 -0.03496 0.01233 -0.04098 0.01667 -0.04838 C 0.02031 -0.0544 0.02136 -0.06135 0.0257 -0.06667 C 0.02743 -0.07315 0.03334 -0.08496 0.03334 -0.08496 C 0.03611 -0.09676 0.03281 -0.08588 0.03785 -0.09491 C 0.04323 -0.1044 0.0434 -0.11181 0.05139 -0.11505 C 0.05452 -0.11366 0.05747 -0.1125 0.06059 -0.11111 C 0.06077 -0.11111 0.07604 -0.09074 0.07726 -0.08889 C 0.08004 -0.08449 0.08299 -0.07639 0.08629 -0.07269 C 0.08889 -0.06991 0.09271 -0.06945 0.09531 -0.06667 C 0.10434 -0.05741 0.11389 -0.04537 0.12413 -0.03843 C 0.14358 -0.025 0.16771 -0.01736 0.18924 -0.01412 C 0.21268 -0.01551 0.22188 -0.01574 0.2408 -0.02223 C 0.24306 -0.02408 0.25139 -0.03079 0.25452 -0.03241 C 0.26719 -0.03866 0.28143 -0.04144 0.29393 -0.04838 C 0.30243 -0.05301 0.30938 -0.06111 0.31806 -0.06459 C 0.32639 -0.0757 0.31528 -0.06227 0.3257 -0.07061 C 0.32761 -0.07223 0.33073 -0.07871 0.33177 -0.08079 C 0.33316 -0.0882 0.3349 -0.09561 0.33629 -0.10301 C 0.3349 -0.1213 0.33438 -0.13264 0.32413 -0.14537 C 0.32014 -0.16111 0.31129 -0.17408 0.30295 -0.18588 C 0.30122 -0.19236 0.29705 -0.20371 0.30139 -0.21019 C 0.30347 -0.21343 0.30747 -0.2132 0.31059 -0.21412 C 0.31875 -0.21644 0.32691 -0.21852 0.33472 -0.22223 C 0.34132 -0.23056 0.34045 -0.24885 0.33177 -0.25463 C 0.32361 -0.25996 0.31337 -0.26273 0.30452 -0.26459 C 0.24028 -0.26273 0.25868 -0.26875 0.22413 -0.25463 C 0.21945 -0.24792 0.21233 -0.24723 0.2059 -0.24445 C 0.20278 -0.24306 0.2 -0.23982 0.19688 -0.23843 C 0.18941 -0.22801 0.19913 -0.24028 0.18924 -0.23241 C 0.17743 -0.22315 0.19618 -0.23287 0.18177 -0.22616 C 0.17761 -0.21829 0.17257 -0.21135 0.16806 -0.20394 C 0.15382 -0.1801 0.17483 -0.21436 0.16354 -0.1919 C 0.16233 -0.18959 0.16042 -0.1882 0.15903 -0.18588 C 0.14566 -0.1632 0.15799 -0.18102 0.15 -0.16968 C 0.14809 -0.16273 0.14479 -0.15996 0.14236 -0.15348 C 0.13872 -0.14375 0.13594 -0.13079 0.13021 -0.12315 C 0.12795 -0.11459 0.12465 -0.10741 0.12257 -0.09908 C 0.11684 -0.075 0.11354 -0.04977 0.10747 -0.02616 C 0.10434 -0.01412 0.10104 -0.00232 0.09844 0.01018 C 0.09549 0.0243 0.09219 0.03842 0.08924 0.05254 C 0.08715 0.06273 0.08594 0.07523 0.08021 0.08287 C 0.07778 0.07939 0.07118 0.07361 0.07118 0.06875 " pathEditMode="relative" ptsTypes="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9.25926E-6 C 0.0106 -0.00487 0.0106 -0.01227 0.01824 -0.02014 C 0.03021 -0.03241 0.04254 -0.04213 0.05296 -0.05672 C 0.0566 -0.07107 0.0514 -0.05371 0.05903 -0.06876 C 0.06268 -0.07593 0.06355 -0.08473 0.06824 -0.09098 C 0.07205 -0.10764 0.06667 -0.08727 0.07275 -0.10116 C 0.07431 -0.10487 0.07466 -0.10926 0.0757 -0.1132 C 0.07449 -0.14306 0.07622 -0.16204 0.05747 -0.17778 C 0.0566 -0.17963 0.05348 -0.18658 0.05157 -0.18797 C 0.04723 -0.19075 0.04202 -0.19121 0.03785 -0.19399 C 0.02778 -0.2007 0.01893 -0.20417 0.00747 -0.20602 C -0.01197 -0.21505 -0.0592 -0.21343 -0.06979 -0.21413 C -0.09774 -0.21598 -0.12499 -0.21899 -0.15312 -0.22014 C -0.21718 -0.21667 -0.28142 -0.22038 -0.34548 -0.21413 C -0.34739 -0.21366 -0.35781 -0.21204 -0.36058 -0.21019 C -0.38211 -0.19584 -0.36163 -0.20579 -0.3743 -0.20001 C -0.37586 -0.19723 -0.37708 -0.19445 -0.37881 -0.1919 C -0.38124 -0.18843 -0.38645 -0.18195 -0.38645 -0.18195 C -0.38923 -0.16968 -0.3927 -0.15788 -0.39548 -0.14561 C -0.39565 -0.14491 -0.39791 -0.13288 -0.39843 -0.13126 C -0.40069 -0.12501 -0.40381 -0.11945 -0.40607 -0.1132 C -0.40989 -0.10325 -0.41197 -0.09283 -0.41822 -0.08496 C -0.42048 -0.07639 -0.42395 -0.07176 -0.43038 -0.06876 C -0.44357 -0.07084 -0.45468 -0.07408 -0.46371 -0.08889 C -0.4677 -0.09538 -0.47083 -0.10602 -0.4743 -0.1132 C -0.47534 -0.11528 -0.47725 -0.11922 -0.47725 -0.11922 C -0.48263 -0.16135 -0.46822 -0.1845 -0.46822 -0.22223 " pathEditMode="relative" ptsTypes="ffffffffffffffffffffffffffA">
                                      <p:cBhvr>
                                        <p:cTn id="18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46945E-18 -4.81481E-6 C -0.0059 -0.00787 -0.00087 -4.81481E-6 -0.00469 -0.01018 C -0.00885 -0.02106 -0.01719 -0.03287 -0.02587 -0.03634 C -0.03107 -0.0412 -0.03472 -0.04259 -0.04097 -0.04444 C -0.04514 -0.05023 -0.05191 -0.05417 -0.05764 -0.05671 C -0.06423 -0.07014 -0.0783 -0.07755 -0.08802 -0.08704 C -0.09791 -0.09653 -0.08732 -0.09074 -0.09705 -0.09514 C -0.10191 -0.10532 -0.11111 -0.11343 -0.11979 -0.11736 C -0.1276 -0.12778 -0.12899 -0.12153 -0.13802 -0.1294 C -0.13958 -0.13079 -0.14097 -0.13241 -0.14253 -0.13333 C -0.14548 -0.13518 -0.15156 -0.1375 -0.15156 -0.1375 C -0.15625 -0.14653 -0.15868 -0.15509 -0.16059 -0.16574 C -0.16007 -0.17708 -0.16146 -0.18889 -0.1592 -0.2 C -0.15659 -0.21273 -0.13646 -0.21759 -0.12882 -0.2243 C -0.09635 -0.22245 -0.06423 -0.21875 -0.03194 -0.2162 C -0.01944 -0.21065 -0.00382 -0.21134 0.00903 -0.21018 C 0.03611 -0.20093 0.06719 -0.19954 0.09531 -0.19606 C 0.10452 -0.19352 0.11354 -0.19167 0.12275 -0.19005 C 0.13733 -0.18495 0.15174 -0.18333 0.16667 -0.17986 C 0.17552 -0.17569 0.16754 -0.17893 0.18177 -0.17593 C 0.19393 -0.17338 0.20591 -0.16921 0.21806 -0.16574 C 0.22622 -0.16643 0.23438 -0.1662 0.24236 -0.16782 C 0.2441 -0.16829 0.24531 -0.17083 0.24688 -0.17176 C 0.24983 -0.17361 0.25608 -0.17593 0.25608 -0.17593 C 0.25764 -0.1787 0.25886 -0.18171 0.26059 -0.18403 C 0.26181 -0.18565 0.26389 -0.18611 0.26511 -0.18796 C 0.26615 -0.18958 0.26597 -0.19213 0.26667 -0.19398 C 0.27118 -0.20625 0.27639 -0.21898 0.27865 -0.23241 C 0.27761 -0.25347 0.27622 -0.27268 0.27275 -0.29305 C 0.26979 -0.34282 0.26806 -0.39236 0.26806 -0.44259 " pathEditMode="relative" ptsTypes="fffffffffffffffffffffffffffffA">
                                      <p:cBhvr>
                                        <p:cTn id="22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7037E-7 C -0.00052 0.0081 0.00018 0.01644 -0.00157 0.02454 C -0.0019 0.02639 -0.00487 0.02639 -0.00607 0.02778 C -0.00711 0.02917 -0.00677 0.03125 -0.00763 0.03264 C -0.01493 0.04514 -0.03888 0.06019 -0.05138 0.06389 C -0.05746 0.06991 -0.06493 0.06968 -0.07257 0.07176 C -0.09253 0.07778 -0.06892 0.07384 -0.09826 0.07685 C -0.11546 0.07569 -0.11494 0.07662 -0.12691 0.07361 C -0.14514 0.06898 -0.16077 0.06111 -0.17969 0.05903 C -0.19948 0.05463 -0.2191 0.05232 -0.23837 0.04583 C -0.24063 0.04329 -0.24393 0.04213 -0.24601 0.03935 C -0.2481 0.03657 -0.24879 0.03264 -0.25053 0.0294 C -0.25435 0.01389 -0.25921 -0.00023 -0.26112 -0.0162 C -0.26164 -0.02662 -0.25921 -0.05231 -0.26875 -0.06204 C -0.27119 -0.06968 -0.27761 -0.08102 -0.28212 -0.08819 C -0.28507 -0.09306 -0.29063 -0.09699 -0.29428 -0.10139 C -0.30712 -0.10023 -0.31129 -0.09977 -0.32136 -0.09653 C -0.32761 -0.0919 -0.3257 -0.09005 -0.33056 -0.08472 C -0.33212 -0.0794 -0.33369 -0.07407 -0.33507 -0.06852 C -0.33664 -0.05393 -0.34046 -0.04167 -0.3441 -0.02778 C -0.34601 -0.02037 -0.34671 -0.01181 -0.35157 -0.00648 C -0.3533 -0.00093 -0.35521 0.00232 -0.35921 0.00648 C -0.36841 0.02708 -0.35591 0.00162 -0.36667 0.01644 C -0.36771 0.01782 -0.36737 0.01991 -0.36823 0.0213 C -0.37275 0.02963 -0.38108 0.03542 -0.38924 0.0375 C -0.39792 0.04699 -0.42813 0.04954 -0.43907 0.05069 C -0.44514 0.05023 -0.45122 0.05 -0.4573 0.04907 C -0.46233 0.04838 -0.46598 0.04398 -0.47066 0.04236 C -0.47987 0.03958 -0.48855 0.03681 -0.49792 0.03449 C -0.50504 0.02685 -0.49601 0.03542 -0.50695 0.0294 C -0.51355 0.02569 -0.51789 0.01944 -0.52362 0.01482 C -0.52657 0.0125 -0.53004 0.01088 -0.53264 0.0081 C -0.53698 0.00394 -0.54757 -0.00162 -0.54757 -0.00139 C -0.55244 -0.00949 -0.55799 -0.01528 -0.56285 -0.02292 C -0.56494 -0.03032 -0.5698 -0.04051 -0.57344 -0.04745 C -0.57518 -0.05069 -0.57952 -0.05718 -0.57952 -0.05694 C -0.58125 -0.06505 -0.58299 -0.07176 -0.58386 -0.07986 C -0.58299 -0.09583 -0.58264 -0.11065 -0.57796 -0.12593 C -0.57483 -0.1544 -0.57344 -0.17986 -0.57344 -0.20903 " pathEditMode="relative" rAng="0" ptsTypes="ffffffffffffffffffffffffffffffffffffffA">
                                      <p:cBhvr>
                                        <p:cTn id="26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84" y="-6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51720" y="238499"/>
            <a:ext cx="540060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Spoj možné jednání ve stejné situaci s obecným pojmem, který jednání kupujícího charakterizoval.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934437"/>
            <a:ext cx="2486619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Koupím si parfém. </a:t>
            </a:r>
          </a:p>
          <a:p>
            <a:r>
              <a:rPr lang="cs-CZ" dirty="0" smtClean="0"/>
              <a:t>Neumím prodávajícího odmítnout.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8356" y="3065184"/>
            <a:ext cx="244827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2. Prodávajícího ignoruji a rychle uteču.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3894724"/>
            <a:ext cx="249786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3. Slušně prodávajícího odmítnu.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6483" y="1244588"/>
            <a:ext cx="3253389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Možné jednání ve stejné situaci: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1228412"/>
            <a:ext cx="316835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Pojem pro jednání kupujícího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2910" y="4688269"/>
            <a:ext cx="244827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4. Prodávajícího vulgárně odmítnu.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9678" y="5517232"/>
            <a:ext cx="2448272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  <a:r>
              <a:rPr lang="cs-CZ" dirty="0" smtClean="0"/>
              <a:t>. Nechám se přemluvit,  parfém si koupím, i když o něj nestojím.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2572748"/>
            <a:ext cx="21602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a) Submisivní jednání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64088" y="4826769"/>
            <a:ext cx="208823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c) Asertivní jednání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3711515"/>
            <a:ext cx="21602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b) Agresivní jednání</a:t>
            </a:r>
            <a:endParaRPr lang="cs-CZ" dirty="0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85170301"/>
              </p:ext>
            </p:extLst>
          </p:nvPr>
        </p:nvGraphicFramePr>
        <p:xfrm>
          <a:off x="8172400" y="2857767"/>
          <a:ext cx="875928" cy="18542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437964"/>
                <a:gridCol w="4379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a)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a)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c)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b)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a)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Pěticípá hvězda 16">
            <a:hlinkClick r:id="rId3" action="ppaction://hlinksldjump"/>
          </p:cNvPr>
          <p:cNvSpPr/>
          <p:nvPr/>
        </p:nvSpPr>
        <p:spPr>
          <a:xfrm>
            <a:off x="2324409" y="2572748"/>
            <a:ext cx="216024" cy="18466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>
            <a:hlinkClick r:id="rId4" action="ppaction://hlinksldjump"/>
          </p:cNvPr>
          <p:cNvSpPr/>
          <p:nvPr/>
        </p:nvSpPr>
        <p:spPr>
          <a:xfrm>
            <a:off x="2324409" y="3472842"/>
            <a:ext cx="216024" cy="18466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>
            <a:hlinkClick r:id="rId5" action="ppaction://hlinksldjump"/>
          </p:cNvPr>
          <p:cNvSpPr/>
          <p:nvPr/>
        </p:nvSpPr>
        <p:spPr>
          <a:xfrm>
            <a:off x="2318430" y="4324436"/>
            <a:ext cx="216024" cy="18466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>
            <a:hlinkClick r:id="rId3" action="ppaction://hlinksldjump"/>
          </p:cNvPr>
          <p:cNvSpPr/>
          <p:nvPr/>
        </p:nvSpPr>
        <p:spPr>
          <a:xfrm>
            <a:off x="2295442" y="6165304"/>
            <a:ext cx="216024" cy="18466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1513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1" grpId="0" animBg="1"/>
      <p:bldP spid="12" grpId="0" animBg="1"/>
      <p:bldP spid="9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3855" y="16977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476672"/>
            <a:ext cx="590465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Asertivním způsobům jednání také říkáme asertivní techniky.</a:t>
            </a:r>
          </a:p>
          <a:p>
            <a:r>
              <a:rPr lang="cs-CZ" dirty="0" smtClean="0"/>
              <a:t>Asertivní jednání považujeme za správné v každé situaci.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1196752"/>
            <a:ext cx="4032448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Asertivních technik je několik, uvedeme si alespoň základní z nich.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Tyto techniky můžeme využívat celý život v různých situacích.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2780928"/>
            <a:ext cx="388843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„Poškrábaná gramofonová deska“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78973" y="3445977"/>
            <a:ext cx="368501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2. „Nemít strach z odmítnutí“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33868" y="3973706"/>
            <a:ext cx="410445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3. „Umím říci </a:t>
            </a:r>
            <a:r>
              <a:rPr lang="cs-CZ" i="1" dirty="0" smtClean="0"/>
              <a:t>ne</a:t>
            </a:r>
            <a:r>
              <a:rPr lang="cs-CZ" dirty="0" smtClean="0"/>
              <a:t> bez pocitu viny“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761665" y="4509120"/>
            <a:ext cx="410445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4. „Při vyjednávání jsme oba vítězi“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5085184"/>
            <a:ext cx="410445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  <a:r>
              <a:rPr lang="cs-CZ" dirty="0" smtClean="0"/>
              <a:t>. „Umět přijmout kritiku“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5661248"/>
            <a:ext cx="432048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6</a:t>
            </a:r>
            <a:r>
              <a:rPr lang="cs-CZ" dirty="0" smtClean="0"/>
              <a:t>. „Jak reagovat na neoprávněnou kritiku?“</a:t>
            </a:r>
          </a:p>
        </p:txBody>
      </p:sp>
      <p:sp>
        <p:nvSpPr>
          <p:cNvPr id="13" name="Pěticípá hvězda 12">
            <a:hlinkClick r:id="rId3" action="ppaction://hlinksldjump"/>
          </p:cNvPr>
          <p:cNvSpPr/>
          <p:nvPr/>
        </p:nvSpPr>
        <p:spPr>
          <a:xfrm>
            <a:off x="7327896" y="890431"/>
            <a:ext cx="216024" cy="18466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94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776" y="749603"/>
            <a:ext cx="3888432" cy="20313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„Poškrábaná gramofonová deska“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Použijeme ve chvíli, ve které chceme prosadit svůj požadavek.</a:t>
            </a:r>
          </a:p>
          <a:p>
            <a:endParaRPr lang="cs-CZ" dirty="0"/>
          </a:p>
          <a:p>
            <a:pPr algn="ctr"/>
            <a:r>
              <a:rPr lang="cs-CZ" dirty="0" smtClean="0"/>
              <a:t>Nemusíme zvyšovat hlas, stále dokola jen opakujeme svůj požadavek.</a:t>
            </a:r>
          </a:p>
        </p:txBody>
      </p:sp>
      <p:pic>
        <p:nvPicPr>
          <p:cNvPr id="2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435446"/>
            <a:ext cx="230425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9137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43708" y="908720"/>
            <a:ext cx="5256584" cy="20313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2. „Nemít strach z odmítnutí“</a:t>
            </a:r>
          </a:p>
          <a:p>
            <a:endParaRPr lang="cs-CZ" dirty="0"/>
          </a:p>
          <a:p>
            <a:r>
              <a:rPr lang="cs-CZ" dirty="0" smtClean="0"/>
              <a:t>Použijeme ve chvíli, když žádáme o laskavost. </a:t>
            </a:r>
          </a:p>
          <a:p>
            <a:endParaRPr lang="cs-CZ" dirty="0"/>
          </a:p>
          <a:p>
            <a:r>
              <a:rPr lang="cs-CZ" dirty="0" smtClean="0"/>
              <a:t>Nikdo nám naše přání z očí nevyčte!</a:t>
            </a:r>
          </a:p>
          <a:p>
            <a:endParaRPr lang="cs-CZ" dirty="0" smtClean="0"/>
          </a:p>
          <a:p>
            <a:r>
              <a:rPr lang="cs-CZ" dirty="0" smtClean="0"/>
              <a:t>Stačí umět poprosit, tón hlasu není rozkazovačný.</a:t>
            </a:r>
            <a:endParaRPr lang="cs-CZ" dirty="0"/>
          </a:p>
        </p:txBody>
      </p:sp>
      <p:pic>
        <p:nvPicPr>
          <p:cNvPr id="2050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56991"/>
            <a:ext cx="2474913" cy="312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543063"/>
            <a:ext cx="1800373" cy="2748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2"/>
          <p:cNvCxnSpPr/>
          <p:nvPr/>
        </p:nvCxnSpPr>
        <p:spPr>
          <a:xfrm flipH="1">
            <a:off x="971600" y="3356991"/>
            <a:ext cx="2474913" cy="3121025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971600" y="3356991"/>
            <a:ext cx="2474913" cy="3121025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9137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195736" y="476672"/>
            <a:ext cx="5112567" cy="230832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3. „Umím říci </a:t>
            </a:r>
            <a:r>
              <a:rPr lang="cs-CZ" i="1" dirty="0" smtClean="0"/>
              <a:t>ne</a:t>
            </a:r>
            <a:r>
              <a:rPr lang="cs-CZ" dirty="0" smtClean="0"/>
              <a:t> bez pocitu viny“</a:t>
            </a:r>
          </a:p>
          <a:p>
            <a:endParaRPr lang="cs-CZ" dirty="0" smtClean="0"/>
          </a:p>
          <a:p>
            <a:r>
              <a:rPr lang="cs-CZ" dirty="0" smtClean="0"/>
              <a:t>Odmítnutí v situacích, ve kterých nám někdo něco vnucuje.</a:t>
            </a:r>
          </a:p>
          <a:p>
            <a:endParaRPr lang="cs-CZ" dirty="0"/>
          </a:p>
          <a:p>
            <a:r>
              <a:rPr lang="cs-CZ" dirty="0" smtClean="0"/>
              <a:t>Stačí říci jasně „ne (děkuji), nemám zájem (nechci)“.</a:t>
            </a:r>
          </a:p>
          <a:p>
            <a:endParaRPr lang="cs-CZ" dirty="0"/>
          </a:p>
          <a:p>
            <a:r>
              <a:rPr lang="cs-CZ" dirty="0" smtClean="0"/>
              <a:t>Není potřeba vysvětlovat proč. </a:t>
            </a:r>
            <a:endParaRPr lang="cs-CZ" dirty="0"/>
          </a:p>
        </p:txBody>
      </p:sp>
      <p:pic>
        <p:nvPicPr>
          <p:cNvPr id="3074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0418" y="3861048"/>
            <a:ext cx="3592640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9137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19572" y="548680"/>
            <a:ext cx="4104456" cy="34163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4. „Při vyjednávání jsme oba vítězi“</a:t>
            </a:r>
          </a:p>
          <a:p>
            <a:endParaRPr lang="cs-CZ" dirty="0"/>
          </a:p>
          <a:p>
            <a:r>
              <a:rPr lang="cs-CZ" dirty="0" smtClean="0"/>
              <a:t>V mezilidských vztazích je nejvýhodnějších domluvit se vždy tak, aby byli oba spokojení.</a:t>
            </a:r>
          </a:p>
          <a:p>
            <a:endParaRPr lang="cs-CZ" dirty="0"/>
          </a:p>
          <a:p>
            <a:r>
              <a:rPr lang="cs-CZ" dirty="0" smtClean="0"/>
              <a:t>V některých situacích mohou mít prostě pravdu oba, „mají svou pravdu“.</a:t>
            </a:r>
          </a:p>
          <a:p>
            <a:endParaRPr lang="cs-CZ" dirty="0"/>
          </a:p>
          <a:p>
            <a:r>
              <a:rPr lang="cs-CZ" dirty="0" smtClean="0"/>
              <a:t>Zásada je naslouchat druhému, respektovat ho, snažit se vymyslet další možné řešení situace (kompromis).</a:t>
            </a:r>
          </a:p>
        </p:txBody>
      </p:sp>
      <p:pic>
        <p:nvPicPr>
          <p:cNvPr id="6146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9898" y="2420888"/>
            <a:ext cx="3209149" cy="4012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91370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41371" y="0"/>
            <a:ext cx="9185371" cy="686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563888" y="1052736"/>
            <a:ext cx="4104456" cy="258532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  <a:r>
              <a:rPr lang="cs-CZ" dirty="0" smtClean="0"/>
              <a:t>. „Umět přijmout kritiku“</a:t>
            </a:r>
          </a:p>
          <a:p>
            <a:endParaRPr lang="cs-CZ" dirty="0"/>
          </a:p>
          <a:p>
            <a:r>
              <a:rPr lang="cs-CZ" dirty="0" smtClean="0"/>
              <a:t>Každý člověk má právo dělat chyby.</a:t>
            </a:r>
          </a:p>
          <a:p>
            <a:endParaRPr lang="cs-CZ" dirty="0"/>
          </a:p>
          <a:p>
            <a:r>
              <a:rPr lang="cs-CZ" dirty="0" smtClean="0"/>
              <a:t>Pokud je někdo kritizován, je na sdělení vždy nějaká část pravdy.</a:t>
            </a:r>
          </a:p>
          <a:p>
            <a:endParaRPr lang="cs-CZ" dirty="0"/>
          </a:p>
          <a:p>
            <a:r>
              <a:rPr lang="cs-CZ" dirty="0" smtClean="0"/>
              <a:t>Důležité je umět si chybu přiznat, omluvit se a navrhnout nápravu. </a:t>
            </a:r>
          </a:p>
        </p:txBody>
      </p:sp>
      <p:pic>
        <p:nvPicPr>
          <p:cNvPr id="4099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6060" y="2490147"/>
            <a:ext cx="2545135" cy="92129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4100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56045"/>
            <a:ext cx="3239510" cy="99330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xmlns="" val="59137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67544" y="476672"/>
            <a:ext cx="6336704" cy="369331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6</a:t>
            </a:r>
            <a:r>
              <a:rPr lang="cs-CZ" dirty="0" smtClean="0"/>
              <a:t>. „Jak reagovat na neoprávněnou kritiku?“</a:t>
            </a:r>
          </a:p>
          <a:p>
            <a:endParaRPr lang="cs-CZ" dirty="0"/>
          </a:p>
          <a:p>
            <a:r>
              <a:rPr lang="cs-CZ" dirty="0" smtClean="0"/>
              <a:t>„Nespravedlivá kritika je často zamaskovaná pochvala.“</a:t>
            </a:r>
          </a:p>
          <a:p>
            <a:endParaRPr lang="cs-CZ" dirty="0"/>
          </a:p>
          <a:p>
            <a:r>
              <a:rPr lang="cs-CZ" dirty="0" smtClean="0"/>
              <a:t>Nejprve bychom měli kritika v klidu vyslechnout a odsouhlasit vše pravdivé, co nám bylo sděleno.</a:t>
            </a:r>
          </a:p>
          <a:p>
            <a:endParaRPr lang="cs-CZ" dirty="0"/>
          </a:p>
          <a:p>
            <a:r>
              <a:rPr lang="cs-CZ" dirty="0" smtClean="0"/>
              <a:t>Můžeme kritikova slova přeformulovat: </a:t>
            </a:r>
          </a:p>
          <a:p>
            <a:r>
              <a:rPr lang="cs-CZ" dirty="0"/>
              <a:t>	</a:t>
            </a:r>
            <a:r>
              <a:rPr lang="cs-CZ" dirty="0" smtClean="0"/>
              <a:t>„Jsi fiflena“ - „Ano, jsem pěkné děvče“</a:t>
            </a:r>
          </a:p>
          <a:p>
            <a:endParaRPr lang="cs-CZ" dirty="0"/>
          </a:p>
          <a:p>
            <a:r>
              <a:rPr lang="cs-CZ" dirty="0" smtClean="0"/>
              <a:t>Zkusíme se zeptat na konkrétní negativa v klidu bez útočného </a:t>
            </a:r>
          </a:p>
          <a:p>
            <a:r>
              <a:rPr lang="cs-CZ" dirty="0" smtClean="0"/>
              <a:t>či ironického jednání.</a:t>
            </a:r>
          </a:p>
          <a:p>
            <a:endParaRPr lang="cs-CZ" dirty="0" smtClean="0"/>
          </a:p>
        </p:txBody>
      </p:sp>
      <p:pic>
        <p:nvPicPr>
          <p:cNvPr id="5122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84984"/>
            <a:ext cx="2509971" cy="33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9137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2073" y="13886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29245" y="2852936"/>
            <a:ext cx="5309445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Vyberte si ze způsobů jednání a sehrajte scénky.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Ostatní budou hádat, o který způsob řešení situace jde.</a:t>
            </a:r>
            <a:endParaRPr lang="cs-CZ" dirty="0"/>
          </a:p>
        </p:txBody>
      </p:sp>
      <p:sp>
        <p:nvSpPr>
          <p:cNvPr id="11" name="Pěticípá hvězda 10">
            <a:hlinkClick r:id="rId3" action="ppaction://hlinksldjump"/>
          </p:cNvPr>
          <p:cNvSpPr/>
          <p:nvPr/>
        </p:nvSpPr>
        <p:spPr>
          <a:xfrm>
            <a:off x="4067944" y="3453100"/>
            <a:ext cx="216024" cy="18466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941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83026"/>
            <a:ext cx="161251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81369" y="548680"/>
            <a:ext cx="8381262" cy="618630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1200" dirty="0"/>
              <a:t>Klipart [ on-line] 2012 [cit. </a:t>
            </a:r>
            <a:r>
              <a:rPr lang="cs-CZ" sz="1200" dirty="0" smtClean="0"/>
              <a:t>2012-03-25]. </a:t>
            </a:r>
            <a:r>
              <a:rPr lang="cs-CZ" sz="1200" dirty="0"/>
              <a:t>Dostupné na www: </a:t>
            </a:r>
            <a:endParaRPr lang="cs-CZ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4"/>
              </a:rPr>
              <a:t>http://office.microsoft.com/cs-cz/images/results.aspx?qu=zelen%C3%A1&amp;ctt=1#ai:MP900423119|mt:0|  </a:t>
            </a:r>
            <a:r>
              <a:rPr lang="cs-CZ" sz="1200" dirty="0" smtClean="0"/>
              <a:t>(pozadí všech snímků)</a:t>
            </a:r>
            <a:endParaRPr lang="cs-CZ" sz="1200" dirty="0" smtClean="0">
              <a:hlinkClick r:id="rId4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4"/>
              </a:rPr>
              <a:t>http://office.microsoft.com/cs-cz/images/results.aspx?qu=postavi%C4%8Dka&amp;ctt=1#ai:MC900078715|mt:0|</a:t>
            </a:r>
            <a:r>
              <a:rPr lang="cs-CZ" sz="1200" dirty="0" smtClean="0"/>
              <a:t> (běžící postava)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4"/>
              </a:rPr>
              <a:t>http://office.microsoft.com/cs-cz/images/results.aspx?qu=postavi%C4%8Dka&amp;ctt=1#ai:MC900078740|mt:0| </a:t>
            </a:r>
            <a:r>
              <a:rPr lang="cs-CZ" sz="1200" dirty="0" smtClean="0"/>
              <a:t>(ustaraná postava)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4"/>
              </a:rPr>
              <a:t>http://office.microsoft.com/cs-cz/images/results.aspx?qu=postavi%C4%8Dka&amp;ctt=1#ai:MC900078737|mt:0| </a:t>
            </a:r>
            <a:r>
              <a:rPr lang="cs-CZ" sz="1200" dirty="0"/>
              <a:t>(</a:t>
            </a:r>
            <a:r>
              <a:rPr lang="cs-CZ" sz="1200" dirty="0" smtClean="0"/>
              <a:t>postava s mašlí- prodávající)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4"/>
              </a:rPr>
              <a:t>http://office.microsoft.com/cs-cz/images/results.aspx?qu=postavi%C4%8Dka&amp;ctt=1#ai:MC900078625|mt:0| </a:t>
            </a:r>
            <a:r>
              <a:rPr lang="cs-CZ" sz="1200" dirty="0" smtClean="0"/>
              <a:t>(postava s žárovkou)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4"/>
              </a:rPr>
              <a:t>http://office.microsoft.com/cs-cz/images/results.aspx?qu=postavi%C4%8Dky&amp;ctt=1#ai:MC900078739|mt:0|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(postava se svěšenou hlavou)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5"/>
              </a:rPr>
              <a:t>http://office.microsoft.com/cs-cz/images/results.aspx?qu=postavi%C4%8Dka&amp;ctt=1#ai:MC900078728|mt:0|</a:t>
            </a:r>
            <a:endParaRPr lang="cs-CZ" sz="1200" dirty="0" smtClean="0"/>
          </a:p>
          <a:p>
            <a:r>
              <a:rPr lang="cs-CZ" sz="1200" dirty="0" smtClean="0"/>
              <a:t>       (postava  s koulí)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6"/>
              </a:rPr>
              <a:t>http://office.microsoft.com/cs-cz/images/results.aspx?qu=postavi%C4%8Dky&amp;ctt=1#ai:MC900078624|mt:0|</a:t>
            </a:r>
            <a:endParaRPr lang="cs-CZ" sz="1200" dirty="0" smtClean="0"/>
          </a:p>
          <a:p>
            <a:r>
              <a:rPr lang="cs-CZ" sz="1200" dirty="0" smtClean="0"/>
              <a:t>       (veselá postava)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6"/>
              </a:rPr>
              <a:t>http://office.microsoft.com/cs-cz/images/results.aspx?qu=postavi%C4%8Dky&amp;ctt=1#ai:MC900383550|mt:0|</a:t>
            </a:r>
            <a:endParaRPr lang="cs-CZ" sz="1200" dirty="0" smtClean="0"/>
          </a:p>
          <a:p>
            <a:r>
              <a:rPr lang="cs-CZ" sz="1200" dirty="0"/>
              <a:t> </a:t>
            </a:r>
            <a:r>
              <a:rPr lang="cs-CZ" sz="1200" dirty="0" smtClean="0"/>
              <a:t>      (postava s otazníkem)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7"/>
              </a:rPr>
              <a:t>http://office.microsoft.com/cs-cz/images/results.aspx?qu=spor&amp;ctt=1#ai:MC900299117|mt:0|</a:t>
            </a:r>
            <a:endParaRPr lang="cs-CZ" sz="1200" dirty="0" smtClean="0"/>
          </a:p>
          <a:p>
            <a:r>
              <a:rPr lang="cs-CZ" sz="1200" dirty="0" smtClean="0"/>
              <a:t>       (hádající se tváře)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8"/>
              </a:rPr>
              <a:t>http://office.microsoft.com/cs-cz/images/results.aspx?qu=gtramofon&amp;ctt=1#ai:MP900409570|mt:0</a:t>
            </a:r>
            <a:r>
              <a:rPr lang="cs-CZ" sz="1200" dirty="0" smtClean="0">
                <a:hlinkClick r:id="rId8"/>
              </a:rPr>
              <a:t>|</a:t>
            </a:r>
            <a:endParaRPr lang="cs-CZ" sz="1200" dirty="0" smtClean="0"/>
          </a:p>
          <a:p>
            <a:r>
              <a:rPr lang="cs-CZ" sz="1200" dirty="0"/>
              <a:t> </a:t>
            </a:r>
            <a:r>
              <a:rPr lang="cs-CZ" sz="1200" dirty="0" smtClean="0"/>
              <a:t>      (gramofon)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9"/>
              </a:rPr>
              <a:t>http://office.microsoft.com/cs-cz/images/results.aspx?qu=emoce#ai:MP900414035|mt:0</a:t>
            </a:r>
            <a:r>
              <a:rPr lang="cs-CZ" sz="1200" dirty="0" smtClean="0">
                <a:hlinkClick r:id="rId9"/>
              </a:rPr>
              <a:t>|</a:t>
            </a:r>
            <a:r>
              <a:rPr lang="cs-CZ" sz="1200" dirty="0" smtClean="0"/>
              <a:t> (strach)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9"/>
              </a:rPr>
              <a:t>http://office.microsoft.com/cs-cz/images/results.aspx?qu=emoce#ai:MP900316826|mt:0</a:t>
            </a:r>
            <a:r>
              <a:rPr lang="cs-CZ" sz="1200" dirty="0" smtClean="0">
                <a:hlinkClick r:id="rId9"/>
              </a:rPr>
              <a:t>|</a:t>
            </a:r>
            <a:r>
              <a:rPr lang="cs-CZ" sz="1200" dirty="0" smtClean="0"/>
              <a:t>  (úsměv)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0"/>
              </a:rPr>
              <a:t>http://office.microsoft.com/cs-cz/images/results.aspx?qu=n%C3%A1kupy&amp;ctt=1#ai:MC900406264|mt:0</a:t>
            </a:r>
            <a:r>
              <a:rPr lang="cs-CZ" sz="1200" dirty="0" smtClean="0">
                <a:hlinkClick r:id="rId10"/>
              </a:rPr>
              <a:t>|</a:t>
            </a:r>
            <a:endParaRPr lang="cs-CZ" sz="1200" dirty="0" smtClean="0"/>
          </a:p>
          <a:p>
            <a:r>
              <a:rPr lang="cs-CZ" sz="1200" dirty="0"/>
              <a:t> </a:t>
            </a:r>
            <a:r>
              <a:rPr lang="cs-CZ" sz="1200" dirty="0" smtClean="0"/>
              <a:t>      (nákupy)</a:t>
            </a:r>
            <a:endParaRPr lang="cs-CZ" sz="1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1"/>
              </a:rPr>
              <a:t>http://office.microsoft.com/cs-cz/images/results.aspx?qu=osoby&amp;ex=1#ai:MC900441958</a:t>
            </a:r>
            <a:r>
              <a:rPr lang="cs-CZ" sz="1200" dirty="0" smtClean="0">
                <a:hlinkClick r:id="rId11"/>
              </a:rPr>
              <a:t>|</a:t>
            </a:r>
            <a:r>
              <a:rPr lang="cs-CZ" sz="1200" dirty="0"/>
              <a:t> </a:t>
            </a:r>
            <a:r>
              <a:rPr lang="cs-CZ" sz="1200" dirty="0" smtClean="0"/>
              <a:t> (šipky)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1"/>
              </a:rPr>
              <a:t>http://office.microsoft.com/cs-cz/images/results.aspx?qu=osoby&amp;ex=1#ai:MC900441956</a:t>
            </a:r>
            <a:r>
              <a:rPr lang="cs-CZ" sz="1200" dirty="0" smtClean="0">
                <a:hlinkClick r:id="rId11"/>
              </a:rPr>
              <a:t>|</a:t>
            </a:r>
            <a:r>
              <a:rPr lang="cs-CZ" sz="1200" dirty="0" smtClean="0"/>
              <a:t> (</a:t>
            </a:r>
            <a:r>
              <a:rPr lang="cs-CZ" sz="1200" dirty="0"/>
              <a:t>šipky</a:t>
            </a:r>
            <a:r>
              <a:rPr lang="cs-CZ" sz="1200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2"/>
              </a:rPr>
              <a:t>http://office.microsoft.com/cs-cz/images/results.aspx?qu=otev%C5%99en%C3%A9+dve%C5%99e&amp;ex=1#ai:MP900432756</a:t>
            </a:r>
            <a:r>
              <a:rPr lang="cs-CZ" sz="1200" dirty="0" smtClean="0">
                <a:hlinkClick r:id="rId12"/>
              </a:rPr>
              <a:t>|</a:t>
            </a:r>
            <a:endParaRPr lang="cs-CZ" sz="1200" dirty="0" smtClean="0"/>
          </a:p>
          <a:p>
            <a:r>
              <a:rPr lang="cs-CZ" sz="1200" dirty="0"/>
              <a:t> </a:t>
            </a:r>
            <a:r>
              <a:rPr lang="cs-CZ" sz="1200" dirty="0" smtClean="0"/>
              <a:t>       (otevřené dveře)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4"/>
              </a:rPr>
              <a:t>http://office.microsoft.com/cs-cz/images/results.aspx?qu=vztahy&amp;ex=1#ai:MP900403662</a:t>
            </a:r>
            <a:r>
              <a:rPr lang="cs-CZ" sz="1200" dirty="0" smtClean="0">
                <a:hlinkClick r:id="rId4"/>
              </a:rPr>
              <a:t>| </a:t>
            </a:r>
            <a:r>
              <a:rPr lang="cs-CZ" sz="1200" dirty="0" smtClean="0"/>
              <a:t>(vztahy)</a:t>
            </a:r>
          </a:p>
          <a:p>
            <a:endParaRPr lang="cs-CZ" sz="1200" dirty="0" smtClean="0"/>
          </a:p>
          <a:p>
            <a:r>
              <a:rPr lang="cs-CZ" sz="1200" i="1" dirty="0" smtClean="0"/>
              <a:t>Asertivní techniky </a:t>
            </a:r>
            <a:r>
              <a:rPr lang="cs-CZ" sz="1200" dirty="0"/>
              <a:t>[ on-line] 2012 [cit. </a:t>
            </a:r>
            <a:r>
              <a:rPr lang="cs-CZ" sz="1200" dirty="0" smtClean="0"/>
              <a:t>2012-04-9]. </a:t>
            </a:r>
            <a:r>
              <a:rPr lang="cs-CZ" sz="1200" dirty="0"/>
              <a:t>Dostupné na www: </a:t>
            </a:r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www.sszdra-karvina.cz/komunikace/asertech/at2.htm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74941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8175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1540" y="908720"/>
            <a:ext cx="108012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31540" y="1484784"/>
            <a:ext cx="8280920" cy="526297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1400" b="1" dirty="0" smtClean="0"/>
              <a:t>Anotace	 		</a:t>
            </a:r>
            <a:r>
              <a:rPr lang="cs-CZ" sz="1400" dirty="0" smtClean="0"/>
              <a:t>Prezentace je určena pro žáky sedmého ročníku ZŠ a slouží </a:t>
            </a:r>
          </a:p>
          <a:p>
            <a:r>
              <a:rPr lang="cs-CZ" sz="1400" dirty="0" smtClean="0"/>
              <a:t>			k seznámení s asertivními technikami.</a:t>
            </a:r>
          </a:p>
          <a:p>
            <a:r>
              <a:rPr lang="cs-CZ" sz="1400" dirty="0" smtClean="0"/>
              <a:t>			</a:t>
            </a:r>
            <a:endParaRPr lang="cs-CZ" sz="1400" b="1" dirty="0" smtClean="0"/>
          </a:p>
          <a:p>
            <a:r>
              <a:rPr lang="cs-CZ" sz="1400" b="1" dirty="0" smtClean="0"/>
              <a:t>Autor			</a:t>
            </a:r>
            <a:r>
              <a:rPr lang="cs-CZ" sz="1400" dirty="0" smtClean="0"/>
              <a:t>Mgr. Sandra Tichá</a:t>
            </a:r>
          </a:p>
          <a:p>
            <a:endParaRPr lang="cs-CZ" sz="1400" dirty="0" smtClean="0"/>
          </a:p>
          <a:p>
            <a:r>
              <a:rPr lang="cs-CZ" sz="1400" b="1" dirty="0" smtClean="0"/>
              <a:t>Jazyk			</a:t>
            </a:r>
            <a:r>
              <a:rPr lang="cs-CZ" sz="1400" dirty="0" smtClean="0"/>
              <a:t>čeština</a:t>
            </a:r>
          </a:p>
          <a:p>
            <a:endParaRPr lang="cs-CZ" sz="1400" dirty="0" smtClean="0"/>
          </a:p>
          <a:p>
            <a:r>
              <a:rPr lang="cs-CZ" sz="1400" b="1" dirty="0" smtClean="0"/>
              <a:t>Očekávaný výstup		</a:t>
            </a:r>
            <a:r>
              <a:rPr lang="cs-CZ" sz="1400" dirty="0" smtClean="0"/>
              <a:t>Žáci umí využít asertivní techniky a využívat je v běžném životě. Žáci 			vysvětlí, co je to asertivní jednání.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Klíčová slova		</a:t>
            </a:r>
            <a:r>
              <a:rPr lang="cs-CZ" sz="1400" dirty="0" smtClean="0"/>
              <a:t>asertivita, asertivní techniky, asertivní chování</a:t>
            </a:r>
          </a:p>
          <a:p>
            <a:endParaRPr lang="cs-CZ" sz="1400" dirty="0" smtClean="0"/>
          </a:p>
          <a:p>
            <a:r>
              <a:rPr lang="cs-CZ" sz="1400" b="1" dirty="0" smtClean="0"/>
              <a:t>Druh učebního materiálu	</a:t>
            </a:r>
            <a:r>
              <a:rPr lang="cs-CZ" sz="1400" dirty="0" smtClean="0"/>
              <a:t>prezentace</a:t>
            </a:r>
          </a:p>
          <a:p>
            <a:endParaRPr lang="cs-CZ" sz="1400" dirty="0" smtClean="0"/>
          </a:p>
          <a:p>
            <a:r>
              <a:rPr lang="cs-CZ" sz="1400" b="1" dirty="0" smtClean="0"/>
              <a:t>Druh interaktivity		</a:t>
            </a:r>
            <a:r>
              <a:rPr lang="cs-CZ" sz="1400" dirty="0" smtClean="0"/>
              <a:t>aktivita, výklad</a:t>
            </a:r>
          </a:p>
          <a:p>
            <a:endParaRPr lang="cs-CZ" sz="1400" dirty="0" smtClean="0"/>
          </a:p>
          <a:p>
            <a:r>
              <a:rPr lang="cs-CZ" sz="1400" b="1" dirty="0" smtClean="0"/>
              <a:t>Cílová skupina		</a:t>
            </a:r>
            <a:r>
              <a:rPr lang="cs-CZ" sz="1400" dirty="0" smtClean="0"/>
              <a:t>žák</a:t>
            </a:r>
          </a:p>
          <a:p>
            <a:endParaRPr lang="cs-CZ" sz="1400" dirty="0" smtClean="0"/>
          </a:p>
          <a:p>
            <a:r>
              <a:rPr lang="cs-CZ" sz="1400" b="1" dirty="0" smtClean="0"/>
              <a:t>Stupeň a typ vzdělávání		</a:t>
            </a:r>
            <a:r>
              <a:rPr lang="cs-CZ" sz="1400" dirty="0" smtClean="0"/>
              <a:t>základní vzdělávání – druhý stupeň</a:t>
            </a:r>
          </a:p>
          <a:p>
            <a:endParaRPr lang="cs-CZ" sz="1400" dirty="0" smtClean="0"/>
          </a:p>
          <a:p>
            <a:r>
              <a:rPr lang="cs-CZ" sz="1400" b="1" dirty="0" smtClean="0"/>
              <a:t>Typická věková skupina		</a:t>
            </a:r>
            <a:r>
              <a:rPr lang="cs-CZ" sz="1400" dirty="0" smtClean="0"/>
              <a:t>12 – 13 let</a:t>
            </a:r>
          </a:p>
          <a:p>
            <a:pPr>
              <a:buNone/>
            </a:pPr>
            <a:endParaRPr lang="cs-CZ" sz="1400" dirty="0" smtClean="0"/>
          </a:p>
          <a:p>
            <a:r>
              <a:rPr lang="cs-CZ" sz="1400" b="1" dirty="0" smtClean="0"/>
              <a:t>Celková velikost		</a:t>
            </a:r>
            <a:r>
              <a:rPr lang="cs-CZ" sz="1400" dirty="0" smtClean="0"/>
              <a:t>1264 kB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74941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23364"/>
            <a:ext cx="230425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836712"/>
            <a:ext cx="8064896" cy="507831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slouží jako výklad a opakování znalostí o asertivních technikách.</a:t>
            </a:r>
          </a:p>
          <a:p>
            <a:r>
              <a:rPr lang="cs-CZ" dirty="0" smtClean="0"/>
              <a:t>Snímek 2-4- Žáci si pročtou situace. </a:t>
            </a:r>
          </a:p>
          <a:p>
            <a:r>
              <a:rPr lang="cs-CZ" dirty="0" smtClean="0"/>
              <a:t>Snímek 5- Žáci chodí k tabuli a pod jednotlivé varianty zapíší čárky, k variantě, která se jim stala nebo byla podobná. Společně vyhodnotíme, jak se nejčastěji asi chováme. Prostor pro diskuzi: Která z variant bude/je nejčastější?</a:t>
            </a:r>
          </a:p>
          <a:p>
            <a:r>
              <a:rPr lang="cs-CZ" dirty="0" smtClean="0"/>
              <a:t>Snímek 6- Žáci chodí k tabuli zapisovat, co je napadne když vidí jednotlivé druhy jednání (brainstorming), společně zkusíme jednotlivé druhy jednání vysvětlit. Možné vysvětlení jednotlivých druhů jednání jsou uvedené jako poslední tři animace na snímku.</a:t>
            </a:r>
          </a:p>
          <a:p>
            <a:r>
              <a:rPr lang="cs-CZ" dirty="0" smtClean="0"/>
              <a:t>Snímek 7- Žáci spojí jednotlivé obrázky k druhu chování. Na závěr zpustíme animace obrázků, které nám odhalí k čemu obrázky patřily.</a:t>
            </a:r>
          </a:p>
          <a:p>
            <a:r>
              <a:rPr lang="cs-CZ" dirty="0" smtClean="0"/>
              <a:t>Snímek 8- Žáci spojují. Správné odpovědi jsou nastaveny jako poslední animace snímku.</a:t>
            </a:r>
          </a:p>
          <a:p>
            <a:r>
              <a:rPr lang="cs-CZ" dirty="0" smtClean="0"/>
              <a:t>Snímek 9-15- výklad o asertivních technikách. Hvězdičky u technik na snímku 9 nám umožní vrátit se ke komiksu na začátku prezentace.</a:t>
            </a:r>
          </a:p>
          <a:p>
            <a:r>
              <a:rPr lang="cs-CZ" dirty="0" smtClean="0"/>
              <a:t>Snímek 16- Žáci si zkusí sehrát scénky s použitím vybrané asertivní techniky. Hvězdička umožní návrat k snímku 9 (kde je výčet technik), hvězdička v nadpisu na snímku 9, umožní návrat na snímek 16.</a:t>
            </a:r>
          </a:p>
        </p:txBody>
      </p:sp>
    </p:spTree>
    <p:extLst>
      <p:ext uri="{BB962C8B-B14F-4D97-AF65-F5344CB8AC3E}">
        <p14:creationId xmlns:p14="http://schemas.microsoft.com/office/powerpoint/2010/main" xmlns="" val="174941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1214</Words>
  <Application>Microsoft Office PowerPoint</Application>
  <PresentationFormat>Předvádění na obrazovce (4:3)</PresentationFormat>
  <Paragraphs>249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80</cp:revision>
  <dcterms:created xsi:type="dcterms:W3CDTF">2012-04-05T12:32:01Z</dcterms:created>
  <dcterms:modified xsi:type="dcterms:W3CDTF">2012-04-10T05:36:32Z</dcterms:modified>
</cp:coreProperties>
</file>