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3" r:id="rId6"/>
    <p:sldId id="275" r:id="rId7"/>
    <p:sldId id="272" r:id="rId8"/>
    <p:sldId id="274" r:id="rId9"/>
    <p:sldId id="26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2128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1452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1582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9206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0581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6776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55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6401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3167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964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9341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90F14-938E-4D72-B537-215DC1DB40C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78034C-1DE4-432E-9E59-4E11EC82A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9411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barvy&amp;ctt=1" TargetMode="External"/><Relationship Id="rId7" Type="http://schemas.openxmlformats.org/officeDocument/2006/relationships/hyperlink" Target="http://office.microsoft.com/cs-cz/images/results.aspx?qu=dosp%C3%ADvaj%C3%ADc%C3%AD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d%C3%ADvky" TargetMode="External"/><Relationship Id="rId5" Type="http://schemas.openxmlformats.org/officeDocument/2006/relationships/hyperlink" Target="http://office.microsoft.com/cs-cz/images/results.aspx?qu=argumenty" TargetMode="External"/><Relationship Id="rId4" Type="http://schemas.openxmlformats.org/officeDocument/2006/relationships/hyperlink" Target="http://office.microsoft.com/cs-cz/images/results.aspx?qu=konflikt&amp;ex=1&amp;ctt=1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1520" y="260648"/>
            <a:ext cx="1440160" cy="1373598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4283968" y="188640"/>
            <a:ext cx="4572000" cy="3693319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VO.7.B.20_</a:t>
            </a:r>
            <a:r>
              <a:rPr lang="cs-CZ" b="1" kern="0" dirty="0" err="1" smtClean="0"/>
              <a:t>asertivni</a:t>
            </a:r>
            <a:r>
              <a:rPr lang="cs-CZ" b="1" kern="0" dirty="0" smtClean="0"/>
              <a:t>_techniky_-_</a:t>
            </a:r>
            <a:r>
              <a:rPr lang="cs-CZ" b="1" kern="0" dirty="0" err="1" smtClean="0"/>
              <a:t>opakovani</a:t>
            </a:r>
            <a:endParaRPr lang="cs-CZ" b="1" kern="0" dirty="0"/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23.4.2012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Výchova k občanství</a:t>
            </a:r>
            <a:br>
              <a:rPr lang="cs-CZ" kern="0" dirty="0"/>
            </a:br>
            <a:r>
              <a:rPr lang="cs-CZ" kern="0" dirty="0"/>
              <a:t>Název: </a:t>
            </a:r>
            <a:r>
              <a:rPr lang="cs-CZ" kern="0" dirty="0" smtClean="0"/>
              <a:t>Asertivní techniky - opakování</a:t>
            </a:r>
            <a:r>
              <a:rPr lang="cs-CZ" kern="0" dirty="0">
                <a:solidFill>
                  <a:srgbClr val="FF0000"/>
                </a:solidFill>
              </a:rPr>
              <a:t/>
            </a:r>
            <a:br>
              <a:rPr lang="cs-CZ" kern="0" dirty="0">
                <a:solidFill>
                  <a:srgbClr val="FF0000"/>
                </a:solidFill>
              </a:rPr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07986" y="4105100"/>
            <a:ext cx="6770700" cy="646331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3600" b="1" dirty="0" smtClean="0"/>
              <a:t>ASERTIVNÍ TECHNIKY- OPAKOVÁNÍ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1594152" y="4974310"/>
            <a:ext cx="5598368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žáky sedmého ročníku ZŠ a slouží k opakování asertivních technik. </a:t>
            </a:r>
            <a:endParaRPr lang="cs-CZ" b="1" dirty="0"/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99679" y="58772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9223187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1" y="0"/>
            <a:ext cx="19649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16632"/>
            <a:ext cx="6861448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Přiřaď charakteristiku k jednání.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979712" y="1467807"/>
            <a:ext cx="2746648" cy="4525963"/>
          </a:xfrm>
        </p:spPr>
        <p:txBody>
          <a:bodyPr>
            <a:normAutofit fontScale="4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/>
              <a:t>s</a:t>
            </a:r>
            <a:r>
              <a:rPr lang="cs-CZ" dirty="0" smtClean="0"/>
              <a:t>lušnost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p</a:t>
            </a:r>
            <a:r>
              <a:rPr lang="cs-CZ" dirty="0" smtClean="0"/>
              <a:t>odléhání emocím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u</a:t>
            </a:r>
            <a:r>
              <a:rPr lang="cs-CZ" dirty="0" smtClean="0"/>
              <a:t>přímnost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s</a:t>
            </a:r>
            <a:r>
              <a:rPr lang="cs-CZ" dirty="0" smtClean="0"/>
              <a:t>ebedůvěra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s</a:t>
            </a:r>
            <a:r>
              <a:rPr lang="cs-CZ" dirty="0" smtClean="0"/>
              <a:t>trach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n</a:t>
            </a:r>
            <a:r>
              <a:rPr lang="cs-CZ" dirty="0" smtClean="0"/>
              <a:t>erozhodnost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p</a:t>
            </a:r>
            <a:r>
              <a:rPr lang="cs-CZ" dirty="0" smtClean="0"/>
              <a:t>evná vůle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ž</a:t>
            </a:r>
            <a:r>
              <a:rPr lang="cs-CZ" dirty="0" smtClean="0"/>
              <a:t>ádná vůle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n</a:t>
            </a:r>
            <a:r>
              <a:rPr lang="cs-CZ" dirty="0" smtClean="0"/>
              <a:t>emusím vysvětlovat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vysvětlování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ú</a:t>
            </a:r>
            <a:r>
              <a:rPr lang="cs-CZ" dirty="0" smtClean="0"/>
              <a:t>točnost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v</a:t>
            </a:r>
            <a:r>
              <a:rPr lang="cs-CZ" dirty="0" smtClean="0"/>
              <a:t>ulgarita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š</a:t>
            </a:r>
            <a:r>
              <a:rPr lang="cs-CZ" dirty="0" smtClean="0"/>
              <a:t>patné sebeovládání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k</a:t>
            </a:r>
            <a:r>
              <a:rPr lang="cs-CZ" dirty="0" smtClean="0"/>
              <a:t>lid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n</a:t>
            </a:r>
            <a:r>
              <a:rPr lang="cs-CZ" dirty="0" smtClean="0"/>
              <a:t>eschopnost prosadit se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výbušnost</a:t>
            </a:r>
          </a:p>
          <a:p>
            <a:pPr marL="514350" indent="-514350">
              <a:buFont typeface="+mj-lt"/>
              <a:buAutoNum type="alphaLcPeriod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59" y="1484784"/>
            <a:ext cx="12961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Agresivní jednání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60" y="2780928"/>
            <a:ext cx="12961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Asertivní jednání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60" y="3861048"/>
            <a:ext cx="148653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Submisivní jednání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1300032"/>
              </p:ext>
            </p:extLst>
          </p:nvPr>
        </p:nvGraphicFramePr>
        <p:xfrm>
          <a:off x="4644008" y="1672739"/>
          <a:ext cx="3840090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0030"/>
                <a:gridCol w="1280030"/>
                <a:gridCol w="1280030"/>
              </a:tblGrid>
              <a:tr h="156557">
                <a:tc>
                  <a:txBody>
                    <a:bodyPr/>
                    <a:lstStyle/>
                    <a:p>
                      <a:r>
                        <a:rPr lang="cs-CZ" dirty="0" smtClean="0"/>
                        <a:t>Agresivní jednání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Asertivní jednání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Submisivní</a:t>
                      </a:r>
                      <a:r>
                        <a:rPr lang="cs-CZ" baseline="0" dirty="0" smtClean="0"/>
                        <a:t> jednání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565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565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565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565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565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565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18719710"/>
              </p:ext>
            </p:extLst>
          </p:nvPr>
        </p:nvGraphicFramePr>
        <p:xfrm>
          <a:off x="8063883" y="4382450"/>
          <a:ext cx="1080117" cy="2475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39"/>
                <a:gridCol w="360039"/>
                <a:gridCol w="360039"/>
              </a:tblGrid>
              <a:tr h="32491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584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584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584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584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g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584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584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445224"/>
            <a:ext cx="2101205" cy="1231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943174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1" y="0"/>
            <a:ext cx="210897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6707088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Vytvoř definice jednotlivých způsobů jednání </a:t>
            </a:r>
            <a:br>
              <a:rPr lang="cs-CZ" sz="2400" b="1" dirty="0" smtClean="0"/>
            </a:br>
            <a:r>
              <a:rPr lang="cs-CZ" sz="2400" b="1" dirty="0" smtClean="0"/>
              <a:t>s pomocí předchozích charakteristik.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23728" y="1600201"/>
            <a:ext cx="6563072" cy="820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/>
              <a:t>s</a:t>
            </a:r>
            <a:r>
              <a:rPr lang="cs-CZ" sz="1400" dirty="0" smtClean="0"/>
              <a:t>lušnost - podléhání emocím – upřímnost- sebedůvěra</a:t>
            </a:r>
            <a:r>
              <a:rPr lang="cs-CZ" sz="1400" dirty="0"/>
              <a:t> </a:t>
            </a:r>
            <a:r>
              <a:rPr lang="cs-CZ" sz="1400" dirty="0" smtClean="0"/>
              <a:t>– strach - nerozhodnost</a:t>
            </a:r>
            <a:r>
              <a:rPr lang="cs-CZ" sz="1400" dirty="0"/>
              <a:t> </a:t>
            </a:r>
            <a:r>
              <a:rPr lang="cs-CZ" sz="1400" dirty="0" smtClean="0"/>
              <a:t>- pevná vůle - žádná vůle - nemusím vysvětlovat – vysvětlování</a:t>
            </a:r>
            <a:r>
              <a:rPr lang="cs-CZ" sz="1400" dirty="0"/>
              <a:t> </a:t>
            </a:r>
            <a:r>
              <a:rPr lang="cs-CZ" sz="1400" dirty="0" smtClean="0"/>
              <a:t>– útočnost – vulgarita</a:t>
            </a:r>
            <a:r>
              <a:rPr lang="cs-CZ" sz="1400" dirty="0"/>
              <a:t> </a:t>
            </a:r>
            <a:r>
              <a:rPr lang="cs-CZ" sz="1400" dirty="0" smtClean="0"/>
              <a:t>- špatné sebeovládání- klid</a:t>
            </a:r>
            <a:r>
              <a:rPr lang="cs-CZ" sz="1400" dirty="0"/>
              <a:t> </a:t>
            </a:r>
            <a:r>
              <a:rPr lang="cs-CZ" sz="1400" dirty="0" smtClean="0"/>
              <a:t>- neschopnost prosadit se - výbušnost</a:t>
            </a:r>
          </a:p>
          <a:p>
            <a:pPr marL="514350" indent="-514350">
              <a:buFont typeface="+mj-lt"/>
              <a:buAutoNum type="alphaLcPeriod"/>
            </a:pP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59" y="2492896"/>
            <a:ext cx="12961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Agresivní jednání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59" y="3717032"/>
            <a:ext cx="12961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Asertivní jednání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60" y="4797152"/>
            <a:ext cx="148653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Submisivní jednání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2579612"/>
            <a:ext cx="65527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5718106"/>
            <a:ext cx="5053461" cy="95410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Vycházíme z charakteristik: </a:t>
            </a:r>
          </a:p>
          <a:p>
            <a:r>
              <a:rPr lang="cs-CZ" sz="1400" dirty="0" smtClean="0"/>
              <a:t>Agresivní jednání je útočné jednání</a:t>
            </a:r>
            <a:r>
              <a:rPr lang="cs-CZ" sz="1400" dirty="0"/>
              <a:t>. </a:t>
            </a:r>
            <a:endParaRPr lang="cs-CZ" sz="1400" dirty="0" smtClean="0"/>
          </a:p>
          <a:p>
            <a:r>
              <a:rPr lang="cs-CZ" sz="1400" dirty="0" smtClean="0"/>
              <a:t>Asertivita </a:t>
            </a:r>
            <a:r>
              <a:rPr lang="cs-CZ" sz="1400" dirty="0"/>
              <a:t>je schopnost prosadit svůj vlastní názor či zájem</a:t>
            </a:r>
            <a:r>
              <a:rPr lang="cs-CZ" sz="1400" dirty="0" smtClean="0"/>
              <a:t>. </a:t>
            </a:r>
          </a:p>
          <a:p>
            <a:r>
              <a:rPr lang="cs-CZ" sz="1400" dirty="0" smtClean="0"/>
              <a:t>Submisivní </a:t>
            </a:r>
            <a:r>
              <a:rPr lang="cs-CZ" sz="1400" dirty="0"/>
              <a:t>jednání je poddajné, ústupné, podřizující se jednání</a:t>
            </a:r>
            <a:r>
              <a:rPr lang="cs-CZ" sz="1400" dirty="0" smtClean="0"/>
              <a:t>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838847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4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1" y="0"/>
            <a:ext cx="225299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419056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Označ text, </a:t>
            </a:r>
            <a:br>
              <a:rPr lang="cs-CZ" sz="2400" b="1" dirty="0" smtClean="0"/>
            </a:br>
            <a:r>
              <a:rPr lang="cs-CZ" sz="2400" b="1" dirty="0" smtClean="0"/>
              <a:t>ve kterém se nejedná asertivně.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604164">
            <a:off x="2555776" y="1600201"/>
            <a:ext cx="3312368" cy="748680"/>
          </a:xfrm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a) Ty boty si nekoupím. Děkuji. Ne, opravdu děkuji. Ne, děkuji, nechci jiné. Ne, děkuji Vám.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 rot="20945217">
            <a:off x="2265721" y="2655159"/>
            <a:ext cx="2520280" cy="1169551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b) Prosím vyměňte mi tento telefon, mám ho 14 dní už mi nefunguje. Žádám výměnu telefonu, mám ho 14 dní už mi nefunguje.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56176" y="4314450"/>
            <a:ext cx="2520280" cy="181588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g) Promiň. Ta večeře bude hned ji přinesu, jen vydrž, musím ještě vyndat prádlo z pračky. Mohl bys zalít květiny? Promiň, vím, že jsi unavený z práce. Já to udělám. Taky jsem měla těžký den v práci a teď trochu nestíhám. Ano, bude to hned.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86380" y="3090569"/>
            <a:ext cx="2520280" cy="95410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d) Strčte si ten svůj výrobek za klobouk. Jasně jsem Vám řekl, ať mě necháte být, nebo uvidíte…!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 rot="21074249">
            <a:off x="2411760" y="5318050"/>
            <a:ext cx="2520280" cy="95410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f) Včera jsem se nestihl učit, mrzí mě, že jsem Vás zklamal. Příští hodinu si tu známku opravím.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 rot="470924">
            <a:off x="3525860" y="4100670"/>
            <a:ext cx="2520280" cy="95410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e) Chápu, že je ti to líto, ale ten sešit ti opravdu nepůjčím. Můžu ti prozatím půjčit sešity z jiných předmětů.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 rot="20481689">
            <a:off x="6156176" y="2132856"/>
            <a:ext cx="2520280" cy="52322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c) Ne, děkuji. Vážím si Vaší nabídky, ale opravdu nechci.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175" y="4917940"/>
            <a:ext cx="1296144" cy="175432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Text </a:t>
            </a:r>
          </a:p>
          <a:p>
            <a:r>
              <a:rPr lang="cs-CZ" dirty="0" smtClean="0"/>
              <a:t>d) agresivní jednání; </a:t>
            </a:r>
          </a:p>
          <a:p>
            <a:r>
              <a:rPr lang="cs-CZ" dirty="0" smtClean="0"/>
              <a:t>g) submisivní jednání</a:t>
            </a:r>
            <a:endParaRPr lang="cs-CZ" dirty="0"/>
          </a:p>
        </p:txBody>
      </p:sp>
      <p:pic>
        <p:nvPicPr>
          <p:cNvPr id="11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6632"/>
            <a:ext cx="2217440" cy="1456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38847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1" y="0"/>
            <a:ext cx="210897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6408712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Doplň rozhovor za použití </a:t>
            </a:r>
            <a:br>
              <a:rPr lang="cs-CZ" sz="2400" b="1" dirty="0" smtClean="0"/>
            </a:br>
            <a:r>
              <a:rPr lang="cs-CZ" sz="2400" b="1" dirty="0" smtClean="0"/>
              <a:t>asertivních technik.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1412776"/>
            <a:ext cx="7020272" cy="492941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Kamarádka chce půjčit tvoje nové tričko.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Kamarádka: Jé, ty máš pěkné tričko, půjčíš mi ho?</a:t>
            </a: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Já:__________________________________________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Kamarádka: Nebuď lakomá, prosím.</a:t>
            </a:r>
          </a:p>
          <a:p>
            <a:pPr marL="0" indent="0">
              <a:buNone/>
            </a:pPr>
            <a:r>
              <a:rPr lang="cs-CZ" sz="2000" dirty="0" smtClean="0"/>
              <a:t>Já: 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Kamarádka: Vezmu si ho jen zítra do školy, prosím.</a:t>
            </a:r>
          </a:p>
          <a:p>
            <a:pPr marL="0" indent="0">
              <a:buNone/>
            </a:pPr>
            <a:r>
              <a:rPr lang="cs-CZ" sz="2000" dirty="0" smtClean="0"/>
              <a:t>Já:___________________________________________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Kamarádka: Buď kamarádka a půjč mi ho.</a:t>
            </a:r>
          </a:p>
          <a:p>
            <a:pPr marL="0" indent="0">
              <a:buNone/>
            </a:pPr>
            <a:r>
              <a:rPr lang="cs-CZ" sz="2000" dirty="0" smtClean="0"/>
              <a:t>Já: 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Kamarádka: My nemáme tolik peněz, abych si ho mohla taky koupit.</a:t>
            </a:r>
          </a:p>
          <a:p>
            <a:pPr marL="0" indent="0">
              <a:buNone/>
            </a:pPr>
            <a:r>
              <a:rPr lang="cs-CZ" sz="2000" dirty="0" smtClean="0"/>
              <a:t>Já: ____________________________________________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Kamarádka: 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Já: ____________________________________________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Kamarádka: 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Já: ____________________________________________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Kamarádka: _____________________________________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755576" y="1660158"/>
            <a:ext cx="1061829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u="sng" dirty="0"/>
              <a:t>Rozhovor</a:t>
            </a:r>
          </a:p>
        </p:txBody>
      </p:sp>
      <p:pic>
        <p:nvPicPr>
          <p:cNvPr id="307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1234"/>
            <a:ext cx="2671118" cy="1780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912648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3752"/>
            <a:ext cx="8229600" cy="1143000"/>
          </a:xfrm>
        </p:spPr>
        <p:txBody>
          <a:bodyPr/>
          <a:lstStyle/>
          <a:p>
            <a:r>
              <a:rPr lang="cs-CZ" dirty="0" smtClean="0"/>
              <a:t>Možné řešení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240" y="1196752"/>
            <a:ext cx="8074760" cy="492941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Kamarádka chce půjčit tvoje nové tričko.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Kamarádka: 	</a:t>
            </a:r>
            <a:r>
              <a:rPr lang="cs-CZ" sz="2000" i="1" dirty="0" smtClean="0"/>
              <a:t>Jé, ty máš pěkné tričko, půjčíš mi ho? 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	Já:</a:t>
            </a:r>
            <a:r>
              <a:rPr lang="cs-CZ" sz="2000" i="1" dirty="0" smtClean="0"/>
              <a:t> 	Promiň, ale nepůjčím ti ho.</a:t>
            </a: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Kamarádka: 	</a:t>
            </a:r>
            <a:r>
              <a:rPr lang="cs-CZ" sz="2000" i="1" dirty="0" smtClean="0"/>
              <a:t>Nebuď lakomá, prosím.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	Já: 	</a:t>
            </a:r>
            <a:r>
              <a:rPr lang="cs-CZ" sz="2000" i="1" dirty="0" smtClean="0"/>
              <a:t>Promiň, opravdu ne.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Kamarádka: 	</a:t>
            </a:r>
            <a:r>
              <a:rPr lang="cs-CZ" sz="2000" i="1" dirty="0" smtClean="0"/>
              <a:t>Vezmu si ho jen zítra do školy, prosím.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	Já: 	</a:t>
            </a:r>
            <a:r>
              <a:rPr lang="cs-CZ" sz="2000" i="1" dirty="0" smtClean="0"/>
              <a:t>Opravdu ne.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Kamarádka: 	</a:t>
            </a:r>
            <a:r>
              <a:rPr lang="cs-CZ" sz="2000" i="1" dirty="0" smtClean="0"/>
              <a:t>Buď kamarádka a půjč mi ho.</a:t>
            </a:r>
          </a:p>
          <a:p>
            <a:pPr marL="0" indent="0">
              <a:buNone/>
            </a:pPr>
            <a:r>
              <a:rPr lang="cs-CZ" sz="2000" dirty="0" smtClean="0"/>
              <a:t>	Já: 	</a:t>
            </a:r>
            <a:r>
              <a:rPr lang="cs-CZ" sz="2000" i="1" dirty="0" smtClean="0"/>
              <a:t>Promiň</a:t>
            </a:r>
            <a:r>
              <a:rPr lang="cs-CZ" sz="2000" i="1" dirty="0"/>
              <a:t>, opravdu ne</a:t>
            </a:r>
            <a:r>
              <a:rPr lang="cs-CZ" sz="2000" i="1" dirty="0" smtClean="0"/>
              <a:t>.</a:t>
            </a: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Kamarádka: 	</a:t>
            </a:r>
            <a:r>
              <a:rPr lang="cs-CZ" sz="2000" i="1" dirty="0" smtClean="0"/>
              <a:t>My nemáme tolik peněz, abych si ho mohla taky koupit.</a:t>
            </a:r>
          </a:p>
          <a:p>
            <a:pPr marL="0" indent="0">
              <a:buNone/>
            </a:pPr>
            <a:r>
              <a:rPr lang="cs-CZ" sz="2000" dirty="0" smtClean="0"/>
              <a:t>	Já: 	</a:t>
            </a:r>
            <a:r>
              <a:rPr lang="cs-CZ" sz="2000" i="1" dirty="0" smtClean="0"/>
              <a:t>Promiň</a:t>
            </a:r>
            <a:r>
              <a:rPr lang="cs-CZ" sz="2000" i="1" dirty="0"/>
              <a:t>, opravdu </a:t>
            </a:r>
            <a:r>
              <a:rPr lang="cs-CZ" sz="2000" i="1" dirty="0" smtClean="0"/>
              <a:t>ne. </a:t>
            </a:r>
          </a:p>
          <a:p>
            <a:pPr marL="0" indent="0">
              <a:buNone/>
            </a:pPr>
            <a:r>
              <a:rPr lang="cs-CZ" sz="2000" dirty="0" smtClean="0"/>
              <a:t>Kamarádka: 	</a:t>
            </a:r>
            <a:r>
              <a:rPr lang="cs-CZ" sz="2000" i="1" dirty="0" smtClean="0"/>
              <a:t>Tak to si budu pamatovat, počkej, až budeš chtít něco ty</a:t>
            </a:r>
            <a:r>
              <a:rPr lang="cs-CZ" sz="2000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	Já: 	</a:t>
            </a:r>
            <a:r>
              <a:rPr lang="cs-CZ" sz="2000" i="1" dirty="0" smtClean="0"/>
              <a:t>Nerozčiluj se, opravdu ti tohle tričko nepůjčím.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/>
              <a:t>Kamarádka: 	</a:t>
            </a:r>
            <a:r>
              <a:rPr lang="cs-CZ" sz="2000" i="1" dirty="0" smtClean="0"/>
              <a:t>Ale já bych ti s ním určitě nic neudělala, bylo by to jen na 		dopoledne.</a:t>
            </a:r>
          </a:p>
          <a:p>
            <a:pPr marL="0" indent="0">
              <a:buNone/>
            </a:pPr>
            <a:r>
              <a:rPr lang="cs-CZ" sz="2000" dirty="0" smtClean="0"/>
              <a:t>	Já: 	</a:t>
            </a:r>
            <a:r>
              <a:rPr lang="cs-CZ" sz="2000" i="1" dirty="0"/>
              <a:t>M</a:t>
            </a:r>
            <a:r>
              <a:rPr lang="cs-CZ" sz="2000" i="1" dirty="0" smtClean="0"/>
              <a:t>ůžu </a:t>
            </a:r>
            <a:r>
              <a:rPr lang="cs-CZ" sz="2000" i="1" dirty="0"/>
              <a:t>ti půjčit jiné, které není nové</a:t>
            </a:r>
            <a:r>
              <a:rPr lang="cs-CZ" sz="2000" i="1" dirty="0" smtClean="0"/>
              <a:t>.</a:t>
            </a: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2" y="0"/>
            <a:ext cx="105448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62142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1" y="0"/>
            <a:ext cx="210897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347048" cy="1143000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Vyřeš situaci za použití </a:t>
            </a:r>
            <a:br>
              <a:rPr lang="cs-CZ" sz="2400" b="1" dirty="0" smtClean="0"/>
            </a:br>
            <a:r>
              <a:rPr lang="cs-CZ" sz="2400" b="1" dirty="0" smtClean="0"/>
              <a:t>asertivních technik</a:t>
            </a:r>
            <a:br>
              <a:rPr lang="cs-CZ" sz="2400" b="1" dirty="0" smtClean="0"/>
            </a:br>
            <a:r>
              <a:rPr lang="cs-CZ" sz="2400" b="1" dirty="0" smtClean="0"/>
              <a:t>- sestav rozhovor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90192" y="1844824"/>
            <a:ext cx="69127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Kamarád chce půjčit MP3 přehrávač na cestu autobusem </a:t>
            </a:r>
          </a:p>
          <a:p>
            <a:pPr marL="0" indent="0">
              <a:buNone/>
            </a:pPr>
            <a:r>
              <a:rPr lang="cs-CZ" sz="2000" dirty="0" smtClean="0"/>
              <a:t>na školním výletě.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Kamarád: 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Já:________________________________________________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Kamarád: 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Já: ________________________________________________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Kamarád: 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Já: ________________________________________________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Kamarád: 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Já: ________________________________________________</a:t>
            </a:r>
          </a:p>
          <a:p>
            <a:pPr marL="0" indent="0">
              <a:buNone/>
            </a:pPr>
            <a:r>
              <a:rPr lang="cs-CZ" sz="2000" dirty="0" smtClean="0"/>
              <a:t>Kamarád: ___________________________________________</a:t>
            </a:r>
            <a:endParaRPr lang="cs-CZ" sz="2000" dirty="0"/>
          </a:p>
        </p:txBody>
      </p:sp>
      <p:pic>
        <p:nvPicPr>
          <p:cNvPr id="4098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39"/>
            <a:ext cx="2636574" cy="1483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55576" y="2664969"/>
            <a:ext cx="1061829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u="sng" dirty="0"/>
              <a:t>Rozhovor</a:t>
            </a:r>
          </a:p>
        </p:txBody>
      </p:sp>
    </p:spTree>
    <p:extLst>
      <p:ext uri="{BB962C8B-B14F-4D97-AF65-F5344CB8AC3E}">
        <p14:creationId xmlns:p14="http://schemas.microsoft.com/office/powerpoint/2010/main" xmlns="" val="13912648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Možné 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00200"/>
            <a:ext cx="7571184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Kamarád chce půjčit MP4 přehrávač na cestu autobusem </a:t>
            </a:r>
          </a:p>
          <a:p>
            <a:pPr marL="0" indent="0">
              <a:buNone/>
            </a:pPr>
            <a:r>
              <a:rPr lang="cs-CZ" dirty="0" smtClean="0"/>
              <a:t>na školním výletě.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Kamarád:</a:t>
            </a:r>
            <a:r>
              <a:rPr lang="cs-CZ" i="1" dirty="0" smtClean="0"/>
              <a:t> 	Půjčíš mi prosím tě na cestu tu tvojí MP3?</a:t>
            </a:r>
          </a:p>
          <a:p>
            <a:pPr marL="0" indent="0">
              <a:buNone/>
            </a:pPr>
            <a:r>
              <a:rPr lang="cs-CZ" dirty="0" smtClean="0"/>
              <a:t>	Já: 	</a:t>
            </a:r>
            <a:r>
              <a:rPr lang="cs-CZ" i="1" dirty="0" smtClean="0"/>
              <a:t>Promiň, ale ne.</a:t>
            </a:r>
          </a:p>
          <a:p>
            <a:pPr marL="0" indent="0">
              <a:buNone/>
            </a:pPr>
            <a:r>
              <a:rPr lang="cs-CZ" dirty="0" smtClean="0"/>
              <a:t>Kamarád: 	</a:t>
            </a:r>
            <a:r>
              <a:rPr lang="cs-CZ" i="1" dirty="0" smtClean="0"/>
              <a:t>Proč ne? Vždyť ji máš v tašce a 					nepotřebuješ ji teď.</a:t>
            </a:r>
          </a:p>
          <a:p>
            <a:pPr marL="0" indent="0">
              <a:buNone/>
            </a:pPr>
            <a:r>
              <a:rPr lang="cs-CZ" dirty="0" smtClean="0"/>
              <a:t>	Já: 	</a:t>
            </a:r>
            <a:r>
              <a:rPr lang="cs-CZ" i="1" dirty="0" smtClean="0"/>
              <a:t>Nezlob se, nepůjčím ti ji, chci cestou 				poslouchat.</a:t>
            </a:r>
          </a:p>
          <a:p>
            <a:pPr marL="0" indent="0">
              <a:buNone/>
            </a:pPr>
            <a:r>
              <a:rPr lang="cs-CZ" dirty="0" smtClean="0"/>
              <a:t>Kamarád: 	</a:t>
            </a:r>
            <a:r>
              <a:rPr lang="cs-CZ" i="1" dirty="0" smtClean="0"/>
              <a:t>Ty jsi teda „</a:t>
            </a:r>
            <a:r>
              <a:rPr lang="cs-CZ" i="1" dirty="0" err="1" smtClean="0"/>
              <a:t>kámoš</a:t>
            </a:r>
            <a:r>
              <a:rPr lang="cs-CZ" i="1" dirty="0" smtClean="0"/>
              <a:t>“! </a:t>
            </a:r>
          </a:p>
          <a:p>
            <a:pPr marL="0" indent="0">
              <a:buNone/>
            </a:pPr>
            <a:r>
              <a:rPr lang="cs-CZ" dirty="0" smtClean="0"/>
              <a:t>	Já: 	</a:t>
            </a:r>
            <a:r>
              <a:rPr lang="cs-CZ" i="1" dirty="0" smtClean="0"/>
              <a:t>Můžeme si sednout spolu a poslouchat spolu.</a:t>
            </a:r>
          </a:p>
          <a:p>
            <a:pPr marL="0" indent="0">
              <a:buNone/>
            </a:pPr>
            <a:r>
              <a:rPr lang="cs-CZ" dirty="0" smtClean="0"/>
              <a:t>Kamarád: 	</a:t>
            </a:r>
            <a:r>
              <a:rPr lang="cs-CZ" i="1" dirty="0" smtClean="0"/>
              <a:t>To by šlo, každý si vezmeme jedno sluchátko.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2" y="0"/>
            <a:ext cx="105448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0132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1" y="0"/>
            <a:ext cx="912924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751344"/>
            <a:ext cx="7920880" cy="424731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Použité zdroje: </a:t>
            </a:r>
          </a:p>
          <a:p>
            <a:endParaRPr lang="cs-CZ" dirty="0" smtClean="0"/>
          </a:p>
          <a:p>
            <a:r>
              <a:rPr lang="cs-CZ" dirty="0" smtClean="0"/>
              <a:t>Klipart </a:t>
            </a:r>
            <a:r>
              <a:rPr lang="cs-CZ" dirty="0"/>
              <a:t>[ on-line] 2012 [cit. </a:t>
            </a:r>
            <a:r>
              <a:rPr lang="cs-CZ" dirty="0" smtClean="0"/>
              <a:t>2012-04-12]. </a:t>
            </a:r>
            <a:r>
              <a:rPr lang="cs-CZ" dirty="0"/>
              <a:t>Dostupné na www: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http://office.microsoft.com/cs-cz/images/results.aspx?qu=barvy&amp;ctt=1#ai:MP900438775|mt:0|</a:t>
            </a:r>
            <a:r>
              <a:rPr lang="cs-CZ" dirty="0" smtClean="0"/>
              <a:t> (malba na každém snímku)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office.microsoft.com/cs- 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results.aspx?qu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konflikt&amp;ex</a:t>
            </a:r>
            <a:r>
              <a:rPr lang="cs-CZ" dirty="0" smtClean="0">
                <a:hlinkClick r:id="rId4"/>
              </a:rPr>
              <a:t>=1&amp;ctt=1#ai:MM900356747|</a:t>
            </a:r>
            <a:r>
              <a:rPr lang="cs-CZ" dirty="0" smtClean="0"/>
              <a:t> (snímek3)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http://office.microsoft.com/cs-cz/images/results.aspx?qu=argumenty#ai:MP900227797</a:t>
            </a:r>
            <a:r>
              <a:rPr lang="cs-CZ" dirty="0" smtClean="0">
                <a:hlinkClick r:id="rId5"/>
              </a:rPr>
              <a:t>|</a:t>
            </a:r>
            <a:r>
              <a:rPr lang="cs-CZ" dirty="0" smtClean="0"/>
              <a:t> (snímek4)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http://office.microsoft.com/cs-cz/images/results.aspx?qu=d%C3%ADvky#ai:MP900399770</a:t>
            </a:r>
            <a:r>
              <a:rPr lang="cs-CZ" dirty="0" smtClean="0">
                <a:hlinkClick r:id="rId6"/>
              </a:rPr>
              <a:t>|</a:t>
            </a:r>
            <a:r>
              <a:rPr lang="cs-CZ" dirty="0" smtClean="0"/>
              <a:t> (snímek 5)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http://office.microsoft.com/cs-cz/images/results.aspx?qu=dosp%C3%ADvaj%C3%ADc%C3%AD#ai:MC900398255</a:t>
            </a:r>
            <a:r>
              <a:rPr lang="cs-CZ" dirty="0" smtClean="0">
                <a:hlinkClick r:id="rId7"/>
              </a:rPr>
              <a:t>|</a:t>
            </a:r>
            <a:r>
              <a:rPr lang="cs-CZ" dirty="0" smtClean="0"/>
              <a:t> (snímek6)</a:t>
            </a:r>
          </a:p>
        </p:txBody>
      </p:sp>
    </p:spTree>
    <p:extLst>
      <p:ext uri="{BB962C8B-B14F-4D97-AF65-F5344CB8AC3E}">
        <p14:creationId xmlns:p14="http://schemas.microsoft.com/office/powerpoint/2010/main" xmlns="" val="1838847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1" y="0"/>
            <a:ext cx="912924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6855" y="535900"/>
            <a:ext cx="8280920" cy="57861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000" b="1" dirty="0" smtClean="0"/>
              <a:t>Shrnutí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Anotace	 		</a:t>
            </a:r>
            <a:r>
              <a:rPr lang="cs-CZ" sz="1400" dirty="0" smtClean="0"/>
              <a:t>Prezentace je určena pro žáky sedmého ročníku ZŠ a slouží </a:t>
            </a:r>
          </a:p>
          <a:p>
            <a:r>
              <a:rPr lang="cs-CZ" sz="1400" dirty="0" smtClean="0"/>
              <a:t>			k opakování asertivních technik.</a:t>
            </a:r>
          </a:p>
          <a:p>
            <a:r>
              <a:rPr lang="cs-CZ" sz="1400" dirty="0" smtClean="0"/>
              <a:t>			</a:t>
            </a:r>
            <a:endParaRPr lang="cs-CZ" sz="1400" b="1" dirty="0" smtClean="0"/>
          </a:p>
          <a:p>
            <a:r>
              <a:rPr lang="cs-CZ" sz="1400" b="1" dirty="0" smtClean="0"/>
              <a:t>Autor			</a:t>
            </a:r>
            <a:r>
              <a:rPr lang="cs-CZ" sz="1400" dirty="0" smtClean="0"/>
              <a:t>Mgr. Sandra Tichá</a:t>
            </a:r>
          </a:p>
          <a:p>
            <a:endParaRPr lang="cs-CZ" sz="1400" dirty="0" smtClean="0"/>
          </a:p>
          <a:p>
            <a:r>
              <a:rPr lang="cs-CZ" sz="1400" b="1" dirty="0" smtClean="0"/>
              <a:t>Jazyk			</a:t>
            </a:r>
            <a:r>
              <a:rPr lang="cs-CZ" sz="1400" dirty="0" smtClean="0"/>
              <a:t>čeština</a:t>
            </a:r>
          </a:p>
          <a:p>
            <a:endParaRPr lang="cs-CZ" sz="1400" dirty="0" smtClean="0"/>
          </a:p>
          <a:p>
            <a:r>
              <a:rPr lang="cs-CZ" sz="1400" b="1" dirty="0" smtClean="0"/>
              <a:t>Očekávaný výstup		</a:t>
            </a:r>
            <a:r>
              <a:rPr lang="cs-CZ" sz="1400" dirty="0" smtClean="0"/>
              <a:t>Žáci umí využít asertivní techniky a využívat je v běžném životě. Žáci 			vysvětlí, co je to asertivní jednání.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Klíčová slova		</a:t>
            </a:r>
            <a:r>
              <a:rPr lang="cs-CZ" sz="1400" dirty="0" smtClean="0"/>
              <a:t>asertivita, asertivní techniky, asertivní chování</a:t>
            </a:r>
          </a:p>
          <a:p>
            <a:endParaRPr lang="cs-CZ" sz="1400" dirty="0" smtClean="0"/>
          </a:p>
          <a:p>
            <a:r>
              <a:rPr lang="cs-CZ" sz="1400" b="1" dirty="0" smtClean="0"/>
              <a:t>Druh učebního materiálu	</a:t>
            </a:r>
            <a:r>
              <a:rPr lang="cs-CZ" sz="1400" dirty="0" smtClean="0"/>
              <a:t>prezentace</a:t>
            </a:r>
          </a:p>
          <a:p>
            <a:endParaRPr lang="cs-CZ" sz="1400" dirty="0" smtClean="0"/>
          </a:p>
          <a:p>
            <a:r>
              <a:rPr lang="cs-CZ" sz="1400" b="1" dirty="0" smtClean="0"/>
              <a:t>Druh interaktivity		</a:t>
            </a:r>
            <a:r>
              <a:rPr lang="cs-CZ" sz="1400" dirty="0" smtClean="0"/>
              <a:t>aktivita</a:t>
            </a:r>
          </a:p>
          <a:p>
            <a:endParaRPr lang="cs-CZ" sz="1400" dirty="0" smtClean="0"/>
          </a:p>
          <a:p>
            <a:r>
              <a:rPr lang="cs-CZ" sz="1400" b="1" dirty="0" smtClean="0"/>
              <a:t>Cílová skupina		</a:t>
            </a:r>
            <a:r>
              <a:rPr lang="cs-CZ" sz="1400" dirty="0" smtClean="0"/>
              <a:t>žák</a:t>
            </a:r>
          </a:p>
          <a:p>
            <a:endParaRPr lang="cs-CZ" sz="1400" dirty="0" smtClean="0"/>
          </a:p>
          <a:p>
            <a:r>
              <a:rPr lang="cs-CZ" sz="1400" b="1" dirty="0" smtClean="0"/>
              <a:t>Stupeň a typ vzdělávání		</a:t>
            </a:r>
            <a:r>
              <a:rPr lang="cs-CZ" sz="1400" dirty="0" smtClean="0"/>
              <a:t>základní vzdělávání – druhý stupeň</a:t>
            </a:r>
          </a:p>
          <a:p>
            <a:endParaRPr lang="cs-CZ" sz="1400" dirty="0" smtClean="0"/>
          </a:p>
          <a:p>
            <a:r>
              <a:rPr lang="cs-CZ" sz="1400" b="1" dirty="0" smtClean="0"/>
              <a:t>Typická věková skupina		</a:t>
            </a:r>
            <a:r>
              <a:rPr lang="cs-CZ" sz="1400" dirty="0" smtClean="0"/>
              <a:t>12 – 13 let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/>
              <a:t>Celková velikost		</a:t>
            </a:r>
            <a:r>
              <a:rPr lang="cs-CZ" sz="1400" dirty="0" smtClean="0"/>
              <a:t>1,11 </a:t>
            </a:r>
            <a:r>
              <a:rPr lang="cs-CZ" sz="1400" dirty="0"/>
              <a:t>M</a:t>
            </a:r>
            <a:r>
              <a:rPr lang="cs-CZ" sz="1400" dirty="0" smtClean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xmlns="" val="1838847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1" y="0"/>
            <a:ext cx="912924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786733"/>
            <a:ext cx="7560840" cy="560153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Metodická poznámka</a:t>
            </a:r>
          </a:p>
          <a:p>
            <a:endParaRPr lang="cs-CZ" sz="2000" b="1" dirty="0"/>
          </a:p>
          <a:p>
            <a:r>
              <a:rPr lang="cs-CZ" sz="2000" dirty="0" smtClean="0"/>
              <a:t>Snímek 2- Doplňují do tabulky charakteristiku (stačí jen písmena), která patří k danému jednání. Správné odpovědi jsou uvedené v tabulce- poslední animace.</a:t>
            </a:r>
          </a:p>
          <a:p>
            <a:r>
              <a:rPr lang="cs-CZ" sz="2000" dirty="0" smtClean="0"/>
              <a:t>Snímek 3- Žáci tvoří definice, mohou využít charakteristiku z minulého snímku (správné odpovědi by měli souviset s definicemi, které jsou uvedeny jako poslední animace).</a:t>
            </a:r>
          </a:p>
          <a:p>
            <a:r>
              <a:rPr lang="cs-CZ" sz="2000" dirty="0" smtClean="0"/>
              <a:t>Snímek 4- Žáci označí, které texty neodpovídají asertivnímu chovaní (správné odpovědi – poslední animace). Doporučuji využít k diskuzi o jednotlivých situacích.</a:t>
            </a:r>
          </a:p>
          <a:p>
            <a:r>
              <a:rPr lang="cs-CZ" sz="2000" dirty="0" smtClean="0"/>
              <a:t>Snímek 5 – Žáci doplní rozhovor, ve kterém budou využity asertivní techniky.</a:t>
            </a:r>
          </a:p>
          <a:p>
            <a:r>
              <a:rPr lang="cs-CZ" sz="2000" dirty="0" smtClean="0"/>
              <a:t>Snímek 6- Možné řešení úkolu ze Snímku 5.</a:t>
            </a:r>
          </a:p>
          <a:p>
            <a:r>
              <a:rPr lang="cs-CZ" sz="2000" dirty="0" smtClean="0"/>
              <a:t>Snímek 7</a:t>
            </a:r>
            <a:r>
              <a:rPr lang="cs-CZ" sz="2000" dirty="0"/>
              <a:t> – Žáci doplní rozhovor, ve kterém budou využity asertivní techniky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Snímek 8 </a:t>
            </a:r>
            <a:r>
              <a:rPr lang="cs-CZ" sz="2000" dirty="0"/>
              <a:t>- Možné řešení úkolu ze Snímku </a:t>
            </a:r>
            <a:r>
              <a:rPr lang="cs-CZ" sz="2000" dirty="0" smtClean="0"/>
              <a:t>7.</a:t>
            </a:r>
            <a:endParaRPr lang="cs-CZ" sz="20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838847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</TotalTime>
  <Words>749</Words>
  <Application>Microsoft Office PowerPoint</Application>
  <PresentationFormat>Předvádění na obrazovce (4:3)</PresentationFormat>
  <Paragraphs>186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Přiřaď charakteristiku k jednání.</vt:lpstr>
      <vt:lpstr>Vytvoř definice jednotlivých způsobů jednání  s pomocí předchozích charakteristik.</vt:lpstr>
      <vt:lpstr>Označ text,  ve kterém se nejedná asertivně.</vt:lpstr>
      <vt:lpstr>Doplň rozhovor za použití  asertivních technik.</vt:lpstr>
      <vt:lpstr>Možné řešení</vt:lpstr>
      <vt:lpstr>Vyřeš situaci za použití  asertivních technik - sestav rozhovor</vt:lpstr>
      <vt:lpstr>Možné řešení 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52</cp:revision>
  <dcterms:created xsi:type="dcterms:W3CDTF">2012-03-27T16:53:58Z</dcterms:created>
  <dcterms:modified xsi:type="dcterms:W3CDTF">2012-04-24T05:48:11Z</dcterms:modified>
</cp:coreProperties>
</file>