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992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43413-507D-48EC-8FFF-3EF3C39DB618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9EDB7-FC8E-4B97-B693-28ADF0366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hyperlink" Target="http://youtu.be/4E9nwHMIRUE" TargetMode="External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124744"/>
            <a:ext cx="5118517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VYS_32_INOVACE_11_Elektrický náboj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Václav Opatrný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Elektrotechnika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21.10. 2012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09120"/>
          <a:ext cx="8064896" cy="19442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458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39416">
                <a:tc>
                  <a:txBody>
                    <a:bodyPr/>
                    <a:lstStyle/>
                    <a:p>
                      <a:pPr algn="l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test znalostí problematiky elektrického náboje.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pěti snímcích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elektrického náboje.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Snímky jsou doplněny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animací,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vybrané otázky pak navozují problematiku tohoto děje. Materiál je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doplněn krátkým videozáznamem a je určen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žákům k opakování učiva. </a:t>
                      </a:r>
                      <a:endParaRPr lang="cs-CZ" sz="9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Jednotlivé snímky </a:t>
                      </a:r>
                      <a:r>
                        <a:rPr lang="cs-CZ" sz="1100" baseline="0" dirty="0" smtClean="0"/>
                        <a:t> lze promítat na plátno, lépe však na interaktivní tabuli. Test je určen pro bezprostřední opakování látky frontálně se všemi </a:t>
                      </a:r>
                      <a:r>
                        <a:rPr lang="cs-CZ" sz="1100" baseline="0" dirty="0" smtClean="0"/>
                        <a:t>žáky nebo po skupinách. Při ověřování tohoto materiálu jsem raději preferoval několik skupin , které měly pracovní listy pro zápis odpovědí. Zde může vyučující zvýrazňovačem  označit správně zapsané odpovědi jednotlivých skupin, po skončení testu skupiny obodovat. U </a:t>
                      </a:r>
                      <a:r>
                        <a:rPr lang="cs-CZ" sz="1100" baseline="0" dirty="0" smtClean="0"/>
                        <a:t>interaktivní tabule lze zakreslovat a zapisovat odpovědi </a:t>
                      </a:r>
                      <a:r>
                        <a:rPr lang="cs-CZ" sz="1100" baseline="0" dirty="0" smtClean="0"/>
                        <a:t>přímo. </a:t>
                      </a:r>
                      <a:r>
                        <a:rPr lang="cs-CZ" sz="1100" baseline="0" dirty="0" smtClean="0"/>
                        <a:t>Animaci doporučuji nechat při prvním spuštění doběhnout do </a:t>
                      </a:r>
                      <a:r>
                        <a:rPr lang="cs-CZ" sz="1100" baseline="0" dirty="0" smtClean="0"/>
                        <a:t>konce.</a:t>
                      </a:r>
                      <a:endParaRPr lang="cs-CZ" sz="11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1840" y="6492875"/>
            <a:ext cx="2895600" cy="365125"/>
          </a:xfrm>
        </p:spPr>
        <p:txBody>
          <a:bodyPr/>
          <a:lstStyle/>
          <a:p>
            <a:r>
              <a:rPr lang="cs-CZ" dirty="0" smtClean="0"/>
              <a:t>všechny animace a obrázky - archiv autora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Základní vlastnosti elektrického náboje</a:t>
            </a:r>
            <a:endParaRPr lang="cs-CZ" sz="2400" dirty="0"/>
          </a:p>
        </p:txBody>
      </p:sp>
      <p:sp>
        <p:nvSpPr>
          <p:cNvPr id="3" name="Oval 5"/>
          <p:cNvSpPr>
            <a:spLocks noChangeArrowheads="1"/>
          </p:cNvSpPr>
          <p:nvPr/>
        </p:nvSpPr>
        <p:spPr bwMode="auto">
          <a:xfrm>
            <a:off x="1044948" y="2635795"/>
            <a:ext cx="576262" cy="576263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1260848" y="3212058"/>
            <a:ext cx="142875" cy="136842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5" name="AutoShape 7"/>
          <p:cNvSpPr>
            <a:spLocks noChangeArrowheads="1"/>
          </p:cNvSpPr>
          <p:nvPr/>
        </p:nvSpPr>
        <p:spPr bwMode="auto">
          <a:xfrm rot="5400000">
            <a:off x="1440235" y="3751808"/>
            <a:ext cx="144463" cy="217487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val 8"/>
          <p:cNvSpPr>
            <a:spLocks noChangeArrowheads="1"/>
          </p:cNvSpPr>
          <p:nvPr/>
        </p:nvSpPr>
        <p:spPr bwMode="auto">
          <a:xfrm>
            <a:off x="1476748" y="3788320"/>
            <a:ext cx="144462" cy="144463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" name="Line 9"/>
          <p:cNvSpPr>
            <a:spLocks noChangeShapeType="1"/>
          </p:cNvSpPr>
          <p:nvPr/>
        </p:nvSpPr>
        <p:spPr bwMode="auto">
          <a:xfrm>
            <a:off x="1548185" y="3932783"/>
            <a:ext cx="0" cy="6477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" name="Line 10"/>
          <p:cNvSpPr>
            <a:spLocks noChangeShapeType="1"/>
          </p:cNvSpPr>
          <p:nvPr/>
        </p:nvSpPr>
        <p:spPr bwMode="auto">
          <a:xfrm>
            <a:off x="1548185" y="3932783"/>
            <a:ext cx="287338" cy="6477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" name="Oval 11"/>
          <p:cNvSpPr>
            <a:spLocks noChangeArrowheads="1"/>
          </p:cNvSpPr>
          <p:nvPr/>
        </p:nvSpPr>
        <p:spPr bwMode="auto">
          <a:xfrm>
            <a:off x="395660" y="3500983"/>
            <a:ext cx="1871663" cy="1800225"/>
          </a:xfrm>
          <a:prstGeom prst="ellips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12"/>
          <p:cNvSpPr>
            <a:spLocks noChangeArrowheads="1"/>
          </p:cNvSpPr>
          <p:nvPr/>
        </p:nvSpPr>
        <p:spPr bwMode="auto">
          <a:xfrm flipV="1">
            <a:off x="611560" y="5301208"/>
            <a:ext cx="1368425" cy="28733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EC992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1" name="Group 21"/>
          <p:cNvGrpSpPr>
            <a:grpSpLocks/>
          </p:cNvGrpSpPr>
          <p:nvPr/>
        </p:nvGrpSpPr>
        <p:grpSpPr bwMode="auto">
          <a:xfrm>
            <a:off x="682998" y="1772195"/>
            <a:ext cx="2089150" cy="727075"/>
            <a:chOff x="793" y="890"/>
            <a:chExt cx="1316" cy="458"/>
          </a:xfrm>
        </p:grpSpPr>
        <p:sp>
          <p:nvSpPr>
            <p:cNvPr id="12" name="Rectangle 14"/>
            <p:cNvSpPr>
              <a:spLocks noChangeArrowheads="1"/>
            </p:cNvSpPr>
            <p:nvPr/>
          </p:nvSpPr>
          <p:spPr bwMode="auto">
            <a:xfrm rot="-1550897">
              <a:off x="884" y="935"/>
              <a:ext cx="1225" cy="9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9525">
              <a:solidFill>
                <a:schemeClr val="accent5">
                  <a:lumMod val="60000"/>
                  <a:lumOff val="40000"/>
                </a:schemeClr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Text Box 15"/>
            <p:cNvSpPr txBox="1">
              <a:spLocks noChangeArrowheads="1"/>
            </p:cNvSpPr>
            <p:nvPr/>
          </p:nvSpPr>
          <p:spPr bwMode="auto">
            <a:xfrm rot="-1718009">
              <a:off x="793" y="890"/>
              <a:ext cx="62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800"/>
                <a:t>++++++</a:t>
              </a:r>
            </a:p>
          </p:txBody>
        </p:sp>
        <p:sp>
          <p:nvSpPr>
            <p:cNvPr id="14" name="Text Box 16"/>
            <p:cNvSpPr txBox="1">
              <a:spLocks noChangeArrowheads="1"/>
            </p:cNvSpPr>
            <p:nvPr/>
          </p:nvSpPr>
          <p:spPr bwMode="auto">
            <a:xfrm rot="-1718009">
              <a:off x="930" y="1117"/>
              <a:ext cx="62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800"/>
                <a:t>++++++</a:t>
              </a:r>
            </a:p>
          </p:txBody>
        </p:sp>
      </p:grpSp>
      <p:grpSp>
        <p:nvGrpSpPr>
          <p:cNvPr id="15" name="Group 22"/>
          <p:cNvGrpSpPr>
            <a:grpSpLocks/>
          </p:cNvGrpSpPr>
          <p:nvPr/>
        </p:nvGrpSpPr>
        <p:grpSpPr bwMode="auto">
          <a:xfrm>
            <a:off x="756023" y="2564358"/>
            <a:ext cx="1131887" cy="711200"/>
            <a:chOff x="839" y="1389"/>
            <a:chExt cx="713" cy="448"/>
          </a:xfrm>
        </p:grpSpPr>
        <p:sp>
          <p:nvSpPr>
            <p:cNvPr id="16" name="Text Box 17"/>
            <p:cNvSpPr txBox="1">
              <a:spLocks noChangeArrowheads="1"/>
            </p:cNvSpPr>
            <p:nvPr/>
          </p:nvSpPr>
          <p:spPr bwMode="auto">
            <a:xfrm>
              <a:off x="839" y="1434"/>
              <a:ext cx="169" cy="4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200" b="1"/>
                <a:t>_</a:t>
              </a:r>
            </a:p>
            <a:p>
              <a:r>
                <a:rPr lang="cs-CZ" sz="1200" b="1"/>
                <a:t>_</a:t>
              </a:r>
            </a:p>
            <a:p>
              <a:r>
                <a:rPr lang="cs-CZ" sz="1200" b="1"/>
                <a:t>_</a:t>
              </a:r>
            </a:p>
          </p:txBody>
        </p:sp>
        <p:sp>
          <p:nvSpPr>
            <p:cNvPr id="17" name="Text Box 18"/>
            <p:cNvSpPr txBox="1">
              <a:spLocks noChangeArrowheads="1"/>
            </p:cNvSpPr>
            <p:nvPr/>
          </p:nvSpPr>
          <p:spPr bwMode="auto">
            <a:xfrm>
              <a:off x="1383" y="1389"/>
              <a:ext cx="169" cy="4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200" b="1"/>
                <a:t>_</a:t>
              </a:r>
            </a:p>
            <a:p>
              <a:r>
                <a:rPr lang="cs-CZ" sz="1200" b="1"/>
                <a:t>_</a:t>
              </a:r>
            </a:p>
            <a:p>
              <a:r>
                <a:rPr lang="cs-CZ" sz="1200" b="1"/>
                <a:t>_</a:t>
              </a:r>
            </a:p>
          </p:txBody>
        </p:sp>
      </p:grpSp>
      <p:grpSp>
        <p:nvGrpSpPr>
          <p:cNvPr id="18" name="Group 23"/>
          <p:cNvGrpSpPr>
            <a:grpSpLocks/>
          </p:cNvGrpSpPr>
          <p:nvPr/>
        </p:nvGrpSpPr>
        <p:grpSpPr bwMode="auto">
          <a:xfrm>
            <a:off x="900485" y="3932783"/>
            <a:ext cx="1230313" cy="717550"/>
            <a:chOff x="930" y="2205"/>
            <a:chExt cx="775" cy="452"/>
          </a:xfrm>
        </p:grpSpPr>
        <p:sp>
          <p:nvSpPr>
            <p:cNvPr id="19" name="Text Box 19"/>
            <p:cNvSpPr txBox="1">
              <a:spLocks noChangeArrowheads="1"/>
            </p:cNvSpPr>
            <p:nvPr/>
          </p:nvSpPr>
          <p:spPr bwMode="auto">
            <a:xfrm rot="16200000">
              <a:off x="820" y="2315"/>
              <a:ext cx="4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800"/>
                <a:t>++++</a:t>
              </a:r>
            </a:p>
          </p:txBody>
        </p:sp>
        <p:sp>
          <p:nvSpPr>
            <p:cNvPr id="20" name="Text Box 20"/>
            <p:cNvSpPr txBox="1">
              <a:spLocks noChangeArrowheads="1"/>
            </p:cNvSpPr>
            <p:nvPr/>
          </p:nvSpPr>
          <p:spPr bwMode="auto">
            <a:xfrm rot="16200000">
              <a:off x="1364" y="2315"/>
              <a:ext cx="4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800"/>
                <a:t>++++</a:t>
              </a:r>
            </a:p>
          </p:txBody>
        </p:sp>
      </p:grpSp>
      <p:sp>
        <p:nvSpPr>
          <p:cNvPr id="21" name="AutoShape 25"/>
          <p:cNvSpPr>
            <a:spLocks/>
          </p:cNvSpPr>
          <p:nvPr/>
        </p:nvSpPr>
        <p:spPr bwMode="auto">
          <a:xfrm>
            <a:off x="2556248" y="2132558"/>
            <a:ext cx="1435100" cy="257175"/>
          </a:xfrm>
          <a:prstGeom prst="borderCallout2">
            <a:avLst>
              <a:gd name="adj1" fmla="val 44444"/>
              <a:gd name="adj2" fmla="val -5310"/>
              <a:gd name="adj3" fmla="val 44444"/>
              <a:gd name="adj4" fmla="val -24667"/>
              <a:gd name="adj5" fmla="val -82097"/>
              <a:gd name="adj6" fmla="val -44801"/>
            </a:avLst>
          </a:prstGeom>
          <a:solidFill>
            <a:srgbClr val="EBF6A8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200" dirty="0"/>
              <a:t>Skleněná tyč</a:t>
            </a:r>
          </a:p>
        </p:txBody>
      </p:sp>
      <p:sp>
        <p:nvSpPr>
          <p:cNvPr id="22" name="AutoShape 26"/>
          <p:cNvSpPr>
            <a:spLocks/>
          </p:cNvSpPr>
          <p:nvPr/>
        </p:nvSpPr>
        <p:spPr bwMode="auto">
          <a:xfrm>
            <a:off x="2559423" y="2665958"/>
            <a:ext cx="1436687" cy="258762"/>
          </a:xfrm>
          <a:prstGeom prst="borderCallout2">
            <a:avLst>
              <a:gd name="adj1" fmla="val 44171"/>
              <a:gd name="adj2" fmla="val -5306"/>
              <a:gd name="adj3" fmla="val 44171"/>
              <a:gd name="adj4" fmla="val -25856"/>
              <a:gd name="adj5" fmla="val 391412"/>
              <a:gd name="adj6" fmla="val -46963"/>
            </a:avLst>
          </a:prstGeom>
          <a:solidFill>
            <a:srgbClr val="EBF6A8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200"/>
              <a:t>Elektroskop</a:t>
            </a: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211960" y="1556792"/>
          <a:ext cx="4655840" cy="366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27920"/>
                <a:gridCol w="2327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se vytvoří kladný</a:t>
                      </a:r>
                      <a:r>
                        <a:rPr lang="cs-CZ" sz="1400" baseline="0" dirty="0" smtClean="0"/>
                        <a:t> elektrický náboj na skleněné tyči?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 čemu slouží elektroskop?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částice přenesly  záporný náboj na kulový povrch  elektroskopu?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Lze tento záporný náboj vytvořit i prostým přiblížením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na</a:t>
                      </a:r>
                      <a:r>
                        <a:rPr lang="cs-CZ" sz="1400" baseline="0" dirty="0" smtClean="0"/>
                        <a:t>bité skleněné tyče?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Jaké částice vytvářejí kladný náboj v dolní části elektroskopu?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Lze elektrický náboj vytvořit?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Zaoblený obdélník 23"/>
          <p:cNvSpPr/>
          <p:nvPr/>
        </p:nvSpPr>
        <p:spPr>
          <a:xfrm>
            <a:off x="7956376" y="908720"/>
            <a:ext cx="936104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bodů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11760" y="3573016"/>
            <a:ext cx="165618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/>
              <a:t>Stiskněte levé tlačítko myši a nechte projít animaci, opětovné stisknutí tohoto tlačítka popíše  obrázek </a:t>
            </a:r>
            <a:endParaRPr lang="cs-CZ" sz="1400" b="1" i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2339752" y="5229200"/>
            <a:ext cx="2088232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Byly zodpovězeny všechny otázky?</a:t>
            </a:r>
            <a:endParaRPr lang="cs-CZ" dirty="0"/>
          </a:p>
        </p:txBody>
      </p:sp>
      <p:sp>
        <p:nvSpPr>
          <p:cNvPr id="27" name="Zaoblený obdélník 26">
            <a:hlinkClick r:id="rId2" action="ppaction://hlinksldjump"/>
          </p:cNvPr>
          <p:cNvSpPr/>
          <p:nvPr/>
        </p:nvSpPr>
        <p:spPr>
          <a:xfrm>
            <a:off x="1835696" y="6093296"/>
            <a:ext cx="100811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28" name="Zaoblený obdélník 27">
            <a:hlinkClick r:id="rId3" action="ppaction://hlinksldjump"/>
          </p:cNvPr>
          <p:cNvSpPr/>
          <p:nvPr/>
        </p:nvSpPr>
        <p:spPr>
          <a:xfrm>
            <a:off x="3923928" y="6093296"/>
            <a:ext cx="100811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3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21" grpId="0" animBg="1"/>
      <p:bldP spid="22" grpId="0" animBg="1"/>
      <p:bldP spid="26" grpId="0" animBg="1"/>
      <p:bldP spid="27" grpId="0" animBg="1"/>
      <p:bldP spid="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62074"/>
          </a:xfrm>
        </p:spPr>
        <p:txBody>
          <a:bodyPr>
            <a:noAutofit/>
          </a:bodyPr>
          <a:lstStyle/>
          <a:p>
            <a:r>
              <a:rPr lang="cs-CZ" sz="2400" dirty="0" smtClean="0"/>
              <a:t>Hromadění náboje v elektrochemických zdrojích</a:t>
            </a:r>
            <a:endParaRPr lang="cs-CZ" sz="2400" dirty="0"/>
          </a:p>
        </p:txBody>
      </p:sp>
      <p:sp>
        <p:nvSpPr>
          <p:cNvPr id="3" name="Rectangle 13"/>
          <p:cNvSpPr>
            <a:spLocks noChangeArrowheads="1"/>
          </p:cNvSpPr>
          <p:nvPr/>
        </p:nvSpPr>
        <p:spPr bwMode="auto">
          <a:xfrm>
            <a:off x="610915" y="2132857"/>
            <a:ext cx="2304256" cy="2304256"/>
          </a:xfrm>
          <a:prstGeom prst="rect">
            <a:avLst/>
          </a:prstGeom>
          <a:noFill/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4"/>
          <p:cNvSpPr>
            <a:spLocks noChangeArrowheads="1"/>
          </p:cNvSpPr>
          <p:nvPr/>
        </p:nvSpPr>
        <p:spPr bwMode="auto">
          <a:xfrm>
            <a:off x="683568" y="2636913"/>
            <a:ext cx="2160240" cy="17281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5">
                <a:lumMod val="60000"/>
                <a:lumOff val="40000"/>
              </a:schemeClr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15"/>
          <p:cNvSpPr>
            <a:spLocks noChangeArrowheads="1"/>
          </p:cNvSpPr>
          <p:nvPr/>
        </p:nvSpPr>
        <p:spPr bwMode="auto">
          <a:xfrm>
            <a:off x="1187624" y="1844824"/>
            <a:ext cx="1080940" cy="2302216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600" dirty="0" err="1"/>
              <a:t>Zn</a:t>
            </a:r>
            <a:endParaRPr lang="cs-CZ" sz="1600" dirty="0"/>
          </a:p>
        </p:txBody>
      </p:sp>
      <p:grpSp>
        <p:nvGrpSpPr>
          <p:cNvPr id="7" name="Group 20"/>
          <p:cNvGrpSpPr>
            <a:grpSpLocks/>
          </p:cNvGrpSpPr>
          <p:nvPr/>
        </p:nvGrpSpPr>
        <p:grpSpPr bwMode="auto">
          <a:xfrm>
            <a:off x="1619672" y="1196752"/>
            <a:ext cx="192617" cy="657776"/>
            <a:chOff x="884" y="618"/>
            <a:chExt cx="91" cy="272"/>
          </a:xfrm>
        </p:grpSpPr>
        <p:sp>
          <p:nvSpPr>
            <p:cNvPr id="8" name="Line 17"/>
            <p:cNvSpPr>
              <a:spLocks noChangeShapeType="1"/>
            </p:cNvSpPr>
            <p:nvPr/>
          </p:nvSpPr>
          <p:spPr bwMode="auto">
            <a:xfrm flipV="1">
              <a:off x="930" y="709"/>
              <a:ext cx="0" cy="18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Oval 19"/>
            <p:cNvSpPr>
              <a:spLocks noChangeArrowheads="1"/>
            </p:cNvSpPr>
            <p:nvPr/>
          </p:nvSpPr>
          <p:spPr bwMode="auto">
            <a:xfrm>
              <a:off x="884" y="618"/>
              <a:ext cx="91" cy="9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9" name="AutoShape 32"/>
          <p:cNvSpPr>
            <a:spLocks/>
          </p:cNvSpPr>
          <p:nvPr/>
        </p:nvSpPr>
        <p:spPr bwMode="auto">
          <a:xfrm>
            <a:off x="2555776" y="1268760"/>
            <a:ext cx="792088" cy="609600"/>
          </a:xfrm>
          <a:prstGeom prst="borderCallout1">
            <a:avLst>
              <a:gd name="adj1" fmla="val 97212"/>
              <a:gd name="adj2" fmla="val 20898"/>
              <a:gd name="adj3" fmla="val 236766"/>
              <a:gd name="adj4" fmla="val -20956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600" dirty="0"/>
              <a:t>H</a:t>
            </a:r>
            <a:r>
              <a:rPr lang="cs-CZ" sz="1600" baseline="-25000" dirty="0"/>
              <a:t>2</a:t>
            </a:r>
            <a:r>
              <a:rPr lang="cs-CZ" sz="1600" dirty="0"/>
              <a:t>SO</a:t>
            </a:r>
            <a:r>
              <a:rPr lang="cs-CZ" sz="1600" baseline="-25000" dirty="0"/>
              <a:t>4</a:t>
            </a:r>
            <a:r>
              <a:rPr lang="cs-CZ" sz="1600" dirty="0"/>
              <a:t> + H</a:t>
            </a:r>
            <a:r>
              <a:rPr lang="cs-CZ" sz="1600" baseline="-25000" dirty="0"/>
              <a:t>2</a:t>
            </a:r>
            <a:r>
              <a:rPr lang="cs-CZ" sz="1600" dirty="0"/>
              <a:t>O</a:t>
            </a:r>
          </a:p>
        </p:txBody>
      </p:sp>
      <p:sp>
        <p:nvSpPr>
          <p:cNvPr id="23" name="Freeform 37"/>
          <p:cNvSpPr>
            <a:spLocks/>
          </p:cNvSpPr>
          <p:nvPr/>
        </p:nvSpPr>
        <p:spPr bwMode="auto">
          <a:xfrm>
            <a:off x="1979712" y="3429000"/>
            <a:ext cx="455612" cy="153988"/>
          </a:xfrm>
          <a:custGeom>
            <a:avLst/>
            <a:gdLst/>
            <a:ahLst/>
            <a:cxnLst>
              <a:cxn ang="0">
                <a:pos x="15" y="143"/>
              </a:cxn>
              <a:cxn ang="0">
                <a:pos x="15" y="52"/>
              </a:cxn>
              <a:cxn ang="0">
                <a:pos x="106" y="7"/>
              </a:cxn>
              <a:cxn ang="0">
                <a:pos x="242" y="7"/>
              </a:cxn>
            </a:cxnLst>
            <a:rect l="0" t="0" r="r" b="b"/>
            <a:pathLst>
              <a:path w="242" h="143">
                <a:moveTo>
                  <a:pt x="15" y="143"/>
                </a:moveTo>
                <a:cubicBezTo>
                  <a:pt x="7" y="109"/>
                  <a:pt x="0" y="75"/>
                  <a:pt x="15" y="52"/>
                </a:cubicBezTo>
                <a:cubicBezTo>
                  <a:pt x="30" y="29"/>
                  <a:pt x="68" y="14"/>
                  <a:pt x="106" y="7"/>
                </a:cubicBezTo>
                <a:cubicBezTo>
                  <a:pt x="144" y="0"/>
                  <a:pt x="193" y="3"/>
                  <a:pt x="242" y="7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Text Box 38"/>
          <p:cNvSpPr txBox="1">
            <a:spLocks noChangeArrowheads="1"/>
          </p:cNvSpPr>
          <p:nvPr/>
        </p:nvSpPr>
        <p:spPr bwMode="auto">
          <a:xfrm>
            <a:off x="1907704" y="908720"/>
            <a:ext cx="32573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600" dirty="0" smtClean="0"/>
              <a:t>-</a:t>
            </a:r>
            <a:endParaRPr lang="cs-CZ" sz="2400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1258242" y="1916238"/>
            <a:ext cx="865485" cy="769018"/>
            <a:chOff x="1258888" y="1700213"/>
            <a:chExt cx="504825" cy="504825"/>
          </a:xfrm>
        </p:grpSpPr>
        <p:sp>
          <p:nvSpPr>
            <p:cNvPr id="20" name="Oval 33"/>
            <p:cNvSpPr>
              <a:spLocks noChangeArrowheads="1"/>
            </p:cNvSpPr>
            <p:nvPr/>
          </p:nvSpPr>
          <p:spPr bwMode="auto">
            <a:xfrm>
              <a:off x="1258888" y="1700213"/>
              <a:ext cx="144462" cy="144462"/>
            </a:xfrm>
            <a:prstGeom prst="ellipse">
              <a:avLst/>
            </a:prstGeom>
            <a:solidFill>
              <a:srgbClr val="FF99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600"/>
                <a:t>-</a:t>
              </a:r>
            </a:p>
          </p:txBody>
        </p:sp>
        <p:sp>
          <p:nvSpPr>
            <p:cNvPr id="21" name="Oval 35"/>
            <p:cNvSpPr>
              <a:spLocks noChangeArrowheads="1"/>
            </p:cNvSpPr>
            <p:nvPr/>
          </p:nvSpPr>
          <p:spPr bwMode="auto">
            <a:xfrm>
              <a:off x="1474788" y="1916113"/>
              <a:ext cx="144462" cy="144462"/>
            </a:xfrm>
            <a:prstGeom prst="ellipse">
              <a:avLst/>
            </a:prstGeom>
            <a:solidFill>
              <a:srgbClr val="FF99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600" dirty="0"/>
                <a:t>-</a:t>
              </a:r>
            </a:p>
          </p:txBody>
        </p:sp>
        <p:sp>
          <p:nvSpPr>
            <p:cNvPr id="25" name="Oval 39"/>
            <p:cNvSpPr>
              <a:spLocks noChangeArrowheads="1"/>
            </p:cNvSpPr>
            <p:nvPr/>
          </p:nvSpPr>
          <p:spPr bwMode="auto">
            <a:xfrm>
              <a:off x="1619250" y="1700213"/>
              <a:ext cx="144463" cy="144462"/>
            </a:xfrm>
            <a:prstGeom prst="ellipse">
              <a:avLst/>
            </a:prstGeom>
            <a:solidFill>
              <a:srgbClr val="FF99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600"/>
                <a:t>-</a:t>
              </a:r>
            </a:p>
          </p:txBody>
        </p:sp>
        <p:sp>
          <p:nvSpPr>
            <p:cNvPr id="28" name="Oval 42"/>
            <p:cNvSpPr>
              <a:spLocks noChangeArrowheads="1"/>
            </p:cNvSpPr>
            <p:nvPr/>
          </p:nvSpPr>
          <p:spPr bwMode="auto">
            <a:xfrm>
              <a:off x="1258888" y="2060575"/>
              <a:ext cx="144462" cy="144463"/>
            </a:xfrm>
            <a:prstGeom prst="ellipse">
              <a:avLst/>
            </a:prstGeom>
            <a:solidFill>
              <a:srgbClr val="FF99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600"/>
                <a:t>-</a:t>
              </a: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763688" y="3501008"/>
            <a:ext cx="300082" cy="369332"/>
            <a:chOff x="4283968" y="4293096"/>
            <a:chExt cx="300082" cy="369332"/>
          </a:xfrm>
        </p:grpSpPr>
        <p:sp>
          <p:nvSpPr>
            <p:cNvPr id="31" name="Elipsa 30"/>
            <p:cNvSpPr/>
            <p:nvPr/>
          </p:nvSpPr>
          <p:spPr>
            <a:xfrm>
              <a:off x="4283968" y="4365104"/>
              <a:ext cx="288032" cy="288032"/>
            </a:xfrm>
            <a:prstGeom prst="ellipse">
              <a:avLst/>
            </a:prstGeom>
            <a:solidFill>
              <a:srgbClr val="EC992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283968" y="4293096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+</a:t>
              </a:r>
              <a:endParaRPr lang="cs-CZ" b="1" dirty="0"/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131840" y="3573016"/>
            <a:ext cx="1224136" cy="646986"/>
          </a:xfrm>
          <a:prstGeom prst="wedgeRoundRectCallout">
            <a:avLst>
              <a:gd name="adj1" fmla="val -99235"/>
              <a:gd name="adj2" fmla="val -84553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/>
              <a:t>působení elektrolytu</a:t>
            </a:r>
            <a:endParaRPr lang="cs-CZ" sz="1600" b="1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1907704" y="2852936"/>
            <a:ext cx="300082" cy="369332"/>
            <a:chOff x="4283968" y="4293096"/>
            <a:chExt cx="300082" cy="369332"/>
          </a:xfrm>
        </p:grpSpPr>
        <p:sp>
          <p:nvSpPr>
            <p:cNvPr id="36" name="Elipsa 35"/>
            <p:cNvSpPr/>
            <p:nvPr/>
          </p:nvSpPr>
          <p:spPr>
            <a:xfrm>
              <a:off x="4283968" y="4365104"/>
              <a:ext cx="288032" cy="288032"/>
            </a:xfrm>
            <a:prstGeom prst="ellipse">
              <a:avLst/>
            </a:prstGeom>
            <a:solidFill>
              <a:srgbClr val="EC992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283968" y="4293096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+</a:t>
              </a:r>
              <a:endParaRPr lang="cs-CZ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259632" y="2924944"/>
            <a:ext cx="300082" cy="369332"/>
            <a:chOff x="4283968" y="4293096"/>
            <a:chExt cx="300082" cy="369332"/>
          </a:xfrm>
        </p:grpSpPr>
        <p:sp>
          <p:nvSpPr>
            <p:cNvPr id="39" name="Elipsa 38"/>
            <p:cNvSpPr/>
            <p:nvPr/>
          </p:nvSpPr>
          <p:spPr>
            <a:xfrm>
              <a:off x="4283968" y="4365104"/>
              <a:ext cx="288032" cy="288032"/>
            </a:xfrm>
            <a:prstGeom prst="ellipse">
              <a:avLst/>
            </a:prstGeom>
            <a:solidFill>
              <a:srgbClr val="EC992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283968" y="4293096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+</a:t>
              </a:r>
              <a:endParaRPr lang="cs-CZ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259632" y="3429000"/>
            <a:ext cx="300082" cy="369332"/>
            <a:chOff x="4283968" y="4293096"/>
            <a:chExt cx="300082" cy="369332"/>
          </a:xfrm>
        </p:grpSpPr>
        <p:sp>
          <p:nvSpPr>
            <p:cNvPr id="42" name="Elipsa 41"/>
            <p:cNvSpPr/>
            <p:nvPr/>
          </p:nvSpPr>
          <p:spPr>
            <a:xfrm>
              <a:off x="4283968" y="4365104"/>
              <a:ext cx="288032" cy="288032"/>
            </a:xfrm>
            <a:prstGeom prst="ellipse">
              <a:avLst/>
            </a:prstGeom>
            <a:solidFill>
              <a:srgbClr val="EC992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283968" y="4293096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/>
                <a:t>+</a:t>
              </a:r>
              <a:endParaRPr lang="cs-CZ" b="1" dirty="0"/>
            </a:p>
          </p:txBody>
        </p:sp>
      </p:grp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4427984" y="1268760"/>
          <a:ext cx="4464496" cy="469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Které částice se dostávají do roztoku?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Zastaví se tento děj? Pokud ano, proč?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Do jakého stavu se dostane zinková destička?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Je možné získat rozdílné náboje na rozdílných kovových</a:t>
                      </a:r>
                      <a:r>
                        <a:rPr lang="cs-CZ" sz="1400" baseline="0" dirty="0" smtClean="0"/>
                        <a:t> destičkách?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Bude působit dužina jablka jako elektrolyt?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Stisknutím vedlejšího tlačítka zhlédněte video a odpovězte</a:t>
                      </a:r>
                      <a:r>
                        <a:rPr lang="cs-CZ" sz="1400" baseline="0" dirty="0" smtClean="0"/>
                        <a:t> na jeho otázku.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Místo na odpověď</a:t>
                      </a:r>
                    </a:p>
                    <a:p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Zaoblený obdélník 44">
            <a:hlinkClick r:id="rId2"/>
          </p:cNvPr>
          <p:cNvSpPr/>
          <p:nvPr/>
        </p:nvSpPr>
        <p:spPr>
          <a:xfrm>
            <a:off x="6876256" y="4509120"/>
            <a:ext cx="1872208" cy="36004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video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67544" y="4725144"/>
            <a:ext cx="39393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i="1" dirty="0" smtClean="0"/>
              <a:t>Stiskněte levé tlačítko myši a nechte projít animaci</a:t>
            </a:r>
            <a:endParaRPr lang="cs-CZ" sz="1400" b="1" i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1331640" y="5157192"/>
            <a:ext cx="2088232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Byly zodpovězeny všechny otázky?</a:t>
            </a:r>
            <a:endParaRPr lang="cs-CZ" dirty="0"/>
          </a:p>
        </p:txBody>
      </p:sp>
      <p:sp>
        <p:nvSpPr>
          <p:cNvPr id="48" name="Zaoblený obdélník 47">
            <a:hlinkClick r:id="rId3" action="ppaction://hlinksldjump"/>
          </p:cNvPr>
          <p:cNvSpPr/>
          <p:nvPr/>
        </p:nvSpPr>
        <p:spPr>
          <a:xfrm>
            <a:off x="827584" y="6021288"/>
            <a:ext cx="100811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49" name="Zaoblený obdélník 48">
            <a:hlinkClick r:id="rId4" action="ppaction://hlinksldjump"/>
          </p:cNvPr>
          <p:cNvSpPr/>
          <p:nvPr/>
        </p:nvSpPr>
        <p:spPr>
          <a:xfrm>
            <a:off x="2915816" y="6021288"/>
            <a:ext cx="100811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50" name="Zaoblený obdélník 49"/>
          <p:cNvSpPr/>
          <p:nvPr/>
        </p:nvSpPr>
        <p:spPr>
          <a:xfrm>
            <a:off x="7956376" y="764704"/>
            <a:ext cx="936104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bodů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3" presetClass="exit" presetSubtype="1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3" presetClass="exit" presetSubtype="1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37558E-6 C 0.00452 0.01549 0.00903 0.03122 0.01389 0.03284 C 0.01875 0.03446 0.02274 0.01642 0.02934 0.01017 C 0.03594 0.00393 0.04722 -0.00833 0.05382 -0.00417 C 0.06042 4.37558E-6 0.06597 0.02544 0.06927 0.03492 C 0.07257 0.0444 0.07309 0.05041 0.07396 0.05342 " pathEditMode="relative" ptsTypes="aaaaa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000"/>
                            </p:stCondLst>
                            <p:childTnLst>
                              <p:par>
                                <p:cTn id="3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C 0.00278 0.01551 0.00573 0.03125 0.00886 0.03287 C 0.01181 0.03449 0.01441 0.01644 0.01858 0.01019 C 0.02292 0.00394 0.03004 -0.00833 0.0342 -0.00417 C 0.03854 -3.7037E-7 0.04202 0.02546 0.0441 0.03495 C 0.04618 0.04444 0.04653 0.05046 0.04722 0.05347 " pathEditMode="relative" rAng="0" ptsTypes="aaaaaA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4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40741E-7 C -0.00382 0.01551 -0.00711 0.03125 -0.01093 0.03287 C -0.01423 0.03449 -0.01753 0.01644 -0.02222 0.01019 C -0.02743 0.00394 -0.03593 -0.00833 -0.04062 -0.00417 C -0.04583 -7.40741E-7 -0.05 0.02546 -0.05243 0.03495 C -0.05468 0.04445 -0.05521 0.05046 -0.05555 0.05347 " pathEditMode="relative" rAng="0" ptsTypes="aaaaaA">
                                      <p:cBhvr>
                                        <p:cTn id="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" y="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4000"/>
                            </p:stCondLst>
                            <p:childTnLst>
                              <p:par>
                                <p:cTn id="5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500"/>
                            </p:stCondLst>
                            <p:childTnLst>
                              <p:par>
                                <p:cTn id="5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0.01921 C -0.01128 0.02709 -0.01423 0.03519 -0.01736 0.03611 C -0.02031 0.03681 -0.02309 0.02755 -0.02708 0.02454 C -0.03159 0.0213 -0.03889 0.01505 -0.04288 0.01713 C -0.04739 0.01921 -0.05086 0.03218 -0.05295 0.03704 C -0.05486 0.0419 -0.05538 0.04514 -0.05555 0.04676 " pathEditMode="relative" rAng="0" ptsTypes="aaaaaA">
                                      <p:cBhvr>
                                        <p:cTn id="5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" y="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6500"/>
                            </p:stCondLst>
                            <p:childTnLst>
                              <p:par>
                                <p:cTn id="5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3" grpId="0" animBg="1"/>
      <p:bldP spid="23" grpId="1" animBg="1"/>
      <p:bldP spid="24" grpId="0"/>
      <p:bldP spid="34" grpId="0" animBg="1"/>
      <p:bldP spid="34" grpId="1" animBg="1"/>
      <p:bldP spid="47" grpId="0" animBg="1"/>
      <p:bldP spid="48" grpId="0" animBg="1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Elektrické pole v okolí nabitých těles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1547664" y="2060848"/>
            <a:ext cx="792088" cy="72008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smtClean="0"/>
              <a:t>+</a:t>
            </a:r>
            <a:endParaRPr lang="cs-CZ" b="1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467544" y="1124744"/>
            <a:ext cx="3024336" cy="2727920"/>
            <a:chOff x="467544" y="1124744"/>
            <a:chExt cx="3024336" cy="2727920"/>
          </a:xfrm>
        </p:grpSpPr>
        <p:cxnSp>
          <p:nvCxnSpPr>
            <p:cNvPr id="5" name="Přímá spojovací šipka 4"/>
            <p:cNvCxnSpPr/>
            <p:nvPr/>
          </p:nvCxnSpPr>
          <p:spPr>
            <a:xfrm flipV="1">
              <a:off x="1907704" y="1124744"/>
              <a:ext cx="0" cy="93610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šipka 8"/>
            <p:cNvCxnSpPr/>
            <p:nvPr/>
          </p:nvCxnSpPr>
          <p:spPr>
            <a:xfrm flipH="1">
              <a:off x="1907704" y="2780928"/>
              <a:ext cx="8384" cy="10717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šipka 11"/>
            <p:cNvCxnSpPr/>
            <p:nvPr/>
          </p:nvCxnSpPr>
          <p:spPr>
            <a:xfrm>
              <a:off x="2483768" y="2420888"/>
              <a:ext cx="100811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šipka 12"/>
            <p:cNvCxnSpPr/>
            <p:nvPr/>
          </p:nvCxnSpPr>
          <p:spPr>
            <a:xfrm flipH="1">
              <a:off x="467544" y="2420888"/>
              <a:ext cx="100811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šipka 13"/>
            <p:cNvCxnSpPr/>
            <p:nvPr/>
          </p:nvCxnSpPr>
          <p:spPr>
            <a:xfrm rot="2700000">
              <a:off x="2048101" y="3065341"/>
              <a:ext cx="100811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 rot="18900000">
              <a:off x="2048102" y="1841206"/>
              <a:ext cx="100811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 rot="13500000">
              <a:off x="751957" y="1769198"/>
              <a:ext cx="100811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 flipH="1">
              <a:off x="971600" y="2780928"/>
              <a:ext cx="656458" cy="72008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779912" y="1268760"/>
          <a:ext cx="5040560" cy="3627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/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Kdy je těleso kladně nabité?</a:t>
                      </a:r>
                    </a:p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Proč se tělesa nemohou nabíjet přemísťováním protonů?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Kolik elektronů se musí přemístit vodičem, aby jeho průřezem protekl náboj 1C?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Směr siločar elektrického pole na obrázku určuje: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Jaký náboj odpovídá kapacitě 45 </a:t>
                      </a:r>
                      <a:r>
                        <a:rPr lang="cs-CZ" sz="1600" dirty="0" err="1" smtClean="0"/>
                        <a:t>Ah</a:t>
                      </a:r>
                      <a:r>
                        <a:rPr lang="cs-CZ" sz="1600" dirty="0" smtClean="0"/>
                        <a:t> baterie automobilu?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Text Box 29"/>
          <p:cNvSpPr txBox="1">
            <a:spLocks noChangeArrowheads="1"/>
          </p:cNvSpPr>
          <p:nvPr/>
        </p:nvSpPr>
        <p:spPr bwMode="auto">
          <a:xfrm>
            <a:off x="395536" y="4365104"/>
            <a:ext cx="1135247" cy="52322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</a:rPr>
              <a:t>Q = I.t</a:t>
            </a:r>
          </a:p>
        </p:txBody>
      </p:sp>
      <p:sp>
        <p:nvSpPr>
          <p:cNvPr id="23" name="Text Box 31"/>
          <p:cNvSpPr txBox="1">
            <a:spLocks noChangeArrowheads="1"/>
          </p:cNvSpPr>
          <p:nvPr/>
        </p:nvSpPr>
        <p:spPr bwMode="auto">
          <a:xfrm>
            <a:off x="2123728" y="4365104"/>
            <a:ext cx="1274131" cy="52322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</a:rPr>
              <a:t>C = A.s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899592" y="5229200"/>
            <a:ext cx="2088232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Byly zodpovězeny všechny otázky?</a:t>
            </a:r>
            <a:endParaRPr lang="cs-CZ" dirty="0"/>
          </a:p>
        </p:txBody>
      </p:sp>
      <p:sp>
        <p:nvSpPr>
          <p:cNvPr id="25" name="Zaoblený obdélník 24">
            <a:hlinkClick r:id="rId2" action="ppaction://hlinksldjump"/>
          </p:cNvPr>
          <p:cNvSpPr/>
          <p:nvPr/>
        </p:nvSpPr>
        <p:spPr>
          <a:xfrm>
            <a:off x="395536" y="6093296"/>
            <a:ext cx="100811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26" name="Zaoblený obdélník 25">
            <a:hlinkClick r:id="rId3" action="ppaction://hlinksldjump"/>
          </p:cNvPr>
          <p:cNvSpPr/>
          <p:nvPr/>
        </p:nvSpPr>
        <p:spPr>
          <a:xfrm>
            <a:off x="2483768" y="6093296"/>
            <a:ext cx="100811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77072"/>
            <a:ext cx="8229600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Konec prezentace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436</Words>
  <Application>Microsoft Office PowerPoint</Application>
  <PresentationFormat>Předvádění na obrazovce (4:3)</PresentationFormat>
  <Paragraphs>84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Základní vlastnosti elektrického náboje</vt:lpstr>
      <vt:lpstr>Hromadění náboje v elektrochemických zdrojích</vt:lpstr>
      <vt:lpstr>Elektrické pole v okolí nabitých těles</vt:lpstr>
      <vt:lpstr>Konec prezentace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Opatrný</dc:creator>
  <cp:lastModifiedBy>Opatrný</cp:lastModifiedBy>
  <cp:revision>15</cp:revision>
  <dcterms:created xsi:type="dcterms:W3CDTF">2012-10-21T16:07:11Z</dcterms:created>
  <dcterms:modified xsi:type="dcterms:W3CDTF">2012-10-24T20:35:26Z</dcterms:modified>
</cp:coreProperties>
</file>