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273" r:id="rId2"/>
    <p:sldId id="272" r:id="rId3"/>
    <p:sldId id="256" r:id="rId4"/>
    <p:sldId id="261" r:id="rId5"/>
    <p:sldId id="260" r:id="rId6"/>
    <p:sldId id="257" r:id="rId7"/>
    <p:sldId id="264" r:id="rId8"/>
    <p:sldId id="265" r:id="rId9"/>
    <p:sldId id="269" r:id="rId10"/>
    <p:sldId id="266" r:id="rId11"/>
    <p:sldId id="270" r:id="rId12"/>
    <p:sldId id="267" r:id="rId13"/>
    <p:sldId id="268" r:id="rId14"/>
    <p:sldId id="271" r:id="rId15"/>
    <p:sldId id="258" r:id="rId16"/>
    <p:sldId id="259" r:id="rId17"/>
    <p:sldId id="262" r:id="rId18"/>
    <p:sldId id="27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D66B40-0D8A-43A2-8917-3BDAD761DCBC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C59AC1-F57B-4CC5-A8E3-AEDDCDD92E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727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59AC1-F57B-4CC5-A8E3-AEDDCDD92E6D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3092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ABEE6-4A9C-43B9-9752-7761C8C59E0C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FEAC166-EAAC-4227-A8D8-31841D6526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ABEE6-4A9C-43B9-9752-7761C8C59E0C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FEAC166-EAAC-4227-A8D8-31841D6526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ABEE6-4A9C-43B9-9752-7761C8C59E0C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AC166-EAAC-4227-A8D8-31841D65267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ABEE6-4A9C-43B9-9752-7761C8C59E0C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AC166-EAAC-4227-A8D8-31841D6526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ABEE6-4A9C-43B9-9752-7761C8C59E0C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FEAC166-EAAC-4227-A8D8-31841D65267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ABEE6-4A9C-43B9-9752-7761C8C59E0C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AC166-EAAC-4227-A8D8-31841D6526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ABEE6-4A9C-43B9-9752-7761C8C59E0C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AC166-EAAC-4227-A8D8-31841D6526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ABEE6-4A9C-43B9-9752-7761C8C59E0C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AC166-EAAC-4227-A8D8-31841D6526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ABEE6-4A9C-43B9-9752-7761C8C59E0C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AC166-EAAC-4227-A8D8-31841D652674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ABEE6-4A9C-43B9-9752-7761C8C59E0C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AC166-EAAC-4227-A8D8-31841D6526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ABEE6-4A9C-43B9-9752-7761C8C59E0C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AC166-EAAC-4227-A8D8-31841D6526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F4ABEE6-4A9C-43B9-9752-7761C8C59E0C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FEAC166-EAAC-4227-A8D8-31841D65267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755576" y="2167189"/>
            <a:ext cx="7704856" cy="38164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58417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Výukový materiál </a:t>
            </a:r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zpracovaný v rámci projektu "EU peníze školám"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63588" y="3861048"/>
            <a:ext cx="7488832" cy="2122565"/>
          </a:xfrm>
        </p:spPr>
        <p:txBody>
          <a:bodyPr>
            <a:normAutofit/>
          </a:bodyPr>
          <a:lstStyle/>
          <a:p>
            <a:r>
              <a:rPr lang="cs-C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Pořadové číslo projektu: </a:t>
            </a:r>
            <a:r>
              <a:rPr lang="cs-C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4247/21/7.1.4/2011</a:t>
            </a:r>
          </a:p>
          <a:p>
            <a:endParaRPr lang="cs-CZ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Číslo šablony: </a:t>
            </a:r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 </a:t>
            </a:r>
            <a:r>
              <a:rPr lang="cs-CZ" sz="16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_32_INOVACE_EV_01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cs-CZ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7" name="Obrázek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692696"/>
            <a:ext cx="5667375" cy="123825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76932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32656"/>
            <a:ext cx="5667375" cy="12382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bdélník 2"/>
          <p:cNvSpPr/>
          <p:nvPr/>
        </p:nvSpPr>
        <p:spPr>
          <a:xfrm>
            <a:off x="899592" y="1601044"/>
            <a:ext cx="7416824" cy="4924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Vzdělávací oblast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Environmentální výchova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Zábavná ekologie, Přírodověda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Stupeň vzdělávání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stupeň ZŠ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a 5.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Datum vytvoření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7.7. 2011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Prezentace 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 je určena pro starší žáky a je </a:t>
            </a:r>
            <a:r>
              <a:rPr lang="cs-CZ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zaměřena na 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výklad nových pojmů (ekologie, ekosystém, životní prostředí), </a:t>
            </a:r>
            <a:r>
              <a:rPr lang="cs-CZ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jejich 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pochopení </a:t>
            </a:r>
          </a:p>
          <a:p>
            <a:pPr lvl="0">
              <a:lnSpc>
                <a:spcPct val="150000"/>
              </a:lnSpc>
            </a:pP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a </a:t>
            </a:r>
            <a:r>
              <a:rPr lang="cs-CZ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propojení s realitou. Žáci 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během prezentace </a:t>
            </a:r>
            <a:r>
              <a:rPr lang="cs-CZ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uvádějí 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příklady, popisují co vidí na fotografiích. </a:t>
            </a:r>
            <a:endParaRPr lang="cs-CZ" dirty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pPr lvl="0">
              <a:lnSpc>
                <a:spcPct val="150000"/>
              </a:lnSpc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Klíčová </a:t>
            </a: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slova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ekologie</a:t>
            </a:r>
            <a:r>
              <a:rPr lang="cs-CZ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, 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ekosystém</a:t>
            </a:r>
            <a:r>
              <a:rPr lang="cs-CZ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, 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životní </a:t>
            </a:r>
            <a:r>
              <a:rPr lang="cs-CZ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prostředí </a:t>
            </a:r>
          </a:p>
          <a:p>
            <a:pPr>
              <a:lnSpc>
                <a:spcPct val="150000"/>
              </a:lnSpc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Ivana Geislerova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76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536" y="332656"/>
            <a:ext cx="8208912" cy="144655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8800" b="1" u="sng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 Black" pitchFamily="34" charset="0"/>
              </a:rPr>
              <a:t>ZAČÍNÁME</a:t>
            </a:r>
            <a:endParaRPr lang="cs-CZ" sz="88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72650" y="2132856"/>
            <a:ext cx="806489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000" b="1" dirty="0">
                <a:latin typeface="Times New Roman" pitchFamily="18" charset="0"/>
                <a:cs typeface="Times New Roman" pitchFamily="18" charset="0"/>
              </a:rPr>
              <a:t>Co je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ekologie?</a:t>
            </a:r>
          </a:p>
          <a:p>
            <a:pPr algn="ctr"/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Co je ekosystém?</a:t>
            </a:r>
          </a:p>
          <a:p>
            <a:pPr lvl="0" algn="ctr"/>
            <a:endParaRPr lang="cs-CZ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Co je životní prostředí?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178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2060848"/>
            <a:ext cx="748883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4000" b="1" dirty="0">
                <a:latin typeface="Times New Roman" pitchFamily="18" charset="0"/>
                <a:cs typeface="Times New Roman" pitchFamily="18" charset="0"/>
              </a:rPr>
              <a:t>je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>
                <a:latin typeface="Times New Roman" pitchFamily="18" charset="0"/>
                <a:cs typeface="Times New Roman" pitchFamily="18" charset="0"/>
              </a:rPr>
              <a:t>věda o vztazích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mezi</a:t>
            </a:r>
          </a:p>
          <a:p>
            <a:pPr lvl="0" algn="ctr"/>
            <a:r>
              <a:rPr lang="cs-CZ" sz="4000" b="1" u="sng" dirty="0" smtClean="0">
                <a:latin typeface="Times New Roman" pitchFamily="18" charset="0"/>
                <a:cs typeface="Times New Roman" pitchFamily="18" charset="0"/>
              </a:rPr>
              <a:t>živými </a:t>
            </a:r>
            <a:r>
              <a:rPr lang="cs-CZ" sz="4000" b="1" u="sng" dirty="0">
                <a:latin typeface="Times New Roman" pitchFamily="18" charset="0"/>
                <a:cs typeface="Times New Roman" pitchFamily="18" charset="0"/>
              </a:rPr>
              <a:t>a neživými </a:t>
            </a:r>
            <a:r>
              <a:rPr lang="cs-CZ" sz="4000" b="1" u="sng" dirty="0" smtClean="0">
                <a:latin typeface="Times New Roman" pitchFamily="18" charset="0"/>
                <a:cs typeface="Times New Roman" pitchFamily="18" charset="0"/>
              </a:rPr>
              <a:t>přírodninami</a:t>
            </a:r>
          </a:p>
          <a:p>
            <a:pPr lvl="0" algn="ctr"/>
            <a:endParaRPr lang="cs-CZ" sz="4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endParaRPr lang="cs-CZ" sz="4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Vyjmenujte živé a neživé přírodniny a uveďte příklady. 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777341" y="692696"/>
            <a:ext cx="468654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EKOLOGIE</a:t>
            </a:r>
            <a:endParaRPr lang="cs-CZ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087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692696"/>
            <a:ext cx="777686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>
                <a:latin typeface="Times New Roman" pitchFamily="18" charset="0"/>
                <a:cs typeface="Times New Roman" pitchFamily="18" charset="0"/>
              </a:rPr>
              <a:t>chceme-li něco chránit → musíme to nejprve poznat → musíme zjistit, co konkrétní živočich, rostlina … potřebují, co jim škodí, co je ohrožuje</a:t>
            </a:r>
          </a:p>
        </p:txBody>
      </p:sp>
    </p:spTree>
    <p:extLst>
      <p:ext uri="{BB962C8B-B14F-4D97-AF65-F5344CB8AC3E}">
        <p14:creationId xmlns:p14="http://schemas.microsoft.com/office/powerpoint/2010/main" val="428712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95536" y="260648"/>
            <a:ext cx="82089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6000" b="1" u="sng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  <a:cs typeface="Times New Roman" pitchFamily="18" charset="0"/>
              </a:rPr>
              <a:t>Ekosystém</a:t>
            </a:r>
            <a:endParaRPr lang="cs-CZ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 Black" pitchFamily="34" charset="0"/>
              <a:cs typeface="Times New Roman" pitchFamily="18" charset="0"/>
            </a:endParaRPr>
          </a:p>
          <a:p>
            <a:pPr lvl="0" algn="ctr"/>
            <a:r>
              <a:rPr lang="cs-CZ" sz="4400" dirty="0">
                <a:latin typeface="Times New Roman" pitchFamily="18" charset="0"/>
                <a:cs typeface="Times New Roman" pitchFamily="18" charset="0"/>
              </a:rPr>
              <a:t>je soustava živých a neživých přírodnin + životního prostředí </a:t>
            </a:r>
            <a:endParaRPr lang="cs-CZ" sz="4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cs-CZ" sz="4400" b="1" u="sng" dirty="0" smtClean="0"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sz="4400" b="1" u="sng" dirty="0">
                <a:latin typeface="Times New Roman" pitchFamily="18" charset="0"/>
                <a:cs typeface="Times New Roman" pitchFamily="18" charset="0"/>
              </a:rPr>
              <a:t>určitém </a:t>
            </a:r>
            <a:r>
              <a:rPr lang="cs-CZ" sz="4400" b="1" u="sng" dirty="0" smtClean="0">
                <a:latin typeface="Times New Roman" pitchFamily="18" charset="0"/>
                <a:cs typeface="Times New Roman" pitchFamily="18" charset="0"/>
              </a:rPr>
              <a:t>místě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1835696" y="5084765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Popisek se šipkou dolů 2"/>
          <p:cNvSpPr/>
          <p:nvPr/>
        </p:nvSpPr>
        <p:spPr>
          <a:xfrm>
            <a:off x="1043608" y="3789040"/>
            <a:ext cx="6912768" cy="2376264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Pojmenuj příklady </a:t>
            </a:r>
            <a:r>
              <a:rPr lang="cs-CZ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ekosystémů </a:t>
            </a:r>
            <a:r>
              <a:rPr lang="cs-CZ" sz="2800" b="1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fotografiích.</a:t>
            </a:r>
            <a:endParaRPr lang="cs-CZ" sz="28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60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44463"/>
            <a:ext cx="4681537" cy="62420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255635" y="332656"/>
            <a:ext cx="4295435" cy="1440160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r>
              <a:rPr lang="cs-CZ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33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LES</a:t>
            </a:r>
            <a:endParaRPr lang="cs-CZ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3300"/>
              </a:soli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400031"/>
            <a:ext cx="4536504" cy="5231308"/>
          </a:xfrm>
          <a:prstGeom prst="ellipse">
            <a:avLst/>
          </a:prstGeom>
          <a:solidFill>
            <a:srgbClr val="003300"/>
          </a:solidFill>
          <a:ln w="190500" cap="rnd">
            <a:solidFill>
              <a:srgbClr val="0033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885321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50" y="254841"/>
            <a:ext cx="8319467" cy="62403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374994"/>
            <a:ext cx="4358556" cy="32689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879070" y="1484784"/>
            <a:ext cx="3907470" cy="1728192"/>
          </a:xfrm>
          <a:prstGeom prst="rect">
            <a:avLst/>
          </a:prstGeom>
          <a:noFill/>
        </p:spPr>
        <p:txBody>
          <a:bodyPr wrap="none" rtlCol="0">
            <a:prstTxWarp prst="textDeflateBottom">
              <a:avLst/>
            </a:prstTxWarp>
            <a:spAutoFit/>
          </a:bodyPr>
          <a:lstStyle/>
          <a:p>
            <a:r>
              <a:rPr lang="cs-CZ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ŘEKA</a:t>
            </a:r>
            <a:endParaRPr lang="cs-CZ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4704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8640"/>
            <a:ext cx="4680520" cy="62399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095676"/>
            <a:ext cx="2592581" cy="34563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148064" y="836712"/>
            <a:ext cx="3744709" cy="1656184"/>
          </a:xfrm>
          <a:prstGeom prst="rect">
            <a:avLst/>
          </a:prstGeom>
          <a:noFill/>
        </p:spPr>
        <p:txBody>
          <a:bodyPr wrap="square" rtlCol="0">
            <a:prstTxWarp prst="textTriangleInverted">
              <a:avLst/>
            </a:prstTxWarp>
            <a:spAutoFit/>
          </a:bodyPr>
          <a:lstStyle/>
          <a:p>
            <a:r>
              <a:rPr lang="cs-CZ" sz="4400" b="1" dirty="0" smtClean="0">
                <a:ln w="5715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JESKYNĚ</a:t>
            </a:r>
            <a:endParaRPr lang="cs-CZ" sz="4400" b="1" dirty="0">
              <a:ln w="5715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5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2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8531993" cy="57414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41252" y="4149080"/>
            <a:ext cx="5184576" cy="1294965"/>
          </a:xfrm>
          <a:prstGeom prst="rect">
            <a:avLst/>
          </a:prstGeom>
          <a:noFill/>
        </p:spPr>
        <p:txBody>
          <a:bodyPr wrap="square" rtlCol="0">
            <a:prstTxWarp prst="textWave1">
              <a:avLst/>
            </a:prstTxWarp>
            <a:spAutoFit/>
          </a:bodyPr>
          <a:lstStyle/>
          <a:p>
            <a:r>
              <a:rPr lang="cs-CZ" sz="4400" b="1" dirty="0" smtClean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PŘEHRADA</a:t>
            </a:r>
            <a:endParaRPr lang="cs-CZ" sz="4400" b="1" dirty="0">
              <a:ln w="18000">
                <a:solidFill>
                  <a:schemeClr val="bg1"/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73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7418859" cy="55647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5488" y="3573016"/>
            <a:ext cx="3640190" cy="27304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sp>
        <p:nvSpPr>
          <p:cNvPr id="2" name="TextovéPole 1"/>
          <p:cNvSpPr txBox="1"/>
          <p:nvPr/>
        </p:nvSpPr>
        <p:spPr>
          <a:xfrm>
            <a:off x="5267391" y="476672"/>
            <a:ext cx="3456384" cy="1728192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</a:bodyPr>
          <a:lstStyle/>
          <a:p>
            <a:r>
              <a:rPr lang="cs-CZ" sz="4400" dirty="0" smtClean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</a:rPr>
              <a:t>HORY</a:t>
            </a:r>
            <a:endParaRPr lang="cs-CZ" sz="4400" dirty="0">
              <a:ln w="28575" cmpd="sng">
                <a:solidFill>
                  <a:schemeClr val="tx1"/>
                </a:solidFill>
                <a:prstDash val="solid"/>
              </a:ln>
              <a:solidFill>
                <a:schemeClr val="bg1">
                  <a:lumMod val="6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0324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53591"/>
            <a:ext cx="8207639" cy="615572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987824" y="404664"/>
            <a:ext cx="6336704" cy="1323439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  <a:scene3d>
              <a:camera prst="perspectiveContrastingLeftFacing"/>
              <a:lightRig rig="glow" dir="tl">
                <a:rot lat="0" lon="0" rev="5400000"/>
              </a:lightRig>
            </a:scene3d>
            <a:sp3d extrusionH="57150" contourW="12700">
              <a:bevelT w="25400" h="25400" prst="slope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8000" b="1" dirty="0" smtClean="0">
                <a:ln w="11430">
                  <a:solidFill>
                    <a:schemeClr val="bg1"/>
                  </a:solidFill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ZAHRADA</a:t>
            </a:r>
            <a:endParaRPr lang="cs-CZ" sz="8000" b="1" dirty="0">
              <a:ln w="11430">
                <a:solidFill>
                  <a:schemeClr val="bg1"/>
                </a:solidFill>
              </a:ln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781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60" y="0"/>
            <a:ext cx="8219477" cy="61653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547664" y="4437112"/>
            <a:ext cx="5616624" cy="1728192"/>
          </a:xfrm>
          <a:prstGeom prst="rect">
            <a:avLst/>
          </a:prstGeom>
          <a:noFill/>
        </p:spPr>
        <p:txBody>
          <a:bodyPr wrap="square" rtlCol="0">
            <a:prstTxWarp prst="textSlantDown">
              <a:avLst>
                <a:gd name="adj" fmla="val 47331"/>
              </a:avLst>
            </a:prstTxWarp>
            <a:spAutoFit/>
          </a:bodyPr>
          <a:lstStyle/>
          <a:p>
            <a:r>
              <a:rPr lang="cs-CZ" sz="4400" b="1" dirty="0" smtClean="0">
                <a:ln w="24500" cmpd="dbl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 Black" pitchFamily="34" charset="0"/>
              </a:rPr>
              <a:t>RYBNÍK</a:t>
            </a:r>
            <a:endParaRPr lang="cs-CZ" sz="4400" b="1" dirty="0">
              <a:ln w="24500" cmpd="dbl">
                <a:solidFill>
                  <a:schemeClr val="bg1"/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517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75" y="144463"/>
            <a:ext cx="6242050" cy="468153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924944"/>
            <a:ext cx="4801890" cy="360141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256" y="461364"/>
            <a:ext cx="3265488" cy="211941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19857" y="4365104"/>
            <a:ext cx="6670143" cy="1779626"/>
          </a:xfrm>
          <a:prstGeom prst="rect">
            <a:avLst/>
          </a:prstGeom>
          <a:noFill/>
        </p:spPr>
        <p:txBody>
          <a:bodyPr wrap="square" rtlCol="0">
            <a:prstTxWarp prst="textFadeUp">
              <a:avLst/>
            </a:prstTxWarp>
            <a:spAutoFit/>
          </a:bodyPr>
          <a:lstStyle/>
          <a:p>
            <a:r>
              <a:rPr lang="cs-CZ" sz="7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ZAHRÁDKA</a:t>
            </a:r>
            <a:endParaRPr lang="cs-CZ" sz="7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197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79512" y="476672"/>
            <a:ext cx="8686800" cy="841375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u="sng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EKOSYSTÉM </a:t>
            </a:r>
            <a:r>
              <a:rPr lang="cs-CZ" sz="4400" b="1" u="sng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má dvě složky</a:t>
            </a:r>
            <a:endParaRPr lang="cs-CZ" sz="4400" b="1" u="sng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5" name="Vývojový diagram: alternativní postup 4"/>
          <p:cNvSpPr/>
          <p:nvPr/>
        </p:nvSpPr>
        <p:spPr>
          <a:xfrm>
            <a:off x="683568" y="1628800"/>
            <a:ext cx="3672408" cy="151216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lvl="0" indent="-742950" algn="ctr">
              <a:buAutoNum type="arabicPeriod"/>
            </a:pPr>
            <a:r>
              <a:rPr lang="cs-CZ" sz="3600" b="1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živé složky</a:t>
            </a:r>
          </a:p>
          <a:p>
            <a:pPr lvl="0" algn="ctr"/>
            <a:r>
              <a:rPr lang="cs-CZ" sz="3600" b="1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u="sng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= společenstva</a:t>
            </a:r>
          </a:p>
        </p:txBody>
      </p:sp>
      <p:sp>
        <p:nvSpPr>
          <p:cNvPr id="6" name="Vývojový diagram: alternativní postup 5"/>
          <p:cNvSpPr/>
          <p:nvPr/>
        </p:nvSpPr>
        <p:spPr>
          <a:xfrm>
            <a:off x="4788024" y="1646459"/>
            <a:ext cx="3672408" cy="151216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3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sz="3600" b="1" u="sng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neživé složky</a:t>
            </a:r>
          </a:p>
        </p:txBody>
      </p:sp>
      <p:sp>
        <p:nvSpPr>
          <p:cNvPr id="7" name="Obdélník 6"/>
          <p:cNvSpPr/>
          <p:nvPr/>
        </p:nvSpPr>
        <p:spPr>
          <a:xfrm>
            <a:off x="5292080" y="3488111"/>
            <a:ext cx="26642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4800" b="1" dirty="0">
                <a:latin typeface="Times New Roman" pitchFamily="18" charset="0"/>
                <a:cs typeface="Times New Roman" pitchFamily="18" charset="0"/>
              </a:rPr>
              <a:t>půda</a:t>
            </a:r>
          </a:p>
          <a:p>
            <a:pPr lvl="0" algn="ctr"/>
            <a:r>
              <a:rPr lang="cs-CZ" sz="4800" b="1" dirty="0">
                <a:latin typeface="Times New Roman" pitchFamily="18" charset="0"/>
                <a:cs typeface="Times New Roman" pitchFamily="18" charset="0"/>
              </a:rPr>
              <a:t>voda </a:t>
            </a:r>
          </a:p>
          <a:p>
            <a:pPr lvl="0" algn="ctr"/>
            <a:r>
              <a:rPr lang="cs-CZ" sz="4800" b="1" dirty="0">
                <a:latin typeface="Times New Roman" pitchFamily="18" charset="0"/>
                <a:cs typeface="Times New Roman" pitchFamily="18" charset="0"/>
              </a:rPr>
              <a:t>vzduch</a:t>
            </a:r>
          </a:p>
        </p:txBody>
      </p:sp>
      <p:sp>
        <p:nvSpPr>
          <p:cNvPr id="8" name="Obdélník 7"/>
          <p:cNvSpPr/>
          <p:nvPr/>
        </p:nvSpPr>
        <p:spPr>
          <a:xfrm>
            <a:off x="672876" y="3501008"/>
            <a:ext cx="33950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4800" b="1" dirty="0">
                <a:latin typeface="Times New Roman" pitchFamily="18" charset="0"/>
                <a:cs typeface="Times New Roman" pitchFamily="18" charset="0"/>
              </a:rPr>
              <a:t>rostliny</a:t>
            </a:r>
          </a:p>
          <a:p>
            <a:pPr lvl="0" algn="ctr"/>
            <a:r>
              <a:rPr lang="cs-CZ" sz="4800" b="1" dirty="0">
                <a:latin typeface="Times New Roman" pitchFamily="18" charset="0"/>
                <a:cs typeface="Times New Roman" pitchFamily="18" charset="0"/>
              </a:rPr>
              <a:t>živočichové</a:t>
            </a:r>
          </a:p>
          <a:p>
            <a:pPr lvl="0" algn="ctr"/>
            <a:r>
              <a:rPr lang="cs-CZ" sz="4800" b="1" dirty="0">
                <a:latin typeface="Times New Roman" pitchFamily="18" charset="0"/>
                <a:cs typeface="Times New Roman" pitchFamily="18" charset="0"/>
              </a:rPr>
              <a:t>houby</a:t>
            </a:r>
          </a:p>
        </p:txBody>
      </p:sp>
    </p:spTree>
    <p:extLst>
      <p:ext uri="{BB962C8B-B14F-4D97-AF65-F5344CB8AC3E}">
        <p14:creationId xmlns:p14="http://schemas.microsoft.com/office/powerpoint/2010/main" val="216771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476672"/>
            <a:ext cx="8280920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6600" b="1" u="sng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Životní </a:t>
            </a:r>
            <a:r>
              <a:rPr lang="cs-CZ" sz="6600" b="1" u="sng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prostředí</a:t>
            </a:r>
          </a:p>
          <a:p>
            <a:pPr algn="ctr"/>
            <a:endParaRPr lang="cs-CZ" sz="2000" dirty="0">
              <a:latin typeface="Arial Black" pitchFamily="34" charset="0"/>
            </a:endParaRPr>
          </a:p>
          <a:p>
            <a:pPr lvl="0" algn="ctr"/>
            <a:r>
              <a:rPr lang="cs-CZ" sz="4800" b="1" dirty="0">
                <a:latin typeface="Times New Roman" pitchFamily="18" charset="0"/>
                <a:cs typeface="Times New Roman" pitchFamily="18" charset="0"/>
              </a:rPr>
              <a:t>je vše kolem nás </a:t>
            </a:r>
            <a:endParaRPr lang="cs-CZ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sz="4800" b="1" dirty="0">
                <a:latin typeface="Times New Roman" pitchFamily="18" charset="0"/>
                <a:cs typeface="Times New Roman" pitchFamily="18" charset="0"/>
              </a:rPr>
              <a:t>vše co nás obklopuje)</a:t>
            </a:r>
          </a:p>
          <a:p>
            <a:pPr lvl="0" algn="ctr"/>
            <a:r>
              <a:rPr lang="cs-CZ" sz="4800" b="1" dirty="0">
                <a:latin typeface="Times New Roman" pitchFamily="18" charset="0"/>
                <a:cs typeface="Times New Roman" pitchFamily="18" charset="0"/>
              </a:rPr>
              <a:t>člověk svou činností přírodu přetváří a přizpůsobuje ji svým potřebám → musí to však dělat šetrně</a:t>
            </a:r>
          </a:p>
        </p:txBody>
      </p:sp>
    </p:spTree>
    <p:extLst>
      <p:ext uri="{BB962C8B-B14F-4D97-AF65-F5344CB8AC3E}">
        <p14:creationId xmlns:p14="http://schemas.microsoft.com/office/powerpoint/2010/main" val="1175103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290652" y="1156644"/>
            <a:ext cx="3800172" cy="11927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EKOLOGIE?</a:t>
            </a:r>
            <a:endParaRPr lang="cs-CZ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vál 2"/>
          <p:cNvSpPr/>
          <p:nvPr/>
        </p:nvSpPr>
        <p:spPr>
          <a:xfrm>
            <a:off x="3664723" y="943804"/>
            <a:ext cx="4608512" cy="16184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VĚDA O VZTAZÍCH MEZI PŘÍRODNINAMI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4538602" y="3103387"/>
            <a:ext cx="4252735" cy="1224136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EKOSYSTÉM?</a:t>
            </a:r>
            <a:endParaRPr lang="cs-CZ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vál 4"/>
          <p:cNvSpPr/>
          <p:nvPr/>
        </p:nvSpPr>
        <p:spPr>
          <a:xfrm>
            <a:off x="267772" y="2705766"/>
            <a:ext cx="4952300" cy="2019378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PŘÍRODNINY + ŽIVOTNÍ PROSTŘEDÍ NA URČITÉM MÍSTĚ</a:t>
            </a: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vál 5"/>
          <p:cNvSpPr/>
          <p:nvPr/>
        </p:nvSpPr>
        <p:spPr>
          <a:xfrm>
            <a:off x="691694" y="5085184"/>
            <a:ext cx="4312354" cy="122413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ŽIVOTNÍ PROSTŘEDÍ</a:t>
            </a:r>
            <a:r>
              <a:rPr lang="cs-CZ" sz="3200" dirty="0" smtClean="0">
                <a:solidFill>
                  <a:schemeClr val="tx1"/>
                </a:solidFill>
              </a:rPr>
              <a:t>?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4538602" y="5085184"/>
            <a:ext cx="3993838" cy="122413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VŠE KOLEM NÁS</a:t>
            </a: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286000" y="260648"/>
            <a:ext cx="29340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SOUHRN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1212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Zdroje: </a:t>
            </a:r>
            <a:r>
              <a:rPr lang="cs-CZ" dirty="0" smtClean="0"/>
              <a:t>vlastní fotografie (I. </a:t>
            </a:r>
            <a:r>
              <a:rPr lang="cs-CZ" smtClean="0"/>
              <a:t>Geislerová)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792785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417</TotalTime>
  <Words>240</Words>
  <Application>Microsoft Office PowerPoint</Application>
  <PresentationFormat>Předvádění na obrazovce (4:3)</PresentationFormat>
  <Paragraphs>63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Cesta</vt:lpstr>
      <vt:lpstr>Výukový materiál  zpracovaný v rámci projektu "EU peníze školám"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EKOSYSTÉM má dvě složky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Učitel</cp:lastModifiedBy>
  <cp:revision>41</cp:revision>
  <dcterms:created xsi:type="dcterms:W3CDTF">2012-03-11T21:16:24Z</dcterms:created>
  <dcterms:modified xsi:type="dcterms:W3CDTF">2012-10-25T08:38:42Z</dcterms:modified>
</cp:coreProperties>
</file>