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69" r:id="rId2"/>
    <p:sldId id="268" r:id="rId3"/>
    <p:sldId id="256" r:id="rId4"/>
    <p:sldId id="266" r:id="rId5"/>
    <p:sldId id="257" r:id="rId6"/>
    <p:sldId id="258" r:id="rId7"/>
    <p:sldId id="267" r:id="rId8"/>
    <p:sldId id="273" r:id="rId9"/>
    <p:sldId id="259" r:id="rId10"/>
    <p:sldId id="271" r:id="rId11"/>
    <p:sldId id="272" r:id="rId12"/>
    <p:sldId id="260" r:id="rId13"/>
    <p:sldId id="261" r:id="rId14"/>
    <p:sldId id="262" r:id="rId15"/>
    <p:sldId id="263" r:id="rId16"/>
    <p:sldId id="264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65" autoAdjust="0"/>
    <p:restoredTop sz="94660"/>
  </p:normalViewPr>
  <p:slideViewPr>
    <p:cSldViewPr>
      <p:cViewPr>
        <p:scale>
          <a:sx n="50" d="100"/>
          <a:sy n="50" d="100"/>
        </p:scale>
        <p:origin x="-1974" y="-498"/>
      </p:cViewPr>
      <p:guideLst>
        <p:guide orient="horz" pos="2160"/>
        <p:guide pos="288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8FAB4-6E83-4BCF-B2E2-D64C6A784FF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01BD63-F569-4790-9A43-11C196DA25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264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Glass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136811-EFEB-44C9-984A-4B6C72AD9FB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64B37BE-E7CF-45E8-B58D-BCEDF26F43D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5576" y="2132856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83568" y="1916832"/>
            <a:ext cx="7772400" cy="1656184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971600" y="3861048"/>
            <a:ext cx="7488832" cy="1777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šablony</a:t>
            </a:r>
            <a:r>
              <a:rPr lang="cs-CZ" sz="24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VY_32_INOVACE_ENV_02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9269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95464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5094" y="1241480"/>
            <a:ext cx="8520785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Environmentální výchova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Zábavná ekologie,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Stupeň vzdělávání: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4. a 5.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Datum vytvořené: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7.7. 2011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pro starší žáky. Seznamuje je lesními patry a jejich společenstvy. V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závěrečné části </a:t>
            </a:r>
            <a:r>
              <a:rPr lang="cs-CZ" sz="2000" dirty="0" err="1" smtClean="0">
                <a:noFill/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zamyslíme nad významem lesa a nad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tím,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co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jak ho ohrožuje. Prezentací lze doplnit  výklad, ale může sloužit i jako závěrečné shrnutí probrané látky. Děti popisují co vidí na obrázcích, uvádějí příklady z vlastních návštěv lesa.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ekosystém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les,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lesní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patra,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význam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ohrožení lesa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 Ivana Geislerová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7241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4177921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92531"/>
            <a:ext cx="7200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b="1" u="sng" dirty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Ekosystém les</a:t>
            </a:r>
            <a:endParaRPr lang="cs-CZ" sz="7200" dirty="0">
              <a:solidFill>
                <a:schemeClr val="accent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912" y="53800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378509" y="5220656"/>
            <a:ext cx="6264696" cy="1117008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u="sng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u="sng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4000" b="1" u="sng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lesních patrech</a:t>
            </a:r>
            <a:endParaRPr lang="cs-CZ" sz="4000" u="sng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3753023" y="1427660"/>
            <a:ext cx="4896544" cy="1605978"/>
          </a:xfrm>
          <a:prstGeom prst="wedgeEllipseCallout">
            <a:avLst>
              <a:gd name="adj1" fmla="val -68708"/>
              <a:gd name="adj2" fmla="val 15774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Živočichové</a:t>
            </a:r>
            <a:endParaRPr lang="cs-CZ" sz="4400" b="1" u="sng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4910657" y="3234778"/>
            <a:ext cx="3816424" cy="1296144"/>
          </a:xfrm>
          <a:prstGeom prst="wedgeEllipseCallout">
            <a:avLst>
              <a:gd name="adj1" fmla="val -103167"/>
              <a:gd name="adj2" fmla="val 66348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Houby</a:t>
            </a:r>
            <a:endParaRPr lang="cs-CZ" sz="4400" b="1" u="sng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251520" y="1484784"/>
            <a:ext cx="3816424" cy="1749994"/>
          </a:xfrm>
          <a:prstGeom prst="wedgeEllipseCallout">
            <a:avLst>
              <a:gd name="adj1" fmla="val 17872"/>
              <a:gd name="adj2" fmla="val 136307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u="sng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Rostliny</a:t>
            </a:r>
            <a:endParaRPr lang="cs-CZ" sz="44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467544" y="4212544"/>
            <a:ext cx="4896544" cy="1008112"/>
          </a:xfrm>
          <a:prstGeom prst="wedgeEllipseCallout">
            <a:avLst>
              <a:gd name="adj1" fmla="val 9622"/>
              <a:gd name="adj2" fmla="val 119075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živé organismy žijící 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166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" grpId="0" animBg="1"/>
      <p:bldP spid="3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62" y="155302"/>
            <a:ext cx="8459985" cy="6345706"/>
          </a:xfrm>
          <a:prstGeom prst="round2DiagRect">
            <a:avLst>
              <a:gd name="adj1" fmla="val 0"/>
              <a:gd name="adj2" fmla="val 17816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intBrus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532" y="2924944"/>
            <a:ext cx="3530691" cy="3326709"/>
          </a:xfrm>
          <a:prstGeom prst="round2DiagRect">
            <a:avLst>
              <a:gd name="adj1" fmla="val 0"/>
              <a:gd name="adj2" fmla="val 2587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48680"/>
            <a:ext cx="2184909" cy="2913212"/>
          </a:xfrm>
          <a:prstGeom prst="round2DiagRect">
            <a:avLst>
              <a:gd name="adj1" fmla="val 0"/>
              <a:gd name="adj2" fmla="val 28154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9190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lna 2"/>
          <p:cNvSpPr/>
          <p:nvPr/>
        </p:nvSpPr>
        <p:spPr>
          <a:xfrm>
            <a:off x="899592" y="332656"/>
            <a:ext cx="6984776" cy="1008112"/>
          </a:xfrm>
          <a:prstGeom prst="wave">
            <a:avLst>
              <a:gd name="adj1" fmla="val 12500"/>
              <a:gd name="adj2" fmla="val -1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 </a:t>
            </a: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lesní patra</a:t>
            </a:r>
            <a:endParaRPr lang="cs-CZ" sz="54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2690336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pPr lvl="3"/>
            <a:endParaRPr lang="cs-CZ" sz="1050" dirty="0"/>
          </a:p>
        </p:txBody>
      </p:sp>
      <p:sp>
        <p:nvSpPr>
          <p:cNvPr id="5" name="Ovál 4"/>
          <p:cNvSpPr/>
          <p:nvPr/>
        </p:nvSpPr>
        <p:spPr>
          <a:xfrm>
            <a:off x="3779912" y="4667749"/>
            <a:ext cx="5113274" cy="9895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3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kořenové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3023122" y="3811532"/>
            <a:ext cx="5005262" cy="9895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3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mechové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1952836" y="2969488"/>
            <a:ext cx="4878288" cy="9895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3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bylinné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1043608" y="2195572"/>
            <a:ext cx="4320480" cy="9895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3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keřové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470892" y="1340768"/>
            <a:ext cx="4461148" cy="9895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2"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stromové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0" y="2496546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1329971" y="307431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2" name="Tree"/>
          <p:cNvSpPr>
            <a:spLocks noEditPoints="1" noChangeArrowheads="1"/>
          </p:cNvSpPr>
          <p:nvPr/>
        </p:nvSpPr>
        <p:spPr bwMode="auto">
          <a:xfrm>
            <a:off x="514534" y="3352763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3" name="Tree"/>
          <p:cNvSpPr>
            <a:spLocks noEditPoints="1" noChangeArrowheads="1"/>
          </p:cNvSpPr>
          <p:nvPr/>
        </p:nvSpPr>
        <p:spPr bwMode="auto">
          <a:xfrm>
            <a:off x="143086" y="472021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4" name="Tree"/>
          <p:cNvSpPr>
            <a:spLocks noEditPoints="1" noChangeArrowheads="1"/>
          </p:cNvSpPr>
          <p:nvPr/>
        </p:nvSpPr>
        <p:spPr bwMode="auto">
          <a:xfrm>
            <a:off x="1288342" y="4236546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5" name="Tree"/>
          <p:cNvSpPr>
            <a:spLocks noEditPoints="1" noChangeArrowheads="1"/>
          </p:cNvSpPr>
          <p:nvPr/>
        </p:nvSpPr>
        <p:spPr bwMode="auto">
          <a:xfrm>
            <a:off x="2234846" y="480106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0632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3" y="1309202"/>
            <a:ext cx="624644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nacházejí se v něm podzemní části rostlin a podhoubí hub</a:t>
            </a:r>
          </a:p>
          <a:p>
            <a:pPr lvl="0"/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symbióza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– vzájemně výhodné soužití živých organismů (houba – strom)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90763" y="5661248"/>
            <a:ext cx="422159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mechy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lišejníky</a:t>
            </a:r>
          </a:p>
          <a:p>
            <a:pPr lvl="0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467544" y="496614"/>
            <a:ext cx="3960440" cy="792088"/>
          </a:xfrm>
          <a:prstGeom prst="homePlat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úhelník 5"/>
          <p:cNvSpPr/>
          <p:nvPr/>
        </p:nvSpPr>
        <p:spPr>
          <a:xfrm rot="10800000">
            <a:off x="3590764" y="4629702"/>
            <a:ext cx="4077580" cy="864096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7544" y="544034"/>
            <a:ext cx="35240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kořenové patro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99696" y="4707807"/>
            <a:ext cx="341022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mechové patro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29552" y="234107"/>
            <a:ext cx="304847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60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Rostliny</a:t>
            </a:r>
            <a:endParaRPr lang="cs-CZ" sz="6000" u="sng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6228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31025"/>
            <a:ext cx="4633167" cy="5938508"/>
          </a:xfrm>
          <a:prstGeom prst="rect">
            <a:avLst/>
          </a:prstGeom>
          <a:ln w="228600" cap="sq" cmpd="thickThin">
            <a:solidFill>
              <a:schemeClr val="accent2">
                <a:lumMod val="60000"/>
                <a:lumOff val="40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8357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5296" y="332656"/>
            <a:ext cx="4815576" cy="6420043"/>
          </a:xfrm>
          <a:prstGeom prst="rect">
            <a:avLst/>
          </a:prstGeom>
          <a:ln w="190500" cap="sq">
            <a:solidFill>
              <a:srgbClr val="92D05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7033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352928" cy="6617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bylinné patro</a:t>
            </a:r>
            <a:endParaRPr lang="cs-CZ" sz="40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sz="40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40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bohaté především v 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listnatých</a:t>
            </a:r>
          </a:p>
          <a:p>
            <a:pPr lvl="0"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smíšených lesích</a:t>
            </a:r>
          </a:p>
          <a:p>
            <a:pPr lvl="0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800" b="1" u="sng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byliny </a:t>
            </a:r>
            <a:r>
              <a:rPr lang="cs-CZ" sz="4800" b="1" u="sng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 jedlými plody</a:t>
            </a:r>
            <a:r>
              <a:rPr lang="cs-CZ" sz="4800" u="sng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0" algn="ctr"/>
            <a:endParaRPr lang="cs-CZ" sz="4000" b="1" u="sng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cs-CZ" sz="4800" b="1" u="sng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byliny jedovaté</a:t>
            </a:r>
          </a:p>
          <a:p>
            <a:pPr lvl="0" algn="ctr"/>
            <a:r>
              <a:rPr lang="cs-CZ" sz="4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Jmenuj příklady lesních bylin.</a:t>
            </a:r>
          </a:p>
          <a:p>
            <a:pPr lvl="1"/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 lvl="1"/>
            <a:endParaRPr lang="cs-CZ" sz="40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ětiúhelník 2"/>
          <p:cNvSpPr/>
          <p:nvPr/>
        </p:nvSpPr>
        <p:spPr>
          <a:xfrm>
            <a:off x="2555776" y="292204"/>
            <a:ext cx="4032448" cy="79208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8063664" cy="6048672"/>
          </a:xfrm>
          <a:prstGeom prst="ellipse">
            <a:avLst/>
          </a:prstGeom>
          <a:ln w="190500" cap="rnd">
            <a:solidFill>
              <a:schemeClr val="accent2">
                <a:lumMod val="60000"/>
                <a:lumOff val="40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012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7955929" cy="5967859"/>
          </a:xfrm>
          <a:prstGeom prst="ellipse">
            <a:avLst/>
          </a:prstGeom>
          <a:ln w="190500" cap="rnd">
            <a:solidFill>
              <a:schemeClr val="accent2">
                <a:lumMod val="75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165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6136" y="1412776"/>
            <a:ext cx="7992888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40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okraji lesa, na pasekách</a:t>
            </a:r>
          </a:p>
          <a:p>
            <a:pPr lvl="0" algn="ctr"/>
            <a:r>
              <a:rPr lang="cs-CZ" sz="4000" b="1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keře s jedlými plody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1" algn="ctr"/>
            <a:r>
              <a:rPr lang="cs-CZ" sz="40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ostružník maliník</a:t>
            </a:r>
          </a:p>
          <a:p>
            <a:pPr lvl="1" algn="ctr"/>
            <a:r>
              <a:rPr lang="cs-CZ" sz="40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ostružník křovitý</a:t>
            </a:r>
          </a:p>
          <a:p>
            <a:pPr lvl="0" algn="ctr"/>
            <a:r>
              <a:rPr lang="cs-CZ" sz="4000" b="1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jedovaté keře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1" algn="ctr"/>
            <a:r>
              <a:rPr lang="cs-CZ" sz="40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lýkovec jedovatý</a:t>
            </a:r>
          </a:p>
        </p:txBody>
      </p:sp>
      <p:sp>
        <p:nvSpPr>
          <p:cNvPr id="3" name="Pětiúhelník 2"/>
          <p:cNvSpPr/>
          <p:nvPr/>
        </p:nvSpPr>
        <p:spPr>
          <a:xfrm>
            <a:off x="2627784" y="404664"/>
            <a:ext cx="3600400" cy="792088"/>
          </a:xfrm>
          <a:prstGeom prst="homePlate">
            <a:avLst>
              <a:gd name="adj" fmla="val 48043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771800" y="446765"/>
            <a:ext cx="2982227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keřové patro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435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51396" y="206514"/>
            <a:ext cx="764899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Stromové </a:t>
            </a: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patro			stromy</a:t>
            </a:r>
            <a:r>
              <a:rPr lang="cs-CZ" sz="4000" b="1" dirty="0" smtClean="0">
                <a:solidFill>
                  <a:srgbClr val="576943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4000" dirty="0">
              <a:solidFill>
                <a:srgbClr val="576943">
                  <a:lumMod val="50000"/>
                </a:srgb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ree"/>
          <p:cNvSpPr>
            <a:spLocks noEditPoints="1" noChangeArrowheads="1"/>
          </p:cNvSpPr>
          <p:nvPr/>
        </p:nvSpPr>
        <p:spPr bwMode="auto">
          <a:xfrm>
            <a:off x="3836422" y="297061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395287" y="2738611"/>
            <a:ext cx="2466390" cy="1008224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188186" y="2705578"/>
            <a:ext cx="2206080" cy="633057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94266" y="1854040"/>
            <a:ext cx="3240913" cy="851538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95287" y="1128750"/>
            <a:ext cx="3867150" cy="1353304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114300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Rectangle 22"/>
          <p:cNvSpPr>
            <a:spLocks noChangeArrowheads="1"/>
          </p:cNvSpPr>
          <p:nvPr/>
        </p:nvSpPr>
        <p:spPr bwMode="auto">
          <a:xfrm>
            <a:off x="2697163" y="347246"/>
            <a:ext cx="396262" cy="67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Rectangle 23"/>
          <p:cNvSpPr>
            <a:spLocks noChangeArrowheads="1"/>
          </p:cNvSpPr>
          <p:nvPr/>
        </p:nvSpPr>
        <p:spPr bwMode="auto">
          <a:xfrm>
            <a:off x="2697163" y="681335"/>
            <a:ext cx="18473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26395" y="2888780"/>
            <a:ext cx="24352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jehličnaté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931024" y="1901780"/>
            <a:ext cx="21693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listnaté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3371743" y="2605703"/>
            <a:ext cx="183896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smíšené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143000" y="1201936"/>
            <a:ext cx="229460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  <a:latin typeface="Cooper Black" pitchFamily="18" charset="0"/>
              </a:rPr>
              <a:t>LESY</a:t>
            </a:r>
            <a:endParaRPr lang="cs-CZ" sz="6000" dirty="0">
              <a:solidFill>
                <a:schemeClr val="accent2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10259" y="3813425"/>
            <a:ext cx="376008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smrk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ztepilý</a:t>
            </a:r>
          </a:p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jedle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bělokorá</a:t>
            </a:r>
          </a:p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borovice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lesní</a:t>
            </a:r>
          </a:p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modřín opadavý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5167893" y="2705578"/>
            <a:ext cx="354539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dub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letní</a:t>
            </a:r>
          </a:p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buk lesní</a:t>
            </a:r>
          </a:p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bříza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bělokorá</a:t>
            </a:r>
          </a:p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habr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obecný</a:t>
            </a:r>
          </a:p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javor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mleč</a:t>
            </a:r>
          </a:p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lípa srdčitá</a:t>
            </a:r>
          </a:p>
        </p:txBody>
      </p:sp>
    </p:spTree>
    <p:extLst>
      <p:ext uri="{BB962C8B-B14F-4D97-AF65-F5344CB8AC3E}">
        <p14:creationId xmlns:p14="http://schemas.microsoft.com/office/powerpoint/2010/main" val="3183155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60648"/>
            <a:ext cx="7848872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Živočichové</a:t>
            </a:r>
            <a:endParaRPr lang="cs-CZ" sz="6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v lese žije velké množství živočichů → domov, úkryt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17354" y="3163986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Jmenuj zvířata, které je možno zahlédnout v lese</a:t>
            </a:r>
            <a:r>
              <a:rPr lang="cs-CZ" sz="5400" dirty="0" smtClean="0">
                <a:solidFill>
                  <a:schemeClr val="bg1"/>
                </a:solidFill>
              </a:rPr>
              <a:t>.</a:t>
            </a:r>
            <a:endParaRPr lang="cs-CZ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645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2656"/>
            <a:ext cx="8136904" cy="6401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u="sng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Význam lesa</a:t>
            </a:r>
            <a:endParaRPr lang="cs-CZ" sz="54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cs-CZ" sz="36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produkuje kyslík</a:t>
            </a:r>
          </a:p>
          <a:p>
            <a:pPr lvl="0"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zásobárna vody + schopnost vodu zadržovat</a:t>
            </a:r>
          </a:p>
          <a:p>
            <a:pPr lvl="0" algn="ctr"/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zabraňuje odnosu půdy při prudkých deštích</a:t>
            </a:r>
          </a:p>
          <a:p>
            <a:pPr lvl="0"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snižuje rychlost větru</a:t>
            </a:r>
          </a:p>
          <a:p>
            <a:pPr lvl="0" algn="ctr"/>
            <a:r>
              <a:rPr lang="cs-CZ" sz="40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 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dřeva</a:t>
            </a:r>
          </a:p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odpočinek a relaxace</a:t>
            </a:r>
          </a:p>
          <a:p>
            <a:pPr lvl="0"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domov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a úkryt živočichů, rostlin a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hub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104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208912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u="sng" dirty="0">
                <a:latin typeface="Times New Roman" pitchFamily="18" charset="0"/>
                <a:cs typeface="Times New Roman" pitchFamily="18" charset="0"/>
              </a:rPr>
              <a:t>Ohrožení lesa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polomy</a:t>
            </a:r>
          </a:p>
          <a:p>
            <a:pPr lvl="0"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přemnožení škůdců</a:t>
            </a:r>
          </a:p>
          <a:p>
            <a:pPr algn="ctr"/>
            <a:r>
              <a:rPr lang="cs-CZ" sz="6000" b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ohrožení člověkem</a:t>
            </a:r>
            <a:endParaRPr lang="cs-CZ" sz="6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lesní požáry</a:t>
            </a:r>
          </a:p>
          <a:p>
            <a:pPr lvl="0"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neodborné kácení stromů</a:t>
            </a:r>
          </a:p>
          <a:p>
            <a:pPr lvl="0"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černé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skládky</a:t>
            </a:r>
          </a:p>
          <a:p>
            <a:pPr lvl="0" algn="ctr"/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87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Zdroje: </a:t>
            </a:r>
            <a:r>
              <a:rPr lang="cs-CZ" sz="2000" dirty="0" smtClean="0"/>
              <a:t>vlastní fotografie (I. Geislerová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83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576943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253</TotalTime>
  <Words>263</Words>
  <Application>Microsoft Office PowerPoint</Application>
  <PresentationFormat>Předvádění na obrazovce (4:3)</PresentationFormat>
  <Paragraphs>86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Učitel</cp:lastModifiedBy>
  <cp:revision>33</cp:revision>
  <dcterms:created xsi:type="dcterms:W3CDTF">2012-03-12T17:49:31Z</dcterms:created>
  <dcterms:modified xsi:type="dcterms:W3CDTF">2012-10-25T08:43:58Z</dcterms:modified>
</cp:coreProperties>
</file>