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7" r:id="rId1"/>
  </p:sldMasterIdLst>
  <p:sldIdLst>
    <p:sldId id="260" r:id="rId2"/>
    <p:sldId id="262" r:id="rId3"/>
    <p:sldId id="263" r:id="rId4"/>
    <p:sldId id="256" r:id="rId5"/>
    <p:sldId id="258" r:id="rId6"/>
    <p:sldId id="264" r:id="rId7"/>
    <p:sldId id="265" r:id="rId8"/>
    <p:sldId id="257" r:id="rId9"/>
    <p:sldId id="266" r:id="rId10"/>
    <p:sldId id="261" r:id="rId11"/>
    <p:sldId id="259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94" y="-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312D-FDF5-4457-8336-ED1F1F23A8A8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EE5F-9805-4885-B718-4D56C866B2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312D-FDF5-4457-8336-ED1F1F23A8A8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EE5F-9805-4885-B718-4D56C866B2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312D-FDF5-4457-8336-ED1F1F23A8A8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EE5F-9805-4885-B718-4D56C866B2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312D-FDF5-4457-8336-ED1F1F23A8A8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EE5F-9805-4885-B718-4D56C866B2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312D-FDF5-4457-8336-ED1F1F23A8A8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EE5F-9805-4885-B718-4D56C866B2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312D-FDF5-4457-8336-ED1F1F23A8A8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EE5F-9805-4885-B718-4D56C866B2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312D-FDF5-4457-8336-ED1F1F23A8A8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EE5F-9805-4885-B718-4D56C866B2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312D-FDF5-4457-8336-ED1F1F23A8A8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EE5F-9805-4885-B718-4D56C866B2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312D-FDF5-4457-8336-ED1F1F23A8A8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EE5F-9805-4885-B718-4D56C866B250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312D-FDF5-4457-8336-ED1F1F23A8A8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EE5F-9805-4885-B718-4D56C866B2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0312D-FDF5-4457-8336-ED1F1F23A8A8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EE5F-9805-4885-B718-4D56C866B25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100000">
              <a:schemeClr val="bg2">
                <a:shade val="60000"/>
                <a:hueMod val="40000"/>
                <a:satMod val="120000"/>
                <a:lumMod val="103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50312D-FDF5-4457-8336-ED1F1F23A8A8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8BEE5F-9805-4885-B718-4D56C866B250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58417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Výukový materiál </a:t>
            </a:r>
            <a:r>
              <a:rPr lang="cs-CZ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zpracovaný v rámci projektu "EU peníze školám"</a:t>
            </a:r>
            <a:endParaRPr lang="cs-CZ" sz="4000" dirty="0">
              <a:solidFill>
                <a:schemeClr val="bg1"/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92696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Obdélník 1"/>
          <p:cNvSpPr/>
          <p:nvPr/>
        </p:nvSpPr>
        <p:spPr>
          <a:xfrm>
            <a:off x="844915" y="378904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Pořadové číslo projektu: </a:t>
            </a:r>
            <a:r>
              <a:rPr lang="cs-CZ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4247/21/7.1.4/2011</a:t>
            </a:r>
          </a:p>
          <a:p>
            <a:endParaRPr lang="cs-CZ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Číslo šablony: 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 _</a:t>
            </a:r>
            <a:r>
              <a:rPr lang="cs-CZ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32_INOVACE_ENV_05</a:t>
            </a:r>
            <a:endParaRPr lang="cs-CZ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617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2656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Obdélník 5"/>
          <p:cNvSpPr/>
          <p:nvPr/>
        </p:nvSpPr>
        <p:spPr>
          <a:xfrm>
            <a:off x="628034" y="1532253"/>
            <a:ext cx="7992888" cy="4924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Vzdělávací oblast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Environmentální výchova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Zábavná ekologie, Přírodověda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Stupeň vzdělávání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stupeň ZŠ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 a 5.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Datum vytvoření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23.7. 2011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Prezentace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 je určena pro starší žáky .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Dozvíme se, 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co vše je součástí lidských obydlí, které rostliny lidé pěstují a které živočichy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chovají.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Děti vypráví o svých zahradách.  V závěrečné části děti  k vybraným zvířatům doplňují název  samce, samice, mláděte.</a:t>
            </a:r>
            <a:endParaRPr lang="cs-CZ" dirty="0">
              <a:solidFill>
                <a:schemeClr val="bg1"/>
              </a:solidFill>
              <a:latin typeface="Calibri" pitchFamily="34" charset="0"/>
              <a:cs typeface="Arial" pitchFamily="34" charset="0"/>
            </a:endParaRPr>
          </a:p>
          <a:p>
            <a:pPr lvl="0">
              <a:lnSpc>
                <a:spcPct val="150000"/>
              </a:lnSpc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Klíčová </a:t>
            </a: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slova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ovocné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stromy a keře,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užitková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okrasná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zahrada,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h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ospodářská </a:t>
            </a:r>
            <a:endParaRPr lang="cs-CZ" dirty="0" smtClean="0">
              <a:solidFill>
                <a:schemeClr val="bg1"/>
              </a:solidFill>
              <a:latin typeface="Calibri" pitchFamily="34" charset="0"/>
              <a:cs typeface="Arial" pitchFamily="34" charset="0"/>
            </a:endParaRPr>
          </a:p>
          <a:p>
            <a:pPr lvl="0">
              <a:lnSpc>
                <a:spcPct val="150000"/>
              </a:lnSpc>
            </a:pP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a volně žijící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zvířata</a:t>
            </a:r>
            <a:endParaRPr lang="cs-CZ" dirty="0">
              <a:solidFill>
                <a:schemeClr val="bg1"/>
              </a:solidFill>
              <a:latin typeface="Calibri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Ivana Geislerova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568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71" y="245255"/>
            <a:ext cx="8531993" cy="63989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339752" y="4437112"/>
            <a:ext cx="54726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003300"/>
                </a:solidFill>
                <a:latin typeface="Algerian" pitchFamily="82" charset="0"/>
              </a:rPr>
              <a:t>ZAHRADA</a:t>
            </a:r>
            <a:endParaRPr lang="cs-CZ" sz="8000" b="1" dirty="0">
              <a:solidFill>
                <a:srgbClr val="00330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467544" y="410761"/>
            <a:ext cx="71657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b="1" u="sng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Ekosystém lidských obydlí</a:t>
            </a:r>
            <a:endParaRPr lang="cs-CZ" sz="48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19582" y="1340768"/>
            <a:ext cx="7912858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v"/>
            </a:pP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uměle vytvořený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člověkem</a:t>
            </a:r>
          </a:p>
          <a:p>
            <a:pPr lvl="0"/>
            <a:endParaRPr lang="cs-CZ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Wingdings" pitchFamily="2" charset="2"/>
              <a:buChar char="v"/>
            </a:pP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činnosti člověka zcela 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závislý </a:t>
            </a:r>
          </a:p>
          <a:p>
            <a:pPr marL="457200" lvl="0" indent="-457200">
              <a:buFont typeface="Wingdings" pitchFamily="2" charset="2"/>
              <a:buChar char="v"/>
            </a:pPr>
            <a:endParaRPr lang="cs-CZ" sz="1000" b="1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Wingdings" pitchFamily="2" charset="2"/>
              <a:buChar char="v"/>
            </a:pP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zahrady,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sady</a:t>
            </a:r>
          </a:p>
          <a:p>
            <a:pPr lvl="0"/>
            <a:endParaRPr lang="cs-CZ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Wingdings" pitchFamily="2" charset="2"/>
              <a:buChar char="v"/>
            </a:pP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rávníky, záhony, skleníky</a:t>
            </a:r>
          </a:p>
          <a:p>
            <a:pPr lvl="0"/>
            <a:endParaRPr lang="cs-CZ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Wingdings" pitchFamily="2" charset="2"/>
              <a:buChar char="v"/>
            </a:pP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azény, krby, pergoly</a:t>
            </a:r>
          </a:p>
          <a:p>
            <a:pPr lvl="0"/>
            <a:endParaRPr lang="cs-CZ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Wingdings" pitchFamily="2" charset="2"/>
              <a:buChar char="v"/>
            </a:pP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ětské koutky</a:t>
            </a:r>
          </a:p>
          <a:p>
            <a:pPr lvl="0"/>
            <a:endParaRPr lang="cs-CZ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Wingdings" pitchFamily="2" charset="2"/>
              <a:buChar char="v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chlívky,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králíkárny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, kurníky</a:t>
            </a:r>
          </a:p>
          <a:p>
            <a:pPr lvl="0"/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ámeček 2"/>
          <p:cNvSpPr/>
          <p:nvPr/>
        </p:nvSpPr>
        <p:spPr>
          <a:xfrm>
            <a:off x="6300192" y="1700808"/>
            <a:ext cx="2376264" cy="288032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730852" y="2222111"/>
            <a:ext cx="1641796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Popiš </a:t>
            </a:r>
          </a:p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nám</a:t>
            </a:r>
          </a:p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vaší</a:t>
            </a:r>
          </a:p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zahradu.</a:t>
            </a:r>
            <a:endParaRPr lang="cs-CZ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25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40857" y="692696"/>
            <a:ext cx="66064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ovocné stromy – jabloň 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domácí ,třešeň</a:t>
            </a:r>
          </a:p>
          <a:p>
            <a:pPr lvl="0"/>
            <a:endParaRPr lang="cs-CZ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ovocné keře – 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rybíz</a:t>
            </a:r>
          </a:p>
          <a:p>
            <a:pPr lvl="0"/>
            <a:endParaRPr lang="cs-CZ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užitková zahrada – 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zelenina</a:t>
            </a:r>
          </a:p>
          <a:p>
            <a:pPr lvl="0"/>
            <a:endParaRPr lang="cs-CZ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okrasná zahrada – 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růže, kosatce</a:t>
            </a: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macešky</a:t>
            </a:r>
            <a:endParaRPr lang="cs-CZ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39552" y="260648"/>
            <a:ext cx="811927" cy="5509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</a:t>
            </a:r>
          </a:p>
          <a:p>
            <a:pPr algn="ctr"/>
            <a:r>
              <a:rPr lang="cs-CZ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</a:t>
            </a:r>
          </a:p>
          <a:p>
            <a:pPr algn="ctr"/>
            <a:r>
              <a:rPr lang="cs-CZ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</a:t>
            </a:r>
          </a:p>
          <a:p>
            <a:pPr algn="ctr"/>
            <a:r>
              <a:rPr lang="cs-CZ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</a:t>
            </a:r>
          </a:p>
          <a:p>
            <a:pPr algn="ctr"/>
            <a:r>
              <a:rPr lang="cs-CZ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</a:t>
            </a:r>
          </a:p>
          <a:p>
            <a:pPr algn="ctr"/>
            <a:r>
              <a:rPr lang="cs-CZ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44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</a:t>
            </a:r>
          </a:p>
        </p:txBody>
      </p:sp>
      <p:sp>
        <p:nvSpPr>
          <p:cNvPr id="5" name="Obdélník 4"/>
          <p:cNvSpPr/>
          <p:nvPr/>
        </p:nvSpPr>
        <p:spPr>
          <a:xfrm>
            <a:off x="1547664" y="4063424"/>
            <a:ext cx="72008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000" b="1" dirty="0" smtClean="0">
                <a:latin typeface="Arial Black" pitchFamily="34" charset="0"/>
              </a:rPr>
              <a:t>Jaké rostliny pěstujete na vaší zahrádce?</a:t>
            </a:r>
            <a:endParaRPr lang="cs-CZ" sz="40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82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507" y="404664"/>
            <a:ext cx="8798175" cy="57625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192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548581" cy="62368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344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403648" y="620688"/>
            <a:ext cx="712879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DOMÁCÍ HOSPODÁŘSKÁ ZVÍŘATA</a:t>
            </a:r>
          </a:p>
          <a:p>
            <a:endParaRPr lang="cs-CZ" sz="28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ptáci – kur domácí, kachna domácí, husa 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 	  domácí</a:t>
            </a:r>
          </a:p>
          <a:p>
            <a:pPr lvl="0"/>
            <a:endParaRPr lang="cs-CZ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savci – prase domácí, ovce 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domácí , koza 	   	  domácí</a:t>
            </a: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králík domácí</a:t>
            </a:r>
          </a:p>
        </p:txBody>
      </p:sp>
      <p:sp>
        <p:nvSpPr>
          <p:cNvPr id="4" name="Obdélník 3"/>
          <p:cNvSpPr/>
          <p:nvPr/>
        </p:nvSpPr>
        <p:spPr>
          <a:xfrm>
            <a:off x="249070" y="260647"/>
            <a:ext cx="1155178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Ž</a:t>
            </a:r>
          </a:p>
          <a:p>
            <a:pPr algn="ctr"/>
            <a:r>
              <a:rPr lang="cs-CZ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I</a:t>
            </a:r>
          </a:p>
          <a:p>
            <a:pPr algn="ctr"/>
            <a:r>
              <a:rPr lang="cs-CZ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V</a:t>
            </a:r>
          </a:p>
          <a:p>
            <a:pPr algn="ctr"/>
            <a:r>
              <a:rPr lang="cs-CZ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O</a:t>
            </a:r>
          </a:p>
          <a:p>
            <a:pPr algn="ctr"/>
            <a:r>
              <a:rPr lang="cs-CZ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Č</a:t>
            </a:r>
          </a:p>
          <a:p>
            <a:pPr algn="ctr"/>
            <a:r>
              <a:rPr lang="cs-CZ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I</a:t>
            </a:r>
          </a:p>
          <a:p>
            <a:pPr algn="ctr"/>
            <a:r>
              <a:rPr lang="cs-CZ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CHO</a:t>
            </a:r>
          </a:p>
          <a:p>
            <a:pPr algn="ctr"/>
            <a:r>
              <a:rPr lang="cs-CZ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V</a:t>
            </a:r>
          </a:p>
          <a:p>
            <a:pPr algn="ctr"/>
            <a:r>
              <a:rPr lang="cs-CZ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É</a:t>
            </a:r>
            <a:endParaRPr lang="cs-CZ" sz="3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115616" y="4167664"/>
            <a:ext cx="78488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u="sng" dirty="0">
                <a:latin typeface="Times New Roman" pitchFamily="18" charset="0"/>
                <a:cs typeface="Times New Roman" pitchFamily="18" charset="0"/>
              </a:rPr>
              <a:t>ZVÍŘATA CHOVANÁ PRO RADOST „mazlíčci“</a:t>
            </a:r>
          </a:p>
          <a:p>
            <a:endParaRPr lang="cs-CZ" sz="2800" dirty="0"/>
          </a:p>
          <a:p>
            <a:r>
              <a:rPr lang="cs-CZ" sz="2800" dirty="0"/>
              <a:t> </a:t>
            </a:r>
            <a:r>
              <a:rPr lang="cs-CZ" sz="2800" dirty="0" smtClean="0"/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pes 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domácí, kočka domácí, křeček, papoušek</a:t>
            </a:r>
          </a:p>
        </p:txBody>
      </p:sp>
    </p:spTree>
    <p:extLst>
      <p:ext uri="{BB962C8B-B14F-4D97-AF65-F5344CB8AC3E}">
        <p14:creationId xmlns:p14="http://schemas.microsoft.com/office/powerpoint/2010/main" val="82535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8243961" cy="63083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2756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876199"/>
            <a:ext cx="8136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Umíš  pojmenovat zvířecí rodinu? </a:t>
            </a:r>
            <a:r>
              <a:rPr lang="cs-CZ" sz="4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(samec – samice – mládě)</a:t>
            </a:r>
            <a:endParaRPr lang="cs-CZ" sz="40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2752989"/>
            <a:ext cx="15841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PES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33112" y="3817735"/>
            <a:ext cx="18646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PRASE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40152" y="3717032"/>
            <a:ext cx="16946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KOZA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5411741"/>
            <a:ext cx="16658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OVCE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240268" y="4703855"/>
            <a:ext cx="19988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KRÁVA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516216" y="5125834"/>
            <a:ext cx="22653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KRÁLÍK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04069" y="5794195"/>
            <a:ext cx="24929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KOCOUR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948897" y="2504791"/>
            <a:ext cx="2377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SLEPICE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87993" y="3837549"/>
            <a:ext cx="13244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KŮŇ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81039" y="4844576"/>
            <a:ext cx="16097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HUSA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584034" y="2795379"/>
            <a:ext cx="24641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KACHNA</a:t>
            </a:r>
            <a:endParaRPr lang="cs-CZ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495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03243" y="620688"/>
            <a:ext cx="7788426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VOLNĚ ŽIJÍCÍ ZVÍŘATA</a:t>
            </a:r>
          </a:p>
          <a:p>
            <a:endParaRPr lang="cs-CZ" sz="1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obojživelníci</a:t>
            </a: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ropucha 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zelená</a:t>
            </a:r>
          </a:p>
          <a:p>
            <a:pPr lvl="0"/>
            <a:endParaRPr lang="cs-CZ" sz="1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ptáci</a:t>
            </a: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vlaštovka obecná, jiřička obecná, sova 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     	  pálená </a:t>
            </a: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sýkorka 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modřinka</a:t>
            </a:r>
          </a:p>
          <a:p>
            <a:endParaRPr lang="cs-CZ" sz="1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savci </a:t>
            </a:r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ježek západní, myš domácí, kuna skalní</a:t>
            </a:r>
          </a:p>
        </p:txBody>
      </p:sp>
      <p:sp>
        <p:nvSpPr>
          <p:cNvPr id="4" name="Obdélník 3"/>
          <p:cNvSpPr/>
          <p:nvPr/>
        </p:nvSpPr>
        <p:spPr>
          <a:xfrm rot="10800000" flipH="1" flipV="1">
            <a:off x="755576" y="3446221"/>
            <a:ext cx="750039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Máš doma nějaké zvíře? </a:t>
            </a:r>
          </a:p>
          <a:p>
            <a:pPr algn="ctr"/>
            <a:r>
              <a:rPr lang="cs-CZ" sz="4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Vyprávěj o něm.</a:t>
            </a:r>
            <a:endParaRPr lang="cs-CZ" sz="44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18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85214" y="618741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Zdroje: </a:t>
            </a:r>
            <a:r>
              <a:rPr lang="cs-CZ" dirty="0" smtClean="0">
                <a:solidFill>
                  <a:schemeClr val="bg1"/>
                </a:solidFill>
              </a:rPr>
              <a:t>vlastní fotografie (I. Geislerová)</a:t>
            </a:r>
          </a:p>
        </p:txBody>
      </p:sp>
    </p:spTree>
    <p:extLst>
      <p:ext uri="{BB962C8B-B14F-4D97-AF65-F5344CB8AC3E}">
        <p14:creationId xmlns:p14="http://schemas.microsoft.com/office/powerpoint/2010/main" val="373779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133</TotalTime>
  <Words>285</Words>
  <Application>Microsoft Office PowerPoint</Application>
  <PresentationFormat>Předvádění na obrazovce (4:3)</PresentationFormat>
  <Paragraphs>85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Summer</vt:lpstr>
      <vt:lpstr>Výukový materiál  zpracovaný v rámci projektu "EU peníze školám"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Učitel</cp:lastModifiedBy>
  <cp:revision>20</cp:revision>
  <dcterms:created xsi:type="dcterms:W3CDTF">2012-03-13T14:22:28Z</dcterms:created>
  <dcterms:modified xsi:type="dcterms:W3CDTF">2012-10-25T09:07:34Z</dcterms:modified>
</cp:coreProperties>
</file>