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62" r:id="rId2"/>
    <p:sldId id="260" r:id="rId3"/>
    <p:sldId id="265" r:id="rId4"/>
    <p:sldId id="263" r:id="rId5"/>
    <p:sldId id="256" r:id="rId6"/>
    <p:sldId id="264" r:id="rId7"/>
    <p:sldId id="257" r:id="rId8"/>
    <p:sldId id="258" r:id="rId9"/>
    <p:sldId id="261" r:id="rId10"/>
    <p:sldId id="259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32503"/>
    <a:srgbClr val="725D3E"/>
    <a:srgbClr val="8F754F"/>
    <a:srgbClr val="A6825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865" autoAdjust="0"/>
    <p:restoredTop sz="94660"/>
  </p:normalViewPr>
  <p:slideViewPr>
    <p:cSldViewPr>
      <p:cViewPr>
        <p:scale>
          <a:sx n="76" d="100"/>
          <a:sy n="76" d="100"/>
        </p:scale>
        <p:origin x="-1224" y="24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001B3-65A9-4439-8908-C7AFD561FE54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D54FA-0967-4BF7-AE35-C2E309F760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d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001B3-65A9-4439-8908-C7AFD561FE54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D54FA-0967-4BF7-AE35-C2E309F760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d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001B3-65A9-4439-8908-C7AFD561FE54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D54FA-0967-4BF7-AE35-C2E309F760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d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001B3-65A9-4439-8908-C7AFD561FE54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D54FA-0967-4BF7-AE35-C2E309F760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d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001B3-65A9-4439-8908-C7AFD561FE54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D54FA-0967-4BF7-AE35-C2E309F760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d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001B3-65A9-4439-8908-C7AFD561FE54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D54FA-0967-4BF7-AE35-C2E309F760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d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001B3-65A9-4439-8908-C7AFD561FE54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D54FA-0967-4BF7-AE35-C2E309F760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d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001B3-65A9-4439-8908-C7AFD561FE54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D54FA-0967-4BF7-AE35-C2E309F760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d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001B3-65A9-4439-8908-C7AFD561FE54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D54FA-0967-4BF7-AE35-C2E309F760F0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d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001B3-65A9-4439-8908-C7AFD561FE54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D54FA-0967-4BF7-AE35-C2E309F760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d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001B3-65A9-4439-8908-C7AFD561FE54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D54FA-0967-4BF7-AE35-C2E309F760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d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57C001B3-65A9-4439-8908-C7AFD561FE54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BE1D54FA-0967-4BF7-AE35-C2E309F760F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14:ripple dir="ld"/>
      </p:transition>
    </mc:Choice>
    <mc:Fallback xmlns="">
      <p:transition spd="slow">
        <p:fade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 txBox="1">
            <a:spLocks/>
          </p:cNvSpPr>
          <p:nvPr/>
        </p:nvSpPr>
        <p:spPr>
          <a:xfrm>
            <a:off x="789084" y="1486857"/>
            <a:ext cx="7772400" cy="16561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Výukový materiál 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zpracovaný v rámci projektu "EU peníze školám"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1016000" y="3416959"/>
            <a:ext cx="7488832" cy="177775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Pořadové číslo projektu: </a:t>
            </a: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4247/21/7.1.4/2011</a:t>
            </a:r>
          </a:p>
          <a:p>
            <a:endParaRPr lang="cs-CZ" sz="24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Číslo šablony</a:t>
            </a:r>
            <a:r>
              <a:rPr lang="cs-CZ" sz="2400" b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VY_32_INOVACE_ENV_06</a:t>
            </a:r>
            <a:endParaRPr lang="cs-CZ" sz="20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2104" y="248607"/>
            <a:ext cx="5667375" cy="1238250"/>
          </a:xfrm>
          <a:prstGeom prst="rect">
            <a:avLst/>
          </a:prstGeom>
          <a:noFill/>
          <a:ln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val="23892363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502878" y="1579862"/>
            <a:ext cx="8137011" cy="517064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Vzdělávací oblast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Environmentální výchova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Předmět: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Zábavná ekologie,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Přírodověda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Stupeň vzdělávání: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1. stupeň ZŠ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4. a 5.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Datum 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vytvoření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22.7. 2011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Prezentace je určena pro starší žáky. Nejprve si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vysvětlíme,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jak a proč parky vznikají, jaké rostliny a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živočichy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můžeme v parku vidět. Děti popisují parky, které znají. V závěru prezentace se věnujeme vandalismu. Děti uvádějí příklady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vandalismu,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 kterým se setkaly. (rozbité lavičky…)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Klíčová 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slova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ark, parkové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byliny a dřeviny,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vandalismus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Ivana Geislerova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7697" y="243527"/>
            <a:ext cx="5667375" cy="1337257"/>
          </a:xfrm>
          <a:prstGeom prst="rect">
            <a:avLst/>
          </a:prstGeom>
          <a:noFill/>
          <a:ln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val="2476170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-243408"/>
            <a:ext cx="5003601" cy="675931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vál 1"/>
          <p:cNvSpPr/>
          <p:nvPr/>
        </p:nvSpPr>
        <p:spPr>
          <a:xfrm>
            <a:off x="2555776" y="4442970"/>
            <a:ext cx="6336704" cy="230425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tx2">
                  <a:lumMod val="50000"/>
                </a:schemeClr>
              </a:gs>
            </a:gsLst>
            <a:lin ang="10800000" scaled="1"/>
            <a:tileRect/>
          </a:gra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10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PARK</a:t>
            </a:r>
            <a:endParaRPr lang="cs-CZ" sz="100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95618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26548"/>
            <a:ext cx="8212402" cy="544477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968361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115616" y="1872651"/>
            <a:ext cx="6048672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lvl="0" indent="-457200">
              <a:buFont typeface="Wingdings" pitchFamily="2" charset="2"/>
              <a:buChar char="Ø"/>
            </a:pP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uměle vytvořený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člověkem</a:t>
            </a:r>
          </a:p>
          <a:p>
            <a:pPr lvl="0"/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Font typeface="Wingdings" pitchFamily="2" charset="2"/>
              <a:buChar char="Ø"/>
            </a:pP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zelená plocha ve městech sloužící k 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rekreaci</a:t>
            </a:r>
          </a:p>
          <a:p>
            <a:pPr marL="457200" lvl="0" indent="-457200">
              <a:buFont typeface="Wingdings" pitchFamily="2" charset="2"/>
              <a:buChar char="Ø"/>
            </a:pP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Font typeface="Wingdings" pitchFamily="2" charset="2"/>
              <a:buChar char="Ø"/>
            </a:pP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cela závislý na činnosti lidí</a:t>
            </a:r>
          </a:p>
          <a:p>
            <a:pPr lvl="0"/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Font typeface="Wingdings" pitchFamily="2" charset="2"/>
              <a:buChar char="Ø"/>
            </a:pP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esty, lavičky, odpadkové koše, záhony, fontánky, altány …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1331640" y="735395"/>
            <a:ext cx="637225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u="sng" cap="none" spc="0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Ekosystém park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947699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-171400"/>
            <a:ext cx="8604001" cy="645398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037221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66377" y="332656"/>
            <a:ext cx="334739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u="sng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tx2">
                    <a:lumMod val="50000"/>
                  </a:schemeClr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Rostliny</a:t>
            </a:r>
            <a:endParaRPr lang="cs-CZ" sz="5400" b="1" dirty="0">
              <a:ln w="18415" cmpd="sng">
                <a:solidFill>
                  <a:srgbClr val="FFFFFF"/>
                </a:solidFill>
                <a:prstDash val="solid"/>
              </a:ln>
              <a:solidFill>
                <a:schemeClr val="tx2">
                  <a:lumMod val="50000"/>
                </a:schemeClr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Ovál 4"/>
          <p:cNvSpPr/>
          <p:nvPr/>
        </p:nvSpPr>
        <p:spPr>
          <a:xfrm>
            <a:off x="107824" y="1518754"/>
            <a:ext cx="4464496" cy="1512168"/>
          </a:xfrm>
          <a:prstGeom prst="ellipse">
            <a:avLst/>
          </a:prstGeom>
          <a:solidFill>
            <a:srgbClr val="33250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DŘEVINY</a:t>
            </a:r>
            <a:endParaRPr lang="cs-CZ" sz="28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vál 5"/>
          <p:cNvSpPr/>
          <p:nvPr/>
        </p:nvSpPr>
        <p:spPr>
          <a:xfrm>
            <a:off x="3995936" y="794321"/>
            <a:ext cx="4860032" cy="2249353"/>
          </a:xfrm>
          <a:prstGeom prst="ellipse">
            <a:avLst/>
          </a:prstGeom>
          <a:solidFill>
            <a:srgbClr val="A6825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u="sng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jehličnany</a:t>
            </a:r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28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smrk pichlavý</a:t>
            </a:r>
          </a:p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jalovec </a:t>
            </a:r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obecný</a:t>
            </a:r>
          </a:p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-  </a:t>
            </a:r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tis červený</a:t>
            </a:r>
          </a:p>
        </p:txBody>
      </p:sp>
      <p:sp>
        <p:nvSpPr>
          <p:cNvPr id="8" name="Ovál 7"/>
          <p:cNvSpPr/>
          <p:nvPr/>
        </p:nvSpPr>
        <p:spPr>
          <a:xfrm>
            <a:off x="2123995" y="2732420"/>
            <a:ext cx="4874840" cy="1590306"/>
          </a:xfrm>
          <a:prstGeom prst="ellipse">
            <a:avLst/>
          </a:prstGeom>
          <a:solidFill>
            <a:srgbClr val="8F754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u="sng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listnaté keře </a:t>
            </a:r>
            <a:endParaRPr lang="cs-CZ" sz="2800" b="1" u="sng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lvl="0" algn="ctr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zlatice </a:t>
            </a:r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prostřední </a:t>
            </a:r>
          </a:p>
          <a:p>
            <a:pPr lvl="0" algn="ctr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- šeřík </a:t>
            </a:r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obecný</a:t>
            </a:r>
          </a:p>
        </p:txBody>
      </p:sp>
      <p:sp>
        <p:nvSpPr>
          <p:cNvPr id="10" name="Ovál 9"/>
          <p:cNvSpPr/>
          <p:nvPr/>
        </p:nvSpPr>
        <p:spPr>
          <a:xfrm>
            <a:off x="6228184" y="3436600"/>
            <a:ext cx="2428867" cy="1000511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BYLINY</a:t>
            </a:r>
            <a:endParaRPr lang="cs-CZ" sz="2800" b="1" dirty="0"/>
          </a:p>
        </p:txBody>
      </p:sp>
      <p:sp>
        <p:nvSpPr>
          <p:cNvPr id="7" name="Ovál 6"/>
          <p:cNvSpPr/>
          <p:nvPr/>
        </p:nvSpPr>
        <p:spPr>
          <a:xfrm>
            <a:off x="539552" y="4020019"/>
            <a:ext cx="4032768" cy="1512168"/>
          </a:xfrm>
          <a:prstGeom prst="ellipse">
            <a:avLst/>
          </a:prstGeom>
          <a:solidFill>
            <a:srgbClr val="725D3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u="sng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listnaté stromy </a:t>
            </a:r>
            <a:endParaRPr lang="cs-CZ" sz="2800" b="1" u="sng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457200" indent="-457200" algn="ctr">
              <a:buFontTx/>
              <a:buChar char="-"/>
            </a:pPr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jírovec maďal</a:t>
            </a:r>
          </a:p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- javor </a:t>
            </a:r>
            <a:endParaRPr lang="cs-CZ" sz="2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vál 8"/>
          <p:cNvSpPr/>
          <p:nvPr/>
        </p:nvSpPr>
        <p:spPr>
          <a:xfrm>
            <a:off x="4965451" y="4351505"/>
            <a:ext cx="4066768" cy="2085419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- </a:t>
            </a:r>
          </a:p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- afrikány </a:t>
            </a:r>
          </a:p>
          <a:p>
            <a:pPr marL="457200" indent="-457200" algn="ctr">
              <a:buFontTx/>
              <a:buChar char="-"/>
            </a:pPr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acešky</a:t>
            </a:r>
          </a:p>
          <a:p>
            <a:pPr marL="457200" indent="-457200" algn="ctr">
              <a:buFontTx/>
              <a:buChar char="-"/>
            </a:pPr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ulipány</a:t>
            </a:r>
          </a:p>
          <a:p>
            <a:pPr marL="457200" indent="-457200" algn="ctr">
              <a:buFontTx/>
              <a:buChar char="-"/>
            </a:pPr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růže</a:t>
            </a:r>
          </a:p>
          <a:p>
            <a:pPr marL="457200" indent="-457200" algn="ctr">
              <a:buFontTx/>
              <a:buChar char="-"/>
            </a:pPr>
            <a:endParaRPr lang="cs-CZ" sz="2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Ovál 10"/>
          <p:cNvSpPr/>
          <p:nvPr/>
        </p:nvSpPr>
        <p:spPr>
          <a:xfrm>
            <a:off x="1475656" y="5406750"/>
            <a:ext cx="4104456" cy="1043180"/>
          </a:xfrm>
          <a:prstGeom prst="ellips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ZATRAVNĚNÉ PLOCHY</a:t>
            </a:r>
            <a:endParaRPr lang="cs-CZ" sz="2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787014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8" grpId="0" animBg="1"/>
      <p:bldP spid="10" grpId="0" animBg="1"/>
      <p:bldP spid="7" grpId="0" animBg="1"/>
      <p:bldP spid="9" grpId="0" animBg="1"/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899592" y="1772816"/>
            <a:ext cx="7526309" cy="40626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4000" b="1" u="sng" dirty="0">
                <a:latin typeface="Times New Roman" pitchFamily="18" charset="0"/>
                <a:cs typeface="Times New Roman" pitchFamily="18" charset="0"/>
              </a:rPr>
              <a:t>původní lesní </a:t>
            </a:r>
            <a:r>
              <a:rPr lang="cs-CZ" sz="4000" b="1" u="sng" dirty="0" smtClean="0">
                <a:latin typeface="Times New Roman" pitchFamily="18" charset="0"/>
                <a:cs typeface="Times New Roman" pitchFamily="18" charset="0"/>
              </a:rPr>
              <a:t>živočichové</a:t>
            </a:r>
          </a:p>
          <a:p>
            <a:pPr lvl="0"/>
            <a:endParaRPr lang="cs-CZ" sz="1000" b="1" u="sng" dirty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Font typeface="Wingdings" pitchFamily="2" charset="2"/>
              <a:buChar char="v"/>
            </a:pP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obojživelníci – ropucha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obecná</a:t>
            </a:r>
          </a:p>
          <a:p>
            <a:pPr lvl="0"/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Font typeface="Wingdings" pitchFamily="2" charset="2"/>
              <a:buChar char="v"/>
            </a:pP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ptáci – holub věžák, hrdlička zahradní, kos černý, strakapoud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velký</a:t>
            </a:r>
          </a:p>
          <a:p>
            <a:pPr lvl="0"/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  <a:p>
            <a:pPr marL="514350" lvl="0" indent="-514350">
              <a:buFont typeface="Wingdings" pitchFamily="2" charset="2"/>
              <a:buChar char="v"/>
            </a:pP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savci – netopýr hvízdavý, veverka obecná, </a:t>
            </a:r>
            <a:r>
              <a:rPr lang="cs-CZ" sz="2800" b="1">
                <a:latin typeface="Times New Roman" pitchFamily="18" charset="0"/>
                <a:cs typeface="Times New Roman" pitchFamily="18" charset="0"/>
              </a:rPr>
              <a:t>ježek </a:t>
            </a:r>
            <a:r>
              <a:rPr lang="cs-CZ" sz="2800" b="1" smtClean="0">
                <a:latin typeface="Times New Roman" pitchFamily="18" charset="0"/>
                <a:cs typeface="Times New Roman" pitchFamily="18" charset="0"/>
              </a:rPr>
              <a:t>západní</a:t>
            </a:r>
          </a:p>
          <a:p>
            <a:pPr lvl="0"/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99592" y="620688"/>
            <a:ext cx="475963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u="sng" cap="none" spc="0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332503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Živočichové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solidFill>
                <a:srgbClr val="332503"/>
              </a:soli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60984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404664"/>
            <a:ext cx="8640960" cy="57246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dirty="0" smtClean="0">
                <a:ln w="10160">
                  <a:solidFill>
                    <a:schemeClr val="accent1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chemeClr val="tx2">
                    <a:lumMod val="75000"/>
                  </a:schemeClr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  <a:latin typeface="Arial Black" pitchFamily="34" charset="0"/>
              </a:rPr>
              <a:t>Znáš nějaký park ve svém městě?</a:t>
            </a:r>
          </a:p>
          <a:p>
            <a:pPr marL="571500" indent="-571500">
              <a:buFont typeface="Wingdings" pitchFamily="2" charset="2"/>
              <a:buChar char="Ø"/>
            </a:pP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Popiš nám, kde je ve vašem městě 	park.</a:t>
            </a:r>
          </a:p>
          <a:p>
            <a:pPr marL="1485900" lvl="2" indent="-571500">
              <a:buFont typeface="Wingdings" pitchFamily="2" charset="2"/>
              <a:buChar char="Ø"/>
            </a:pPr>
            <a:r>
              <a:rPr lang="cs-CZ" sz="4000" b="1" dirty="0" smtClean="0">
                <a:solidFill>
                  <a:schemeClr val="accent2">
                    <a:lumMod val="20000"/>
                    <a:lumOff val="80000"/>
                  </a:schemeClr>
                </a:solidFill>
                <a:latin typeface="Times New Roman" pitchFamily="18" charset="0"/>
                <a:cs typeface="Times New Roman" pitchFamily="18" charset="0"/>
              </a:rPr>
              <a:t>Má nějaké jméno?</a:t>
            </a:r>
          </a:p>
          <a:p>
            <a:pPr marL="1943100" lvl="3" indent="-571500">
              <a:buFont typeface="Wingdings" pitchFamily="2" charset="2"/>
              <a:buChar char="Ø"/>
            </a:pP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Co tam roste?</a:t>
            </a:r>
          </a:p>
          <a:p>
            <a:pPr marL="2857500" lvl="5" indent="-571500">
              <a:buFont typeface="Wingdings" pitchFamily="2" charset="2"/>
              <a:buChar char="Ø"/>
            </a:pPr>
            <a:r>
              <a:rPr lang="cs-CZ" sz="4000" b="1" dirty="0" smtClean="0">
                <a:solidFill>
                  <a:schemeClr val="accent2">
                    <a:lumMod val="20000"/>
                    <a:lumOff val="80000"/>
                  </a:schemeClr>
                </a:solidFill>
                <a:latin typeface="Times New Roman" pitchFamily="18" charset="0"/>
                <a:cs typeface="Times New Roman" pitchFamily="18" charset="0"/>
              </a:rPr>
              <a:t>Je něčím zajímavý? </a:t>
            </a:r>
          </a:p>
          <a:p>
            <a:r>
              <a:rPr lang="cs-CZ" sz="4000" b="1" dirty="0">
                <a:solidFill>
                  <a:schemeClr val="accent2">
                    <a:lumMod val="20000"/>
                    <a:lumOff val="80000"/>
                  </a:schemeClr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4000" b="1" dirty="0" smtClean="0">
                <a:solidFill>
                  <a:schemeClr val="accent2">
                    <a:lumMod val="20000"/>
                    <a:lumOff val="80000"/>
                  </a:schemeClr>
                </a:solidFill>
                <a:latin typeface="Times New Roman" pitchFamily="18" charset="0"/>
                <a:cs typeface="Times New Roman" pitchFamily="18" charset="0"/>
              </a:rPr>
              <a:t>			(socha, kašna …)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18260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56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56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56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5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6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9" presetID="56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1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2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755576" y="1859339"/>
            <a:ext cx="6569622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rekreace, odpočinek</a:t>
            </a:r>
          </a:p>
          <a:p>
            <a:pPr lvl="0" algn="ctr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snižuje hlučnost města</a:t>
            </a:r>
          </a:p>
          <a:p>
            <a:pPr lvl="0" algn="ctr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zachycuje prach, zvlhčuje ovzduší</a:t>
            </a:r>
          </a:p>
        </p:txBody>
      </p:sp>
      <p:sp>
        <p:nvSpPr>
          <p:cNvPr id="5" name="Obdélník 4"/>
          <p:cNvSpPr/>
          <p:nvPr/>
        </p:nvSpPr>
        <p:spPr>
          <a:xfrm>
            <a:off x="2271214" y="4745661"/>
            <a:ext cx="4289957" cy="10156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lvl="0"/>
            <a:r>
              <a:rPr lang="cs-CZ" sz="6000" b="1" u="sng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vandalismus</a:t>
            </a:r>
          </a:p>
        </p:txBody>
      </p:sp>
      <p:sp>
        <p:nvSpPr>
          <p:cNvPr id="6" name="Obdélník 5"/>
          <p:cNvSpPr/>
          <p:nvPr/>
        </p:nvSpPr>
        <p:spPr>
          <a:xfrm>
            <a:off x="992531" y="548680"/>
            <a:ext cx="640271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u="sng" cap="all" spc="0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Význam parků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55576" y="3429000"/>
            <a:ext cx="732123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u="sng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Ohrožení parků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570706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4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85214" y="618741"/>
            <a:ext cx="79928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Zdroje: </a:t>
            </a:r>
            <a:r>
              <a:rPr lang="cs-CZ" dirty="0" smtClean="0"/>
              <a:t>vlastní fotografie (I. Geislerová)</a:t>
            </a:r>
          </a:p>
        </p:txBody>
      </p:sp>
    </p:spTree>
    <p:extLst>
      <p:ext uri="{BB962C8B-B14F-4D97-AF65-F5344CB8AC3E}">
        <p14:creationId xmlns:p14="http://schemas.microsoft.com/office/powerpoint/2010/main" val="1495008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100</TotalTime>
  <Words>232</Words>
  <Application>Microsoft Office PowerPoint</Application>
  <PresentationFormat>Předvádění na obrazovce (4:3)</PresentationFormat>
  <Paragraphs>61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Spring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Učitel</cp:lastModifiedBy>
  <cp:revision>19</cp:revision>
  <dcterms:created xsi:type="dcterms:W3CDTF">2012-03-13T14:11:25Z</dcterms:created>
  <dcterms:modified xsi:type="dcterms:W3CDTF">2012-10-25T09:12:07Z</dcterms:modified>
</cp:coreProperties>
</file>