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AC9D1D4-128D-4243-A603-82ECCF6D8F7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10FE595-AE45-488A-8249-011DBC3846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VelkaBritanie.php" TargetMode="External"/><Relationship Id="rId2" Type="http://schemas.openxmlformats.org/officeDocument/2006/relationships/hyperlink" Target="http://www.zemepis.com/Francie.ph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nt_Blanc_oct_2004.JPG" TargetMode="External"/><Relationship Id="rId3" Type="http://schemas.openxmlformats.org/officeDocument/2006/relationships/hyperlink" Target="http://cs.wikipedia.org/wiki/Soubor:Elizabeth_II_greets_NASA_GSFC_employees,_May_8,_2007_edit.jpg" TargetMode="External"/><Relationship Id="rId7" Type="http://schemas.openxmlformats.org/officeDocument/2006/relationships/hyperlink" Target="http://cs.wikipedia.org/wiki/Soubor:Royal_Coat_of_Arms_of_the_United_Kingdom.svg" TargetMode="External"/><Relationship Id="rId2" Type="http://schemas.openxmlformats.org/officeDocument/2006/relationships/hyperlink" Target="http://cs.wikipedia.org/wiki/Soubor:Nicolas_Sarkozy_MEDE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lag_of_the_United_Kingdom.svg" TargetMode="External"/><Relationship Id="rId5" Type="http://schemas.openxmlformats.org/officeDocument/2006/relationships/hyperlink" Target="http://cs.wikipedia.org/wiki/Soubor:Armoiries_r%C3%A9publique_fran%C3%A7aise.svg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://cs.wikipedia.org/wiki/Soubor:Flag_of_France.svg" TargetMode="External"/><Relationship Id="rId9" Type="http://schemas.openxmlformats.org/officeDocument/2006/relationships/hyperlink" Target="http://cs.wikipedia.org/wiki/Soubor:BenNevis20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205006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Člověk a jeho svět, Vlastivěda, F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rancie a </a:t>
            </a:r>
            <a:r>
              <a:rPr lang="cs-CZ" sz="2400" dirty="0">
                <a:solidFill>
                  <a:schemeClr val="tx1"/>
                </a:solidFill>
                <a:effectLst/>
              </a:rPr>
              <a:t>V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elká Británie</a:t>
            </a:r>
            <a:r>
              <a:rPr lang="cs-CZ" sz="2400" dirty="0">
                <a:solidFill>
                  <a:schemeClr val="tx1"/>
                </a:solidFill>
                <a:effectLst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>
                <a:solidFill>
                  <a:schemeClr val="tx1"/>
                </a:solidFill>
                <a:effectLst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VY_32_INOVACE_07/III.SADA</a:t>
            </a:r>
            <a:endParaRPr lang="cs-CZ" sz="24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356992"/>
            <a:ext cx="7406640" cy="1584176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je určena pro žáky 5.ročníku, slouží   k výkladu učiva </a:t>
            </a:r>
            <a:r>
              <a:rPr lang="cs-CZ" sz="2400" dirty="0" smtClean="0">
                <a:solidFill>
                  <a:schemeClr val="tx1"/>
                </a:solidFill>
              </a:rPr>
              <a:t>Francie a Velká Británie. </a:t>
            </a:r>
            <a:r>
              <a:rPr lang="cs-CZ" sz="2400" dirty="0">
                <a:solidFill>
                  <a:schemeClr val="tx1"/>
                </a:solidFill>
              </a:rPr>
              <a:t>Žáci pracují na PC.</a:t>
            </a:r>
          </a:p>
          <a:p>
            <a:r>
              <a:rPr lang="cs-CZ" sz="2400" dirty="0">
                <a:solidFill>
                  <a:schemeClr val="tx1"/>
                </a:solidFill>
              </a:rPr>
              <a:t>Období: </a:t>
            </a:r>
            <a:r>
              <a:rPr lang="cs-CZ" sz="2400" dirty="0" smtClean="0">
                <a:solidFill>
                  <a:schemeClr val="tx1"/>
                </a:solidFill>
              </a:rPr>
              <a:t>září - prosinec </a:t>
            </a:r>
            <a:r>
              <a:rPr lang="cs-CZ" sz="2400" dirty="0">
                <a:solidFill>
                  <a:schemeClr val="tx1"/>
                </a:solidFill>
              </a:rPr>
              <a:t>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57192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4411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Návod k práci: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internetu 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630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28215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Státy západní Evropy – Francie a </a:t>
            </a:r>
            <a:r>
              <a:rPr lang="cs-CZ" sz="3200" dirty="0">
                <a:latin typeface="+mn-lt"/>
              </a:rPr>
              <a:t>Velká Británie</a:t>
            </a:r>
            <a:br>
              <a:rPr lang="cs-CZ" sz="3200" dirty="0">
                <a:latin typeface="+mn-lt"/>
              </a:rPr>
            </a:b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www.zemepis.com/Francie.php</a:t>
            </a:r>
            <a:r>
              <a:rPr lang="cs-CZ" sz="3200" dirty="0">
                <a:latin typeface="+mn-lt"/>
              </a:rPr>
              <a:t> </a:t>
            </a:r>
            <a:br>
              <a:rPr lang="cs-CZ" sz="3200" dirty="0">
                <a:latin typeface="+mn-lt"/>
              </a:rPr>
            </a:br>
            <a:r>
              <a:rPr lang="cs-CZ" sz="3200" dirty="0">
                <a:latin typeface="+mn-lt"/>
                <a:hlinkClick r:id="rId3"/>
              </a:rPr>
              <a:t>http://</a:t>
            </a:r>
            <a:r>
              <a:rPr lang="cs-CZ" sz="3200" dirty="0" smtClean="0">
                <a:latin typeface="+mn-lt"/>
                <a:hlinkClick r:id="rId3"/>
              </a:rPr>
              <a:t>www.zemepis.com/VelkaBritanie.php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56792"/>
            <a:ext cx="7498080" cy="4691608"/>
          </a:xfrm>
        </p:spPr>
        <p:txBody>
          <a:bodyPr/>
          <a:lstStyle/>
          <a:p>
            <a:r>
              <a:rPr lang="cs-CZ" dirty="0" smtClean="0"/>
              <a:t>Jaké jsou oficiální názvy obou států?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Francouzská republika, Spojené království Velké Británie a Severního </a:t>
            </a:r>
            <a:r>
              <a:rPr lang="cs-CZ" dirty="0" smtClean="0">
                <a:solidFill>
                  <a:srgbClr val="FF0000"/>
                </a:solidFill>
              </a:rPr>
              <a:t>Irska.</a:t>
            </a:r>
            <a:endParaRPr lang="cs-CZ" dirty="0" smtClean="0">
              <a:solidFill>
                <a:srgbClr val="FF0000"/>
              </a:solidFill>
            </a:endParaRPr>
          </a:p>
          <a:p>
            <a:pPr marL="82296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Kdo je v těchto státech hlavou státu?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 Francii prezident, je to republika.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 Velké Británii královna, je to království.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257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Francouzský prezident, Anglická </a:t>
            </a:r>
            <a:r>
              <a:rPr lang="cs-CZ" sz="3200" dirty="0" smtClean="0"/>
              <a:t>královna.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Nicolas Sarkozy          Alžběta II.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48272"/>
            <a:ext cx="3073274" cy="4625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92499"/>
            <a:ext cx="3311567" cy="4581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0568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476672"/>
            <a:ext cx="7498080" cy="5771728"/>
          </a:xfrm>
        </p:spPr>
        <p:txBody>
          <a:bodyPr/>
          <a:lstStyle/>
          <a:p>
            <a:r>
              <a:rPr lang="cs-CZ" dirty="0" smtClean="0"/>
              <a:t>Zjisti hlavní města těchto států?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Francie – Paříž, Velká Británie – </a:t>
            </a:r>
            <a:r>
              <a:rPr lang="cs-CZ" dirty="0" smtClean="0">
                <a:solidFill>
                  <a:srgbClr val="FF0000"/>
                </a:solidFill>
              </a:rPr>
              <a:t>Londýn.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Jakými úředními jazyky se tu mluví?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 Francii francouzsky, ve Velké Británie se mluví anglicky.</a:t>
            </a:r>
          </a:p>
          <a:p>
            <a:r>
              <a:rPr lang="cs-CZ" dirty="0" smtClean="0"/>
              <a:t>Jaké je správní členění?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Francie – 22 </a:t>
            </a:r>
            <a:r>
              <a:rPr lang="cs-CZ" dirty="0" smtClean="0">
                <a:solidFill>
                  <a:srgbClr val="FF0000"/>
                </a:solidFill>
              </a:rPr>
              <a:t>regionů.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Velká Británie - 4 </a:t>
            </a:r>
            <a:r>
              <a:rPr lang="cs-CZ" dirty="0" err="1">
                <a:solidFill>
                  <a:srgbClr val="FF0000"/>
                </a:solidFill>
              </a:rPr>
              <a:t>hist</a:t>
            </a:r>
            <a:r>
              <a:rPr lang="cs-CZ" dirty="0">
                <a:solidFill>
                  <a:srgbClr val="FF0000"/>
                </a:solidFill>
              </a:rPr>
              <a:t>. země (Anglie, Skotsko, Wales, </a:t>
            </a:r>
            <a:r>
              <a:rPr lang="cs-CZ" dirty="0" err="1">
                <a:solidFill>
                  <a:srgbClr val="FF0000"/>
                </a:solidFill>
              </a:rPr>
              <a:t>Sev</a:t>
            </a:r>
            <a:r>
              <a:rPr lang="cs-CZ" dirty="0">
                <a:solidFill>
                  <a:srgbClr val="FF0000"/>
                </a:solidFill>
              </a:rPr>
              <a:t>. Irsko) - 54 hrabství, 12 krajů (Skotsko), 26 okresů (</a:t>
            </a:r>
            <a:r>
              <a:rPr lang="cs-CZ" dirty="0" err="1">
                <a:solidFill>
                  <a:srgbClr val="FF0000"/>
                </a:solidFill>
              </a:rPr>
              <a:t>Sev</a:t>
            </a:r>
            <a:r>
              <a:rPr lang="cs-CZ" dirty="0">
                <a:solidFill>
                  <a:srgbClr val="FF0000"/>
                </a:solidFill>
              </a:rPr>
              <a:t>. Irsko</a:t>
            </a:r>
            <a:r>
              <a:rPr lang="cs-CZ" dirty="0" smtClean="0">
                <a:solidFill>
                  <a:srgbClr val="FF0000"/>
                </a:solidFill>
              </a:rPr>
              <a:t>).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65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Najdi, jak vypadají vlajky a státní znaky Francie a velké Británie.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Francie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052" y="4221088"/>
            <a:ext cx="3674703" cy="244827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087" y="1196752"/>
            <a:ext cx="2530971" cy="2878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31628"/>
            <a:ext cx="3143250" cy="377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08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9765" y="238804"/>
            <a:ext cx="3749040" cy="81774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Velká </a:t>
            </a:r>
            <a:r>
              <a:rPr lang="cs-CZ" sz="3200" dirty="0"/>
              <a:t>B</a:t>
            </a:r>
            <a:r>
              <a:rPr lang="cs-CZ" sz="3200" dirty="0" smtClean="0"/>
              <a:t>ritánie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446449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91593"/>
            <a:ext cx="3456384" cy="334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763" y="504254"/>
            <a:ext cx="38766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79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nejvyšší a nejnižší body v těchto zemích.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557264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Francie: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Nejvyšší </a:t>
            </a:r>
            <a:r>
              <a:rPr lang="cs-CZ" dirty="0"/>
              <a:t>bod - </a:t>
            </a:r>
            <a:r>
              <a:rPr lang="cs-CZ" dirty="0" err="1"/>
              <a:t>Mont</a:t>
            </a:r>
            <a:r>
              <a:rPr lang="cs-CZ" dirty="0"/>
              <a:t> </a:t>
            </a:r>
            <a:r>
              <a:rPr lang="cs-CZ" dirty="0" err="1"/>
              <a:t>Blanc</a:t>
            </a:r>
            <a:r>
              <a:rPr lang="cs-CZ" dirty="0"/>
              <a:t> </a:t>
            </a:r>
            <a:r>
              <a:rPr lang="cs-CZ" dirty="0" smtClean="0"/>
              <a:t> nejvyšší vrchol Alp - 4 </a:t>
            </a:r>
            <a:r>
              <a:rPr lang="cs-CZ" dirty="0"/>
              <a:t>807 </a:t>
            </a:r>
            <a:r>
              <a:rPr lang="cs-CZ" dirty="0" smtClean="0"/>
              <a:t>m, </a:t>
            </a:r>
            <a:endParaRPr lang="cs-CZ" dirty="0" smtClean="0"/>
          </a:p>
          <a:p>
            <a:r>
              <a:rPr lang="cs-CZ" dirty="0" smtClean="0"/>
              <a:t>nejnižší </a:t>
            </a:r>
            <a:r>
              <a:rPr lang="cs-CZ" dirty="0"/>
              <a:t>bod - </a:t>
            </a:r>
            <a:r>
              <a:rPr lang="cs-CZ" dirty="0" err="1" smtClean="0"/>
              <a:t>Rhone</a:t>
            </a:r>
            <a:r>
              <a:rPr lang="cs-CZ" dirty="0" smtClean="0"/>
              <a:t> (řeka)  -</a:t>
            </a:r>
            <a:r>
              <a:rPr lang="cs-CZ" dirty="0"/>
              <a:t>2 </a:t>
            </a:r>
            <a:r>
              <a:rPr lang="cs-CZ" dirty="0" smtClean="0"/>
              <a:t>m.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22" y="3776937"/>
            <a:ext cx="3876938" cy="2907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721" y="3776937"/>
            <a:ext cx="3873654" cy="2900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6137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Velká </a:t>
            </a:r>
            <a:r>
              <a:rPr lang="cs-CZ" dirty="0" smtClean="0"/>
              <a:t>Británie: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24744"/>
            <a:ext cx="7498080" cy="2304256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ejvyšší </a:t>
            </a:r>
            <a:r>
              <a:rPr lang="cs-CZ" dirty="0"/>
              <a:t>bod - Ben Nevis </a:t>
            </a:r>
            <a:r>
              <a:rPr lang="cs-CZ" dirty="0" smtClean="0"/>
              <a:t>-1 </a:t>
            </a:r>
            <a:r>
              <a:rPr lang="cs-CZ" dirty="0"/>
              <a:t>343 </a:t>
            </a:r>
            <a:r>
              <a:rPr lang="cs-CZ" dirty="0" smtClean="0"/>
              <a:t>m,</a:t>
            </a:r>
            <a:endParaRPr lang="cs-CZ" dirty="0"/>
          </a:p>
          <a:p>
            <a:r>
              <a:rPr lang="cs-CZ" dirty="0" smtClean="0"/>
              <a:t>nejnižší </a:t>
            </a:r>
            <a:r>
              <a:rPr lang="cs-CZ" dirty="0"/>
              <a:t>bod - </a:t>
            </a:r>
            <a:r>
              <a:rPr lang="cs-CZ" dirty="0" err="1" smtClean="0"/>
              <a:t>Fenland</a:t>
            </a:r>
            <a:r>
              <a:rPr lang="cs-CZ" dirty="0" smtClean="0"/>
              <a:t> -4 m</a:t>
            </a:r>
            <a:r>
              <a:rPr lang="cs-CZ" dirty="0"/>
              <a:t> </a:t>
            </a:r>
            <a:r>
              <a:rPr lang="cs-CZ" dirty="0" smtClean="0"/>
              <a:t>,</a:t>
            </a:r>
            <a:r>
              <a:rPr lang="cs-CZ" dirty="0"/>
              <a:t> část Velké </a:t>
            </a:r>
            <a:r>
              <a:rPr lang="cs-CZ" dirty="0" smtClean="0"/>
              <a:t>Británie.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32571"/>
            <a:ext cx="5538192" cy="41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906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692696"/>
            <a:ext cx="7498080" cy="5555704"/>
          </a:xfrm>
        </p:spPr>
        <p:txBody>
          <a:bodyPr/>
          <a:lstStyle/>
          <a:p>
            <a:r>
              <a:rPr lang="cs-CZ" dirty="0" smtClean="0"/>
              <a:t>Kterou měnu tyto státy používají?</a:t>
            </a:r>
          </a:p>
          <a:p>
            <a:r>
              <a:rPr lang="cs-CZ" dirty="0" smtClean="0"/>
              <a:t>Francie používá </a:t>
            </a:r>
            <a:r>
              <a:rPr lang="cs-CZ" dirty="0" smtClean="0">
                <a:solidFill>
                  <a:srgbClr val="FF0000"/>
                </a:solidFill>
              </a:rPr>
              <a:t>euro</a:t>
            </a:r>
            <a:r>
              <a:rPr lang="cs-CZ" dirty="0" smtClean="0"/>
              <a:t>, </a:t>
            </a:r>
            <a:r>
              <a:rPr lang="cs-CZ" dirty="0"/>
              <a:t>V</a:t>
            </a:r>
            <a:r>
              <a:rPr lang="cs-CZ" dirty="0" smtClean="0"/>
              <a:t>elká Británie používá </a:t>
            </a:r>
            <a:r>
              <a:rPr lang="cs-CZ" dirty="0" smtClean="0">
                <a:solidFill>
                  <a:srgbClr val="FF0000"/>
                </a:solidFill>
              </a:rPr>
              <a:t>britskou libru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008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Co se v těchto zemích pěstuje za plodiny a která hospodářská zvířata se tu chovají?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413248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Francie: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/>
              <a:t>pšenice, oves, ječmen, žito, kukuřice, rýže, </a:t>
            </a:r>
            <a:r>
              <a:rPr lang="cs-CZ" dirty="0" smtClean="0"/>
              <a:t>brambory</a:t>
            </a:r>
            <a:r>
              <a:rPr lang="cs-CZ" dirty="0"/>
              <a:t>, cukrová řepa, vinná réva, olivy, zelenina, ovoce, tabák, </a:t>
            </a:r>
            <a:r>
              <a:rPr lang="cs-CZ" dirty="0" smtClean="0"/>
              <a:t>len…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940" y="3545881"/>
            <a:ext cx="2980928" cy="298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553" y="3717032"/>
            <a:ext cx="2692896" cy="26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39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08720"/>
            <a:ext cx="7498080" cy="1008112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kot</a:t>
            </a:r>
            <a:r>
              <a:rPr lang="cs-CZ" dirty="0"/>
              <a:t>, ovce, kozy, prasata, drůbež, </a:t>
            </a:r>
            <a:r>
              <a:rPr lang="cs-CZ" dirty="0" smtClean="0"/>
              <a:t>koně…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281" y="1505220"/>
            <a:ext cx="2476872" cy="2476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45576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569" y="3917176"/>
            <a:ext cx="266429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831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Velká </a:t>
            </a:r>
            <a:r>
              <a:rPr lang="cs-CZ" sz="3200" dirty="0" smtClean="0"/>
              <a:t>Británie: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405136"/>
          </a:xfrm>
        </p:spPr>
        <p:txBody>
          <a:bodyPr/>
          <a:lstStyle/>
          <a:p>
            <a:r>
              <a:rPr lang="cs-CZ" dirty="0"/>
              <a:t>pšenice, oves, ječmen, brambory, cukrová řepa, luštěniny, zelenina, </a:t>
            </a:r>
            <a:r>
              <a:rPr lang="cs-CZ" dirty="0" smtClean="0"/>
              <a:t>ovoce…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96621"/>
            <a:ext cx="2332856" cy="233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52605"/>
            <a:ext cx="2476872" cy="2476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17640"/>
            <a:ext cx="252028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6423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0609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Co se v těchto zemích těží?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052736"/>
            <a:ext cx="7498080" cy="3024336"/>
          </a:xfrm>
        </p:spPr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Ve Francii </a:t>
            </a:r>
            <a:r>
              <a:rPr lang="cs-CZ" dirty="0"/>
              <a:t>- hnědé uhlí,</a:t>
            </a:r>
            <a:r>
              <a:rPr lang="cs-CZ" b="1" dirty="0"/>
              <a:t> </a:t>
            </a:r>
            <a:r>
              <a:rPr lang="cs-CZ" dirty="0"/>
              <a:t>černé uhlí, ropa, zemní plyn, železná ruda, </a:t>
            </a:r>
            <a:r>
              <a:rPr lang="cs-CZ" dirty="0" smtClean="0"/>
              <a:t>olovo</a:t>
            </a:r>
            <a:r>
              <a:rPr lang="cs-CZ" dirty="0"/>
              <a:t>, zinek, </a:t>
            </a:r>
            <a:r>
              <a:rPr lang="cs-CZ" dirty="0" smtClean="0"/>
              <a:t>uran..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Ve </a:t>
            </a:r>
            <a:r>
              <a:rPr lang="cs-CZ" dirty="0">
                <a:solidFill>
                  <a:srgbClr val="00B050"/>
                </a:solidFill>
              </a:rPr>
              <a:t>Velké Británii </a:t>
            </a:r>
            <a:r>
              <a:rPr lang="cs-CZ" dirty="0"/>
              <a:t>- černé uhlí, ropa, zemní plyn, </a:t>
            </a:r>
            <a:r>
              <a:rPr lang="cs-CZ" dirty="0" smtClean="0"/>
              <a:t>želená </a:t>
            </a:r>
            <a:r>
              <a:rPr lang="cs-CZ" dirty="0"/>
              <a:t>ruda, olovo, </a:t>
            </a:r>
            <a:r>
              <a:rPr lang="cs-CZ" dirty="0" smtClean="0"/>
              <a:t>cín..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17032"/>
            <a:ext cx="2692896" cy="26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86431"/>
            <a:ext cx="2836912" cy="2836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8856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908720"/>
            <a:ext cx="7498080" cy="4824536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cs.wikipedia.org/wiki/Soubor:Nicolas_Sarkozy_MEDEF.jpg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3"/>
              </a:rPr>
              <a:t>http://cs.wikipedia.org/wiki/Soubor:Elizabeth_II_greets_NASA_GSFC_employees,_May_8,_</a:t>
            </a:r>
            <a:r>
              <a:rPr lang="cs-CZ" sz="1800" dirty="0" smtClean="0">
                <a:hlinkClick r:id="rId3"/>
              </a:rPr>
              <a:t>2007_edit.jpg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cs.wikipedia.org/wiki/Soubor:Flag_of_France.svg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cs.wikipedia.org/wiki/Soubor:Armoiries_r%C3%A9publique_fran%C3%A7aise.svg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cs.wikipedia.org/wiki/Soubor:Flag_of_the_United_Kingdom.svg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cs.wikipedia.org/wiki/Soubor:Royal_Coat_of_Arms_of_the_United_Kingdom.svg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cs.wikipedia.org/wiki/Soubor:Mont_Blanc_oct_2004.JPG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cs.wikipedia.org/wiki/Soubor:BenNevis2005.jpg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Obrázky oliv, rýžového pole, zeleniny, brambor, fazolí, slepice, prasat, koní, dolů </a:t>
            </a:r>
            <a:r>
              <a:rPr lang="cs-CZ" sz="1800" dirty="0"/>
              <a:t>byly použity z </a:t>
            </a:r>
            <a:r>
              <a:rPr lang="cs-CZ" sz="1800" dirty="0" smtClean="0"/>
              <a:t>office.microsoft.com.</a:t>
            </a:r>
          </a:p>
          <a:p>
            <a:r>
              <a:rPr lang="cs-CZ" sz="1800" dirty="0" smtClean="0"/>
              <a:t>Citováno 13.11.2011</a:t>
            </a: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538893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42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62</TotalTime>
  <Words>442</Words>
  <Application>Microsoft Office PowerPoint</Application>
  <PresentationFormat>Předvádění na obrazovce (4:3)</PresentationFormat>
  <Paragraphs>54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Název školy: ZŠ Varnsdorf, Edisonova 2821, okres Děčín, příspěvková organizace Člověk a jeho svět, Vlastivěda, Francie a Velká Británie Autor: Mgr. Marta Samlerová Název materiálu:  VY_32_INOVACE_07/III.SADA</vt:lpstr>
      <vt:lpstr>Návod k práci:</vt:lpstr>
      <vt:lpstr>Státy západní Evropy – Francie a Velká Británie http://www.zemepis.com/Francie.php  http://www.zemepis.com/VelkaBritanie.php </vt:lpstr>
      <vt:lpstr>Francouzský prezident, Anglická královna.</vt:lpstr>
      <vt:lpstr>Prezentace aplikace PowerPoint</vt:lpstr>
      <vt:lpstr>Najdi, jak vypadají vlajky a státní znaky Francie a velké Británie.</vt:lpstr>
      <vt:lpstr>Velká Británie</vt:lpstr>
      <vt:lpstr>Najdi nejvyšší a nejnižší body v těchto zemích.</vt:lpstr>
      <vt:lpstr>Velká Británie:</vt:lpstr>
      <vt:lpstr>Prezentace aplikace PowerPoint</vt:lpstr>
      <vt:lpstr>Co se v těchto zemích pěstuje za plodiny a která hospodářská zvířata se tu chovají?</vt:lpstr>
      <vt:lpstr>Prezentace aplikace PowerPoint</vt:lpstr>
      <vt:lpstr>Velká Británie:</vt:lpstr>
      <vt:lpstr>Co se v těchto zemích těží? </vt:lpstr>
      <vt:lpstr>Použité zdroje: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Vlastivěda, Francie a Velká Británie Autor: Mgr. Marta Samlerová Název materiálu:  VY_32_INOVACE__07/III.SADA</dc:title>
  <dc:creator>třída 5A</dc:creator>
  <cp:lastModifiedBy>Martin Králík</cp:lastModifiedBy>
  <cp:revision>10</cp:revision>
  <dcterms:created xsi:type="dcterms:W3CDTF">2011-11-13T19:58:07Z</dcterms:created>
  <dcterms:modified xsi:type="dcterms:W3CDTF">2012-03-08T18:53:31Z</dcterms:modified>
</cp:coreProperties>
</file>