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3" r:id="rId3"/>
    <p:sldId id="259" r:id="rId4"/>
    <p:sldId id="266" r:id="rId5"/>
    <p:sldId id="256" r:id="rId6"/>
    <p:sldId id="267" r:id="rId7"/>
    <p:sldId id="257" r:id="rId8"/>
    <p:sldId id="258" r:id="rId9"/>
    <p:sldId id="264" r:id="rId10"/>
    <p:sldId id="265" r:id="rId11"/>
    <p:sldId id="260" r:id="rId12"/>
    <p:sldId id="262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1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8E5BB21-06FA-4E57-A556-1A9F17BF4FF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3E48F1-7097-4F91-9630-F5F12442CE5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2167189"/>
            <a:ext cx="7704856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863588" y="3861048"/>
            <a:ext cx="7488832" cy="2122565"/>
          </a:xfrm>
        </p:spPr>
        <p:txBody>
          <a:bodyPr>
            <a:normAutofit/>
          </a:bodyPr>
          <a:lstStyle/>
          <a:p>
            <a:pPr algn="l"/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pPr algn="l"/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 _32_INOVACE_ENV_07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4761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899592" y="1601044"/>
            <a:ext cx="7416824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Zábavná ekologie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Přírodověda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1.8. 2011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Prezentace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je určena pro starší žáky . „Podíváme“ se na rybníky, potoky, řeky a jejich společenstva. Vysvětlíme si co je to břehový porost a k čemu slouží. V závěru prezentace si povíme co  ohrožuje čistotu našich vod 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a jak to napravit.</a:t>
            </a: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slova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Rybník, Řeka, Potok, Břehový porost</a:t>
            </a:r>
            <a:endParaRPr lang="cs-CZ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Ivana Geislerova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12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55576" y="1844824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Ø"/>
            </a:pPr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uměle vytvořený </a:t>
            </a: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člověkem</a:t>
            </a:r>
          </a:p>
          <a:p>
            <a:pPr lvl="0"/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Ø"/>
            </a:pPr>
            <a:r>
              <a:rPr lang="cs-CZ" sz="4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využívá se především k chovu </a:t>
            </a:r>
            <a:r>
              <a:rPr lang="cs-CZ" sz="4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ryb</a:t>
            </a:r>
          </a:p>
          <a:p>
            <a:pPr lvl="0"/>
            <a:endParaRPr lang="cs-CZ" sz="4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Ø"/>
            </a:pP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voda </a:t>
            </a:r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stojatá</a:t>
            </a:r>
          </a:p>
        </p:txBody>
      </p:sp>
      <p:sp>
        <p:nvSpPr>
          <p:cNvPr id="4" name="Obdélník 3"/>
          <p:cNvSpPr/>
          <p:nvPr/>
        </p:nvSpPr>
        <p:spPr>
          <a:xfrm>
            <a:off x="1401308" y="548680"/>
            <a:ext cx="5490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Ekosystém rybník</a:t>
            </a:r>
            <a:endParaRPr lang="cs-CZ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354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748464" cy="5787811"/>
          </a:xfrm>
          <a:prstGeom prst="ellipse">
            <a:avLst/>
          </a:prstGeom>
          <a:ln w="190500" cap="rnd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99792" y="4581128"/>
            <a:ext cx="5040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RYBNÍK</a:t>
            </a:r>
            <a:endParaRPr lang="cs-CZ" sz="8000" b="1" dirty="0">
              <a:solidFill>
                <a:schemeClr val="accent1">
                  <a:lumMod val="75000"/>
                </a:schemeClr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57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71881" y="1996867"/>
            <a:ext cx="7272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u="sng" dirty="0">
                <a:latin typeface="Times New Roman" pitchFamily="18" charset="0"/>
                <a:cs typeface="Times New Roman" pitchFamily="18" charset="0"/>
              </a:rPr>
              <a:t>břehový porost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= dřeviny a byliny rostoucí na březích – zpevňují břeh a poskytují úkryt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živočichům</a:t>
            </a:r>
          </a:p>
          <a:p>
            <a:pPr lvl="0"/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481232" y="260648"/>
            <a:ext cx="61476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Rostliny v </a:t>
            </a:r>
            <a:r>
              <a:rPr lang="cs-CZ" sz="5400" b="1" u="sng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rybníku</a:t>
            </a:r>
          </a:p>
          <a:p>
            <a:pPr algn="ctr"/>
            <a:r>
              <a:rPr lang="cs-CZ" sz="5400" b="1" u="sng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cs-CZ" sz="5400" b="1" u="sng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 jeho okolí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Ovál 2"/>
          <p:cNvSpPr/>
          <p:nvPr/>
        </p:nvSpPr>
        <p:spPr>
          <a:xfrm>
            <a:off x="3635896" y="3068960"/>
            <a:ext cx="496855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dřeviny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– vrba bílá</a:t>
            </a:r>
          </a:p>
        </p:txBody>
      </p:sp>
      <p:sp>
        <p:nvSpPr>
          <p:cNvPr id="6" name="Ovál 5"/>
          <p:cNvSpPr/>
          <p:nvPr/>
        </p:nvSpPr>
        <p:spPr>
          <a:xfrm>
            <a:off x="503548" y="4005064"/>
            <a:ext cx="6264696" cy="17641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byliny </a:t>
            </a: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rákos obecný orobinec úzkolistý, leknín bílý</a:t>
            </a:r>
            <a:endParaRPr lang="cs-C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06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7023100" cy="6194425"/>
          </a:xfrm>
          <a:prstGeom prst="ellipse">
            <a:avLst/>
          </a:prstGeom>
          <a:ln w="190500" cap="rnd">
            <a:solidFill>
              <a:schemeClr val="bg2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4932040" y="4653136"/>
            <a:ext cx="4032448" cy="1800200"/>
          </a:xfrm>
          <a:prstGeom prst="wedgeEllipseCallout">
            <a:avLst>
              <a:gd name="adj1" fmla="val -31873"/>
              <a:gd name="adj2" fmla="val -11394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BŘEHOVÝ POROST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04245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76173" y="2543354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ryby – kapr obecný, štika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obecná</a:t>
            </a:r>
          </a:p>
          <a:p>
            <a:pPr lvl="0"/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obojživelníci – skokan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zelený</a:t>
            </a:r>
          </a:p>
          <a:p>
            <a:pPr lvl="0"/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plazi – užovka obojková</a:t>
            </a:r>
          </a:p>
          <a:p>
            <a:pPr lvl="0"/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ptáci – kachna divoká, lyska černá, labuť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velká</a:t>
            </a:r>
          </a:p>
          <a:p>
            <a:pPr lvl="0"/>
            <a:endParaRPr lang="cs-CZ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savci -  hryzec  vodní, ondatra pižmová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548680"/>
            <a:ext cx="727404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Živočichové v </a:t>
            </a:r>
            <a:r>
              <a:rPr lang="cs-CZ" sz="5400" b="1" u="sng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rybníku</a:t>
            </a:r>
          </a:p>
          <a:p>
            <a:pPr algn="ctr"/>
            <a:r>
              <a:rPr lang="cs-CZ" sz="5400" b="1" u="sng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cs-CZ" sz="5400" b="1" u="sng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 jeho okolí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96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35596" y="1555448"/>
            <a:ext cx="66967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itchFamily="2" charset="2"/>
              <a:buChar char="Ø"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jsou to vodní toky s tekoucí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vodou</a:t>
            </a:r>
          </a:p>
          <a:p>
            <a:pPr lvl="0"/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Wingdings" pitchFamily="2" charset="2"/>
              <a:buChar char="Ø"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přírodní ekosystém </a:t>
            </a:r>
          </a:p>
        </p:txBody>
      </p:sp>
      <p:sp>
        <p:nvSpPr>
          <p:cNvPr id="5" name="Obdélník 4"/>
          <p:cNvSpPr/>
          <p:nvPr/>
        </p:nvSpPr>
        <p:spPr>
          <a:xfrm>
            <a:off x="1331640" y="5000402"/>
            <a:ext cx="56524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itchFamily="2" charset="2"/>
              <a:buChar char="Ø"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břehový porost  - jako u rybníků</a:t>
            </a:r>
          </a:p>
        </p:txBody>
      </p:sp>
      <p:sp>
        <p:nvSpPr>
          <p:cNvPr id="6" name="Obdélník 5"/>
          <p:cNvSpPr/>
          <p:nvPr/>
        </p:nvSpPr>
        <p:spPr>
          <a:xfrm>
            <a:off x="639512" y="353434"/>
            <a:ext cx="7864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Ekosystém potok a řeka</a:t>
            </a:r>
            <a:endParaRPr lang="cs-CZ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67744" y="3501008"/>
            <a:ext cx="36381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u="sng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Rostliny</a:t>
            </a:r>
            <a:endParaRPr lang="cs-CZ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735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064" y="203044"/>
            <a:ext cx="4752528" cy="6335736"/>
          </a:xfrm>
          <a:prstGeom prst="ellipse">
            <a:avLst/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Zaoblený obdélníkový popisek 1"/>
          <p:cNvSpPr/>
          <p:nvPr/>
        </p:nvSpPr>
        <p:spPr>
          <a:xfrm>
            <a:off x="971600" y="203044"/>
            <a:ext cx="1080120" cy="6214516"/>
          </a:xfrm>
          <a:prstGeom prst="wedgeRoundRectCallout">
            <a:avLst>
              <a:gd name="adj1" fmla="val 210241"/>
              <a:gd name="adj2" fmla="val 42660"/>
              <a:gd name="adj3" fmla="val 16667"/>
            </a:avLst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wordArtVert" rtlCol="0" anchor="ctr"/>
          <a:lstStyle/>
          <a:p>
            <a:pPr algn="ctr"/>
            <a:r>
              <a:rPr lang="cs-CZ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POTOK</a:t>
            </a:r>
            <a:endParaRPr lang="cs-CZ" sz="6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29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795475" cy="6597352"/>
          </a:xfrm>
          <a:prstGeom prst="ellipse">
            <a:avLst/>
          </a:prstGeom>
          <a:ln w="190500" cap="rnd">
            <a:solidFill>
              <a:schemeClr val="accent1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09528" y="4600783"/>
            <a:ext cx="40324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b="1" dirty="0" smtClean="0">
                <a:solidFill>
                  <a:schemeClr val="accent1">
                    <a:lumMod val="50000"/>
                  </a:schemeClr>
                </a:solidFill>
                <a:latin typeface="Algerian" pitchFamily="82" charset="0"/>
              </a:rPr>
              <a:t>ŘEKA</a:t>
            </a:r>
            <a:endParaRPr lang="cs-CZ" sz="8000" b="1" dirty="0">
              <a:solidFill>
                <a:schemeClr val="accent1">
                  <a:lumMod val="50000"/>
                </a:schemeClr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82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43608" y="1700808"/>
            <a:ext cx="68580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ryby – okoun říční, pstruh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potoční</a:t>
            </a:r>
          </a:p>
          <a:p>
            <a:pPr lvl="0"/>
            <a:endParaRPr lang="cs-CZ" sz="1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ptáci – ledňáček </a:t>
            </a: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říční</a:t>
            </a:r>
          </a:p>
          <a:p>
            <a:pPr lvl="0"/>
            <a:endParaRPr lang="cs-CZ" sz="1000" b="1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savci – bobr evropský, vydra říční</a:t>
            </a:r>
          </a:p>
        </p:txBody>
      </p:sp>
      <p:sp>
        <p:nvSpPr>
          <p:cNvPr id="2" name="Obdélník 1"/>
          <p:cNvSpPr/>
          <p:nvPr/>
        </p:nvSpPr>
        <p:spPr>
          <a:xfrm>
            <a:off x="2051720" y="476672"/>
            <a:ext cx="4032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Živočichové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7544" y="3933056"/>
            <a:ext cx="4283545" cy="236988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cs-CZ" sz="3600" b="1" u="sng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OHROŽENÍ</a:t>
            </a:r>
            <a:endParaRPr lang="cs-CZ" sz="3600" dirty="0">
              <a:solidFill>
                <a:srgbClr val="FF0000"/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znečištění chemikáliemi</a:t>
            </a:r>
          </a:p>
          <a:p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z továren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ři haváriích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domácností</a:t>
            </a:r>
            <a:endParaRPr lang="cs-CZ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939456" y="3512042"/>
            <a:ext cx="3828292" cy="307776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cs-CZ" sz="3600" b="1" u="sng" dirty="0" smtClean="0">
                <a:ln w="12700" cmpd="thinThick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NÁPRAVA</a:t>
            </a:r>
          </a:p>
          <a:p>
            <a:endParaRPr lang="cs-CZ" sz="1000" b="1" u="sng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udování kanalizací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řizování čističek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idská zodpovědnost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etření vodou</a:t>
            </a:r>
          </a:p>
          <a:p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9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66555" y="637108"/>
            <a:ext cx="75218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Znáš vody ve svém okolí?</a:t>
            </a:r>
            <a:endParaRPr lang="cs-CZ" sz="4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750" y="1468105"/>
            <a:ext cx="8280706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Pojmenuj rybníky ve vašem okolí.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Protéká vaším městem nějaký     	potok, řeka?</a:t>
            </a:r>
          </a:p>
          <a:p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Víte, kde řeka začíná?	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Víte, kde řeka končí? 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94572" y="4283804"/>
            <a:ext cx="16561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PRAMEN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5373216"/>
            <a:ext cx="30963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VTÉKÁ </a:t>
            </a:r>
            <a:r>
              <a:rPr lang="cs-C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MOŘE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866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Zdroje: </a:t>
            </a:r>
            <a:r>
              <a:rPr lang="cs-CZ" dirty="0" smtClean="0"/>
              <a:t>vlastní fotografie (I. Geislerová)</a:t>
            </a:r>
          </a:p>
        </p:txBody>
      </p:sp>
    </p:spTree>
    <p:extLst>
      <p:ext uri="{BB962C8B-B14F-4D97-AF65-F5344CB8AC3E}">
        <p14:creationId xmlns:p14="http://schemas.microsoft.com/office/powerpoint/2010/main" val="310490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115</TotalTime>
  <Words>274</Words>
  <Application>Microsoft Office PowerPoint</Application>
  <PresentationFormat>Předvádění na obrazovce (4:3)</PresentationFormat>
  <Paragraphs>74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Tok</vt:lpstr>
      <vt:lpstr>Výukový materiál  zpracovaný v rámci projektu "EU peníze školám"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16</cp:revision>
  <dcterms:created xsi:type="dcterms:W3CDTF">2012-03-13T14:46:08Z</dcterms:created>
  <dcterms:modified xsi:type="dcterms:W3CDTF">2012-09-05T05:42:42Z</dcterms:modified>
</cp:coreProperties>
</file>