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67" r:id="rId2"/>
    <p:sldId id="266" r:id="rId3"/>
    <p:sldId id="256" r:id="rId4"/>
    <p:sldId id="257" r:id="rId5"/>
    <p:sldId id="258" r:id="rId6"/>
    <p:sldId id="259" r:id="rId7"/>
    <p:sldId id="261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67" autoAdjust="0"/>
    <p:restoredTop sz="94660"/>
  </p:normalViewPr>
  <p:slideViewPr>
    <p:cSldViewPr>
      <p:cViewPr>
        <p:scale>
          <a:sx n="76" d="100"/>
          <a:sy n="76" d="100"/>
        </p:scale>
        <p:origin x="-124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363198-D3E4-41CE-896D-3DB86A59BA9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0C77A-3490-4AA2-88A8-9D20F1235E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859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0C77A-3490-4AA2-88A8-9D20F1235E9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433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5000">
              <a:srgbClr val="D49E6C"/>
            </a:gs>
            <a:gs pos="70000">
              <a:srgbClr val="A65528"/>
            </a:gs>
            <a:gs pos="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6654C103-86DC-4812-9969-9C25FF02C2A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272E3203-5C1D-48D9-A706-C39489FE7FBD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410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842098" y="2132856"/>
            <a:ext cx="7772400" cy="1584176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022118" y="3861048"/>
            <a:ext cx="7488832" cy="2122565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 _32_INOVACE_ENV_08</a:t>
            </a:r>
          </a:p>
          <a:p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234" y="69269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8127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51533" y="1581317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ekologie, 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2.8. 2011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je určena pro starší žáky. Seznamuje se vznikem a významem půdy, s významem vody, jejím výskytem  (povrchová – podzemní) a se skupenstvím (kapalné – plynné – pevné) a s vlastnostmi vzduchu a jeho složením. U každé neživé přírodniny se zamyslíme nad jeho ohrožením lidskou činností a nad možnými nápravami.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ůda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voda, vzduch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94898" y="792341"/>
            <a:ext cx="172354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Půda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8448" y="2136339"/>
            <a:ext cx="81539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je jednou ze základních podmínek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života</a:t>
            </a:r>
          </a:p>
          <a:p>
            <a:pPr lvl="0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je zdrojem živin pro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rostliny</a:t>
            </a:r>
          </a:p>
          <a:p>
            <a:pPr lvl="0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poskytuje oporu kořenům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rostlin</a:t>
            </a:r>
          </a:p>
          <a:p>
            <a:pPr lvl="0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využití člověkem – pěstování užitkových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rostlin (potrava)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je domovem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živočichů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78448" y="0"/>
            <a:ext cx="83871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Neživé složky ekosystému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300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3087257"/>
            <a:ext cx="3096344" cy="181588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špatné, neodborné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ukládání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nebezpečného 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odpadu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5380192"/>
            <a:ext cx="2905198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omezení použití</a:t>
            </a:r>
          </a:p>
          <a:p>
            <a:pPr lvl="0" algn="ctr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chemikálií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317380" y="332656"/>
            <a:ext cx="83529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půda vzniká mísením </a:t>
            </a:r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zvětralých částeček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hornin a </a:t>
            </a:r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minerál s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odumřelými těly rostlin a živočichů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2718" y="2290249"/>
            <a:ext cx="483715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u="sng" cap="none" spc="0" dirty="0">
                <a:ln w="17780" cmpd="sng">
                  <a:solidFill>
                    <a:srgbClr val="FF0000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Ohrožení půdy člověkem</a:t>
            </a:r>
            <a:endParaRPr lang="cs-CZ" sz="3200" b="1" cap="none" spc="0" dirty="0">
              <a:ln w="17780" cmpd="sng">
                <a:solidFill>
                  <a:srgbClr val="FF0000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9338" y="3949031"/>
            <a:ext cx="1745991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u="sng" cap="none" spc="0" dirty="0">
                <a:ln w="17780" cmpd="sng">
                  <a:solidFill>
                    <a:srgbClr val="6633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Náprava</a:t>
            </a:r>
            <a:endParaRPr lang="cs-CZ" sz="3200" b="1" cap="none" spc="0" dirty="0">
              <a:ln w="17780" cmpd="sng">
                <a:solidFill>
                  <a:srgbClr val="6633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66709" y="3067968"/>
            <a:ext cx="3058851" cy="52322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pesticidy a hnojiva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796136" y="2290249"/>
            <a:ext cx="2308645" cy="52322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černé skládky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458210" y="3718199"/>
            <a:ext cx="1340432" cy="52322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havárie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6669131" y="4457457"/>
            <a:ext cx="2286000" cy="1815882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 lvl="0" algn="ctr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odborné skládky a odstraňování odpadu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4266710" y="4903139"/>
            <a:ext cx="2010487" cy="954107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dodržování </a:t>
            </a: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bezpečnosti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211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15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144726"/>
            <a:ext cx="7614592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je jednou ze základních podmínek života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drahocenná, ničím nenahraditelná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tvoří většinu zemského povrchu (71%)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(z</a:t>
            </a:r>
            <a:r>
              <a: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toho je 97% vody slané a jen 3% vody sladké)</a:t>
            </a:r>
          </a:p>
        </p:txBody>
      </p:sp>
      <p:sp>
        <p:nvSpPr>
          <p:cNvPr id="2" name="Obdélník 1"/>
          <p:cNvSpPr/>
          <p:nvPr/>
        </p:nvSpPr>
        <p:spPr>
          <a:xfrm>
            <a:off x="3121469" y="188640"/>
            <a:ext cx="17497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u="sng" dirty="0">
                <a:ln cmpd="thickThin"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sz="5400" dirty="0">
              <a:ln cmpd="thickThin">
                <a:solidFill>
                  <a:schemeClr val="tx2">
                    <a:lumMod val="75000"/>
                  </a:schemeClr>
                </a:solidFill>
              </a:ln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3212976"/>
            <a:ext cx="716530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obsahuje kyslík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přítomna ve všech organismech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oběh vody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pětina lidstva nemá přístup </a:t>
            </a:r>
            <a:endParaRPr lang="cs-CZ" sz="32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k</a:t>
            </a:r>
            <a:r>
              <a: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nezávadné vodě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nezná hranic, jako společný zdroj vyžaduje mezinárodní spolupráci</a:t>
            </a:r>
          </a:p>
        </p:txBody>
      </p:sp>
    </p:spTree>
    <p:extLst>
      <p:ext uri="{BB962C8B-B14F-4D97-AF65-F5344CB8AC3E}">
        <p14:creationId xmlns:p14="http://schemas.microsoft.com/office/powerpoint/2010/main" val="27677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32656"/>
            <a:ext cx="28803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skupenství: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431540" y="1359182"/>
            <a:ext cx="2232248" cy="795571"/>
          </a:xfrm>
          <a:prstGeom prst="flowChartMagneticDis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chemeClr val="tx1"/>
                </a:solidFill>
              </a:rPr>
              <a:t>pevné – led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3851920" y="711014"/>
            <a:ext cx="3600400" cy="870193"/>
          </a:xfrm>
          <a:prstGeom prst="flowChartMagneticDisk">
            <a:avLst/>
          </a:prstGeom>
          <a:gradFill>
            <a:gsLst>
              <a:gs pos="50000">
                <a:srgbClr val="5E9EFF"/>
              </a:gs>
              <a:gs pos="20000">
                <a:srgbClr val="85C2FF"/>
              </a:gs>
              <a:gs pos="91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kapalné – voda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3131840" y="1844824"/>
            <a:ext cx="3024336" cy="792088"/>
          </a:xfrm>
          <a:prstGeom prst="flowChartMagneticDisk">
            <a:avLst/>
          </a:prstGeom>
          <a:gradFill>
            <a:gsLst>
              <a:gs pos="98000">
                <a:srgbClr val="85C2FF"/>
              </a:gs>
              <a:gs pos="54000">
                <a:srgbClr val="C4D6EB"/>
              </a:gs>
              <a:gs pos="2000">
                <a:srgbClr val="FFEBF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plynné – pára</a:t>
            </a:r>
          </a:p>
        </p:txBody>
      </p:sp>
      <p:sp>
        <p:nvSpPr>
          <p:cNvPr id="8" name="Zkosené hrany 7"/>
          <p:cNvSpPr/>
          <p:nvPr/>
        </p:nvSpPr>
        <p:spPr>
          <a:xfrm>
            <a:off x="3660888" y="3308067"/>
            <a:ext cx="1800200" cy="1008112"/>
          </a:xfrm>
          <a:prstGeom prst="bevel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pisek se šipkou doprava 11"/>
          <p:cNvSpPr/>
          <p:nvPr/>
        </p:nvSpPr>
        <p:spPr>
          <a:xfrm>
            <a:off x="611560" y="3573016"/>
            <a:ext cx="3960000" cy="2823319"/>
          </a:xfrm>
          <a:prstGeom prst="rightArrowCallou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Povrchová voda</a:t>
            </a:r>
          </a:p>
          <a:p>
            <a:pPr algn="ctr"/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- vodní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toky</a:t>
            </a: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= potoky,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řeky</a:t>
            </a:r>
          </a:p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vodní nádrže</a:t>
            </a:r>
          </a:p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= jezera, rybníky, přehrady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Popisek se šipkou doleva 12"/>
          <p:cNvSpPr/>
          <p:nvPr/>
        </p:nvSpPr>
        <p:spPr>
          <a:xfrm>
            <a:off x="4615943" y="3636824"/>
            <a:ext cx="3960000" cy="2690137"/>
          </a:xfrm>
          <a:prstGeom prst="leftArrowCallou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odpovrchová voda</a:t>
            </a:r>
          </a:p>
          <a:p>
            <a:pPr algn="ctr"/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 půdě = půdní voda</a:t>
            </a:r>
          </a:p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 zemským povrchem = podzemní voda</a:t>
            </a:r>
          </a:p>
        </p:txBody>
      </p:sp>
    </p:spTree>
    <p:extLst>
      <p:ext uri="{BB962C8B-B14F-4D97-AF65-F5344CB8AC3E}">
        <p14:creationId xmlns:p14="http://schemas.microsoft.com/office/powerpoint/2010/main" val="2586651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1262615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havárie</a:t>
            </a:r>
          </a:p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znečišťování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stále větší spotřeba (lidská populace)</a:t>
            </a:r>
          </a:p>
        </p:txBody>
      </p:sp>
      <p:sp>
        <p:nvSpPr>
          <p:cNvPr id="4" name="Obdélník 3"/>
          <p:cNvSpPr/>
          <p:nvPr/>
        </p:nvSpPr>
        <p:spPr>
          <a:xfrm>
            <a:off x="592248" y="3104678"/>
            <a:ext cx="28161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u="sng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Náprava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074" y="4221088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dodržování bezpečnosti</a:t>
            </a:r>
          </a:p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ekologické chování</a:t>
            </a:r>
          </a:p>
          <a:p>
            <a:pPr lvl="0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šetření s vodou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8045" y="329475"/>
            <a:ext cx="7941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Ohrožení vody člověkem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6016" y="1262615"/>
            <a:ext cx="396044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ZAJÍMAVOST: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obsah vody v některých </a:t>
            </a:r>
          </a:p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potravinách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máslo 18%		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chléb 40%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sýr 30 – 60%	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maso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60 – 70% 	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jogurt, mléko 87%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jablko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, hruška 85%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vodní meloun 90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%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mrkev 94%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okurky, rajčata 98%</a:t>
            </a:r>
          </a:p>
        </p:txBody>
      </p:sp>
    </p:spTree>
    <p:extLst>
      <p:ext uri="{BB962C8B-B14F-4D97-AF65-F5344CB8AC3E}">
        <p14:creationId xmlns:p14="http://schemas.microsoft.com/office/powerpoint/2010/main" val="197845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6672"/>
            <a:ext cx="257795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844824"/>
            <a:ext cx="71287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je jednou ze základních podmínek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života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teplota vzduchu se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mění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tvoří vzdušný obal Země =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atmosféra</a:t>
            </a:r>
          </a:p>
          <a:p>
            <a:pPr lvl="0"/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 to směs plynů</a:t>
            </a:r>
          </a:p>
          <a:p>
            <a:pPr marL="457200" lvl="0" indent="-457200">
              <a:buFont typeface="Wingdings" pitchFamily="2" charset="2"/>
              <a:buChar char="Ø"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 bezbarvý a bez zápachu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18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>
            <a:off x="395536" y="1374735"/>
            <a:ext cx="3834079" cy="2079878"/>
          </a:xfrm>
          <a:prstGeom prst="hexagon">
            <a:avLst>
              <a:gd name="adj" fmla="val 32104"/>
              <a:gd name="vf" fmla="val 115470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DUSÍK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samotný nelze dýchat, tvoří největší část           vzduchu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95536" y="338753"/>
            <a:ext cx="50943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tvořen směsí plynů</a:t>
            </a:r>
            <a:r>
              <a:rPr lang="cs-CZ" sz="4000" b="1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  <a:endParaRPr lang="cs-CZ" sz="40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4860032" y="731172"/>
            <a:ext cx="3780928" cy="1944216"/>
          </a:xfrm>
          <a:prstGeom prst="hexagon">
            <a:avLst>
              <a:gd name="adj" fmla="val 32647"/>
              <a:gd name="vf" fmla="val 11547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LÁTKY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(vodní páry, popílek,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škodliviny)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395534" y="3789040"/>
            <a:ext cx="4769581" cy="2376264"/>
          </a:xfrm>
          <a:prstGeom prst="hexagon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OXID UHLIČITÝ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nedýchatelný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vzniká hořením a vydechují ho živočichové. Pro rostliny je živinou</a:t>
            </a:r>
          </a:p>
        </p:txBody>
      </p:sp>
      <p:sp>
        <p:nvSpPr>
          <p:cNvPr id="7" name="Šestiúhelník 6"/>
          <p:cNvSpPr/>
          <p:nvPr/>
        </p:nvSpPr>
        <p:spPr>
          <a:xfrm>
            <a:off x="4391472" y="3006722"/>
            <a:ext cx="4429000" cy="3384375"/>
          </a:xfrm>
          <a:prstGeom prst="hexagon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 </a:t>
            </a:r>
          </a:p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KYSLÍK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podporuje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hoření, je nezbytný k dýchání, do vzduchu ho dodávají zelené rostliny</a:t>
            </a:r>
          </a:p>
        </p:txBody>
      </p:sp>
    </p:spTree>
    <p:extLst>
      <p:ext uri="{BB962C8B-B14F-4D97-AF65-F5344CB8AC3E}">
        <p14:creationId xmlns:p14="http://schemas.microsoft.com/office/powerpoint/2010/main" val="2136378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6731" y="436510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667676" y="2846719"/>
            <a:ext cx="25725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Náprava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7132" y="406917"/>
            <a:ext cx="610083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 </a:t>
            </a:r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Ohrožení vzduchu</a:t>
            </a:r>
          </a:p>
          <a:p>
            <a:pPr algn="ctr"/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člověkem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3935" y="2261944"/>
            <a:ext cx="3491405" cy="58477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výfukové plyny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59021" y="1352275"/>
            <a:ext cx="2177584" cy="1077218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kouř </a:t>
            </a:r>
            <a:endParaRPr lang="cs-CZ" sz="3200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lvl="0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z</a:t>
            </a:r>
            <a:r>
              <a:rPr lang="cs-CZ" sz="3200" b="1" dirty="0">
                <a:solidFill>
                  <a:srgbClr val="FF0000"/>
                </a:solidFill>
                <a:latin typeface="Arial Black" pitchFamily="34" charset="0"/>
              </a:rPr>
              <a:t> komínů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31640" y="2969830"/>
            <a:ext cx="3806683" cy="584775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FF0000"/>
                </a:solidFill>
                <a:latin typeface="Arial Black" pitchFamily="34" charset="0"/>
              </a:rPr>
              <a:t>havárie (požáry)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91785" y="4011161"/>
            <a:ext cx="2900153" cy="1077218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dodržování 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  <a:p>
            <a:pPr lvl="0"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bezpečnosti</a:t>
            </a:r>
            <a:endParaRPr lang="cs-CZ" sz="32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6078" y="5301208"/>
            <a:ext cx="2629053" cy="1077218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ekologické</a:t>
            </a:r>
          </a:p>
          <a:p>
            <a:pPr lvl="0"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energie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29695" y="3764939"/>
            <a:ext cx="3377656" cy="1077218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m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oderní vozy </a:t>
            </a:r>
          </a:p>
          <a:p>
            <a:pPr lvl="0" algn="ctr"/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s katalyzátory</a:t>
            </a:r>
            <a:endParaRPr lang="cs-CZ" sz="3200" b="1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43509" y="5178097"/>
            <a:ext cx="4550028" cy="1077218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filtry, lapače 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  <a:p>
            <a:pPr lvl="0"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popílků</a:t>
            </a:r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, odsiřovače</a:t>
            </a:r>
          </a:p>
        </p:txBody>
      </p:sp>
    </p:spTree>
    <p:extLst>
      <p:ext uri="{BB962C8B-B14F-4D97-AF65-F5344CB8AC3E}">
        <p14:creationId xmlns:p14="http://schemas.microsoft.com/office/powerpoint/2010/main" val="1693905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162</TotalTime>
  <Words>371</Words>
  <Application>Microsoft Office PowerPoint</Application>
  <PresentationFormat>Předvádění na obrazovce (4:3)</PresentationFormat>
  <Paragraphs>117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Brooklet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21</cp:revision>
  <dcterms:created xsi:type="dcterms:W3CDTF">2012-03-13T14:54:36Z</dcterms:created>
  <dcterms:modified xsi:type="dcterms:W3CDTF">2012-10-25T09:16:50Z</dcterms:modified>
</cp:coreProperties>
</file>