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1" r:id="rId2"/>
    <p:sldId id="263" r:id="rId3"/>
    <p:sldId id="256" r:id="rId4"/>
    <p:sldId id="260" r:id="rId5"/>
    <p:sldId id="259" r:id="rId6"/>
    <p:sldId id="258" r:id="rId7"/>
    <p:sldId id="262" r:id="rId8"/>
    <p:sldId id="265" r:id="rId9"/>
    <p:sldId id="267" r:id="rId10"/>
    <p:sldId id="266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41521DA-5C6C-48C0-8410-AD0CD0A9C78F}">
          <p14:sldIdLst>
            <p14:sldId id="261"/>
            <p14:sldId id="263"/>
            <p14:sldId id="256"/>
            <p14:sldId id="260"/>
            <p14:sldId id="259"/>
            <p14:sldId id="258"/>
            <p14:sldId id="262"/>
            <p14:sldId id="265"/>
            <p14:sldId id="267"/>
            <p14:sldId id="266"/>
          </p14:sldIdLst>
        </p14:section>
        <p14:section name="Oddíl bez názvu" id="{F59C3534-B5EF-4CAB-91B7-FC6290D64CBB}">
          <p14:sldIdLst>
            <p14:sldId id="264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41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01957C-B2CB-4F0C-974D-DD8886BB817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E5C057-EC52-4DB3-B83C-ED2881AAFE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6583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E5C057-EC52-4DB3-B83C-ED2881AAFE3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997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8000">
              <a:schemeClr val="tx2">
                <a:lumMod val="75000"/>
              </a:schemeClr>
            </a:gs>
            <a:gs pos="79000">
              <a:schemeClr val="tx2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F9A15903-1272-458F-BF23-1782C47545C2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3BED5F02-AD9C-474B-BF89-FBE9C9FEFCC4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2167189"/>
            <a:ext cx="7704856" cy="381642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58417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Výukový materiál </a:t>
            </a: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zpracovaný v rámci projektu "EU peníze školám"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863588" y="3861048"/>
            <a:ext cx="7488832" cy="2122565"/>
          </a:xfrm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Pořadové číslo 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4247/21/7.1.4/2011</a:t>
            </a:r>
          </a:p>
          <a:p>
            <a:endParaRPr lang="cs-CZ" sz="2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šablony: </a:t>
            </a:r>
            <a:r>
              <a:rPr lang="cs-CZ" sz="1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 _32_INOVACE_ENV_09</a:t>
            </a:r>
            <a:endParaRPr lang="cs-CZ" sz="1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9269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476170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667375" cy="1238250"/>
          </a:xfrm>
          <a:prstGeom prst="rect">
            <a:avLst/>
          </a:prstGeom>
          <a:noFill/>
          <a:ln>
            <a:noFill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899592" y="1570906"/>
            <a:ext cx="7416824" cy="49243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Environmentální výchova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Zábavná ekologie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Přírodověda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Stupeň vzdělávání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1. stupeň ZŠ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4. a 5.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Datum vytvoření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17.8. 2011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lnSpc>
                <a:spcPct val="150000"/>
              </a:lnSpc>
            </a:pP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Prezentace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 je určena pro starší žáky . Je zamyšlením nad chováním člověka. Uvádí příklady jak člověk ničí životní prostředí nejen sobě, ale i budoucím  generacím.  V závěru je  použit citát, který jsem si opsala z cedule v Brtníkách na Štemberku.</a:t>
            </a:r>
          </a:p>
          <a:p>
            <a:pPr lvl="0"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Klíčová </a:t>
            </a:r>
            <a:r>
              <a:rPr lang="cs-CZ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slova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Životní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  <a:cs typeface="Arial" pitchFamily="34" charset="0"/>
              </a:rPr>
              <a:t>prostředí 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Ivana Geislerova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5133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2136339"/>
            <a:ext cx="806489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dvě třetiny zemského povrchu → oceány a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moře</a:t>
            </a:r>
          </a:p>
          <a:p>
            <a:pPr lvl="0"/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zbývající část → pohoří, pouště, polární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oblasti</a:t>
            </a:r>
          </a:p>
          <a:p>
            <a:pPr lvl="0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lidé potřebují potravu, domov, ošacení, palivo </a:t>
            </a:r>
            <a:endParaRPr lang="cs-CZ" sz="28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28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	…,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ty přímo či nepřímo získávají ze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země</a:t>
            </a:r>
          </a:p>
          <a:p>
            <a:pPr lvl="0"/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Font typeface="Wingdings" pitchFamily="2" charset="2"/>
              <a:buChar char="Ø"/>
            </a:pP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současnost 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Země pod velkým tlakem  → růst lidské populace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61481" y="359814"/>
            <a:ext cx="862103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Životní prostředí </a:t>
            </a:r>
            <a:endParaRPr lang="cs-CZ" sz="5400" b="1" u="sng" cap="none" spc="0" dirty="0" smtClean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ctr"/>
            <a:r>
              <a:rPr lang="cs-CZ" sz="54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– </a:t>
            </a:r>
            <a:r>
              <a:rPr lang="cs-CZ" sz="5400" b="1" u="sng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člověk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92282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819278" y="2325778"/>
            <a:ext cx="376440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znečišťují ovzduší </a:t>
            </a:r>
            <a:endParaRPr lang="cs-CZ" sz="28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→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kyselé deště</a:t>
            </a:r>
          </a:p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znečišťují řeky a moře</a:t>
            </a:r>
          </a:p>
        </p:txBody>
      </p:sp>
      <p:sp>
        <p:nvSpPr>
          <p:cNvPr id="6" name="Obdélník 5"/>
          <p:cNvSpPr/>
          <p:nvPr/>
        </p:nvSpPr>
        <p:spPr>
          <a:xfrm>
            <a:off x="4848247" y="5013176"/>
            <a:ext cx="3757937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znečišťují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ovzduší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→ výfukové zplodiny</a:t>
            </a:r>
          </a:p>
          <a:p>
            <a:pPr algn="ctr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hluk, prach</a:t>
            </a:r>
          </a:p>
        </p:txBody>
      </p:sp>
      <p:sp>
        <p:nvSpPr>
          <p:cNvPr id="8" name="Obdélník 7"/>
          <p:cNvSpPr/>
          <p:nvPr/>
        </p:nvSpPr>
        <p:spPr>
          <a:xfrm rot="2049123">
            <a:off x="370318" y="4276424"/>
            <a:ext cx="302283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domy se staví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místech, kde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dříve </a:t>
            </a:r>
            <a:endParaRPr lang="cs-CZ" sz="28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byly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pole, </a:t>
            </a:r>
            <a:endParaRPr lang="cs-CZ" sz="28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louky a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lesy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332656"/>
            <a:ext cx="806663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Jak člověk </a:t>
            </a:r>
            <a:r>
              <a:rPr lang="cs-CZ" sz="54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škodí</a:t>
            </a:r>
          </a:p>
          <a:p>
            <a:pPr algn="ctr"/>
            <a:r>
              <a:rPr lang="cs-CZ" sz="5400" b="1" u="sng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5400" b="1" u="sng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životnímu prostředí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Popisek se šipkou doprava 12"/>
          <p:cNvSpPr/>
          <p:nvPr/>
        </p:nvSpPr>
        <p:spPr>
          <a:xfrm>
            <a:off x="535782" y="2311367"/>
            <a:ext cx="4145882" cy="1313317"/>
          </a:xfrm>
          <a:prstGeom prst="right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Elektrárny,</a:t>
            </a:r>
          </a:p>
          <a:p>
            <a:pPr lvl="0" algn="ctr"/>
            <a:r>
              <a:rPr lang="cs-CZ" sz="36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továrny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Popisek se šipkou dolů 13"/>
          <p:cNvSpPr/>
          <p:nvPr/>
        </p:nvSpPr>
        <p:spPr>
          <a:xfrm rot="2253350">
            <a:off x="2332743" y="3630808"/>
            <a:ext cx="2035285" cy="1299163"/>
          </a:xfrm>
          <a:prstGeom prst="downArrowCallout">
            <a:avLst>
              <a:gd name="adj1" fmla="val 25000"/>
              <a:gd name="adj2" fmla="val 26466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Budovy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Popisek se šipkou dolů 14"/>
          <p:cNvSpPr/>
          <p:nvPr/>
        </p:nvSpPr>
        <p:spPr>
          <a:xfrm>
            <a:off x="4681664" y="3927195"/>
            <a:ext cx="4067944" cy="1080120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Motorová vozidla 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4005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 rot="20466939">
            <a:off x="138948" y="2124183"/>
            <a:ext cx="6294353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provádění postřiků plodin zemědělci</a:t>
            </a:r>
          </a:p>
          <a:p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pesticidy a hnojiva → jsou škodlivé pro rostlinné a živočišné druhy a také lidem znečišťují potraviny a pitnou vodu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77990" y="4692836"/>
            <a:ext cx="691276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nevzhledný</a:t>
            </a:r>
          </a:p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je nebezpečný pro lidi i životní prostředí</a:t>
            </a:r>
          </a:p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netřídění odpadu = plýtvání hodnotnými surovinami</a:t>
            </a:r>
          </a:p>
        </p:txBody>
      </p:sp>
      <p:sp>
        <p:nvSpPr>
          <p:cNvPr id="4" name="Popisek se šipkou dolů 3"/>
          <p:cNvSpPr/>
          <p:nvPr/>
        </p:nvSpPr>
        <p:spPr>
          <a:xfrm rot="20466138">
            <a:off x="542036" y="815316"/>
            <a:ext cx="2874460" cy="147732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Pesticidy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opisek se šipkou dolů 6"/>
          <p:cNvSpPr/>
          <p:nvPr/>
        </p:nvSpPr>
        <p:spPr>
          <a:xfrm>
            <a:off x="4499992" y="3670548"/>
            <a:ext cx="2419208" cy="1368152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Odpad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láček 12"/>
          <p:cNvSpPr/>
          <p:nvPr/>
        </p:nvSpPr>
        <p:spPr>
          <a:xfrm rot="2457815">
            <a:off x="5730291" y="560374"/>
            <a:ext cx="3238026" cy="1363421"/>
          </a:xfrm>
          <a:prstGeom prst="cloudCallout">
            <a:avLst>
              <a:gd name="adj1" fmla="val 40941"/>
              <a:gd name="adj2" fmla="val 114197"/>
            </a:avLst>
          </a:prstGeom>
          <a:solidFill>
            <a:schemeClr val="bg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člověk</a:t>
            </a:r>
          </a:p>
        </p:txBody>
      </p:sp>
      <p:sp>
        <p:nvSpPr>
          <p:cNvPr id="14" name="Obláček 13"/>
          <p:cNvSpPr/>
          <p:nvPr/>
        </p:nvSpPr>
        <p:spPr>
          <a:xfrm rot="2652940">
            <a:off x="5842970" y="2713057"/>
            <a:ext cx="3607927" cy="1393405"/>
          </a:xfrm>
          <a:prstGeom prst="cloudCallout">
            <a:avLst>
              <a:gd name="adj1" fmla="val -59802"/>
              <a:gd name="adj2" fmla="val -52965"/>
            </a:avLst>
          </a:prstGeom>
          <a:solidFill>
            <a:schemeClr val="bg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lhostejnost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4944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4" grpId="0" animBg="1"/>
      <p:bldP spid="7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9199" y="505798"/>
            <a:ext cx="8109912" cy="28623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Lidé rádi používají tvrzení, že za vše 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mohou velké továrny, zemědělci … 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Není to však celá pravda. I na chování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každého jedince záleží, jaké budeme mít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životní prostředí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771" y="3532663"/>
            <a:ext cx="8648521" cy="230832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Uveď příklady ekologického 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 neekologického chování  jednotlivců.</a:t>
            </a:r>
          </a:p>
          <a:p>
            <a:pPr algn="ctr"/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(a vynásob si to počtem lití na naší planetě)</a:t>
            </a:r>
          </a:p>
          <a:p>
            <a:pPr algn="ctr"/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518131" y="5056157"/>
            <a:ext cx="1008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latin typeface="Algerian" pitchFamily="82" charset="0"/>
              </a:rPr>
              <a:t>?</a:t>
            </a:r>
            <a:endParaRPr lang="cs-CZ" sz="9600" b="1" dirty="0">
              <a:solidFill>
                <a:srgbClr val="FF00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793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565805"/>
            <a:ext cx="73448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n w="17780" cmpd="sng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ČERNÁ SKLÁDKA</a:t>
            </a:r>
            <a:endParaRPr lang="cs-CZ" sz="6000" b="1" dirty="0">
              <a:ln w="17780" cmpd="sng">
                <a:solidFill>
                  <a:schemeClr val="bg1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772816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 černou skládku považujeme každé místo, kam někteří lité nelegálně (nedovoleně) ukládají různé druhy odpadu. 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4320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8103443" cy="607826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224086"/>
            <a:ext cx="129614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b="1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15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800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0"/>
            <a:ext cx="8137525" cy="63912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1962" y="644992"/>
            <a:ext cx="259228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10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72200" y="332656"/>
            <a:ext cx="165618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b="1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200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689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92672"/>
            <a:ext cx="8355632" cy="511283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2246" y="0"/>
            <a:ext cx="17281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15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1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87988" y="417579"/>
            <a:ext cx="1728192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>
                <a:solidFill>
                  <a:srgbClr val="FF0000"/>
                </a:solidFill>
                <a:latin typeface="Arial Black" pitchFamily="34" charset="0"/>
              </a:rPr>
              <a:t>?</a:t>
            </a:r>
            <a:r>
              <a:rPr lang="cs-CZ" sz="150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cs-CZ" sz="1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221088"/>
            <a:ext cx="17281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dirty="0" smtClean="0">
                <a:solidFill>
                  <a:srgbClr val="FF0000"/>
                </a:solidFill>
                <a:latin typeface="Arial Black" pitchFamily="34" charset="0"/>
              </a:rPr>
              <a:t>? </a:t>
            </a:r>
            <a:endParaRPr lang="cs-CZ" sz="1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528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09278" y="364604"/>
            <a:ext cx="7776864" cy="1910780"/>
          </a:xfrm>
          <a:prstGeom prst="roundRect">
            <a:avLst/>
          </a:prstGeom>
          <a:noFill/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>
                  <a:solidFill>
                    <a:schemeClr val="bg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ŽIVOTNÍM PROSTŘEDÍM JE VŠE OKOLO NÁS</a:t>
            </a:r>
            <a:r>
              <a:rPr lang="cs-CZ" sz="4000" dirty="0">
                <a:ln>
                  <a:solidFill>
                    <a:schemeClr val="bg1"/>
                  </a:solidFill>
                </a:ln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9572" y="2348880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A jen na nás, na lidech a na našem chování záleží jaké bude.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302987"/>
            <a:ext cx="8568952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„AŽ ZEMŘE POSLEDNÍ STROM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 POSLEDNÍ ŘEKA BUDE OTRÁVENA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 POSLEDNÍ RYBA CHYCENA, AŽ POTOM SI UMĚDOMÍME,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ŽE PENĚZ SE NENAJÍME.“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			</a:t>
            </a:r>
            <a:r>
              <a:rPr lang="cs-CZ" sz="2000" b="1" dirty="0" smtClean="0">
                <a:solidFill>
                  <a:srgbClr val="FF0000"/>
                </a:solidFill>
              </a:rPr>
              <a:t>náčelník </a:t>
            </a:r>
            <a:r>
              <a:rPr lang="cs-CZ" sz="2000" b="1" dirty="0" err="1" smtClean="0">
                <a:solidFill>
                  <a:srgbClr val="FF0000"/>
                </a:solidFill>
              </a:rPr>
              <a:t>Seatl</a:t>
            </a:r>
            <a:r>
              <a:rPr lang="cs-CZ" sz="2000" b="1" dirty="0" smtClean="0">
                <a:solidFill>
                  <a:srgbClr val="FF0000"/>
                </a:solidFill>
              </a:rPr>
              <a:t> 1854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110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Zdroje: </a:t>
            </a:r>
            <a:r>
              <a:rPr lang="cs-CZ" dirty="0" smtClean="0">
                <a:solidFill>
                  <a:schemeClr val="bg1"/>
                </a:solidFill>
              </a:rPr>
              <a:t>vlastní fotografie (I. Geislerová)</a:t>
            </a:r>
          </a:p>
        </p:txBody>
      </p:sp>
    </p:spTree>
    <p:extLst>
      <p:ext uri="{BB962C8B-B14F-4D97-AF65-F5344CB8AC3E}">
        <p14:creationId xmlns:p14="http://schemas.microsoft.com/office/powerpoint/2010/main" val="226794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156</TotalTime>
  <Words>357</Words>
  <Application>Microsoft Office PowerPoint</Application>
  <PresentationFormat>Předvádění na obrazovce (4:3)</PresentationFormat>
  <Paragraphs>74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Autumn</vt:lpstr>
      <vt:lpstr>Výukový materiál  zpracovaný v rámci projektu "EU peníze školám"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20</cp:revision>
  <dcterms:created xsi:type="dcterms:W3CDTF">2012-03-13T15:49:01Z</dcterms:created>
  <dcterms:modified xsi:type="dcterms:W3CDTF">2012-09-05T05:43:21Z</dcterms:modified>
</cp:coreProperties>
</file>