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5" r:id="rId3"/>
    <p:sldId id="266" r:id="rId4"/>
    <p:sldId id="257" r:id="rId5"/>
    <p:sldId id="256" r:id="rId6"/>
    <p:sldId id="260" r:id="rId7"/>
    <p:sldId id="259" r:id="rId8"/>
    <p:sldId id="261" r:id="rId9"/>
    <p:sldId id="258" r:id="rId10"/>
    <p:sldId id="262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100" autoAdjust="0"/>
  </p:normalViewPr>
  <p:slideViewPr>
    <p:cSldViewPr>
      <p:cViewPr>
        <p:scale>
          <a:sx n="66" d="100"/>
          <a:sy n="66" d="100"/>
        </p:scale>
        <p:origin x="-1494" y="-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25F5D-BB66-45D8-A738-6A38B0D2BFE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53925-7F7C-4E69-95E6-517B851D40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25F5D-BB66-45D8-A738-6A38B0D2BFE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53925-7F7C-4E69-95E6-517B851D40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25F5D-BB66-45D8-A738-6A38B0D2BFE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53925-7F7C-4E69-95E6-517B851D40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25F5D-BB66-45D8-A738-6A38B0D2BFE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53925-7F7C-4E69-95E6-517B851D40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25F5D-BB66-45D8-A738-6A38B0D2BFE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53925-7F7C-4E69-95E6-517B851D40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25F5D-BB66-45D8-A738-6A38B0D2BFE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53925-7F7C-4E69-95E6-517B851D40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25F5D-BB66-45D8-A738-6A38B0D2BFE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53925-7F7C-4E69-95E6-517B851D40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25F5D-BB66-45D8-A738-6A38B0D2BFE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53925-7F7C-4E69-95E6-517B851D40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25F5D-BB66-45D8-A738-6A38B0D2BFE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53925-7F7C-4E69-95E6-517B851D4040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25F5D-BB66-45D8-A738-6A38B0D2BFE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53925-7F7C-4E69-95E6-517B851D40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25F5D-BB66-45D8-A738-6A38B0D2BFE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53925-7F7C-4E69-95E6-517B851D40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chemeClr val="tx2">
                <a:lumMod val="50000"/>
              </a:schemeClr>
            </a:gs>
            <a:gs pos="84000">
              <a:schemeClr val="bg2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3A25F5D-BB66-45D8-A738-6A38B0D2BFE5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3353925-7F7C-4E69-95E6-517B851D404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55576" y="2167189"/>
            <a:ext cx="7704856" cy="38164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Nadpis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58417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Výukový materiál </a:t>
            </a:r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zpracovaný v rámci projektu "EU peníze školám"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>
          <a:xfrm>
            <a:off x="863588" y="3861048"/>
            <a:ext cx="7488832" cy="2122565"/>
          </a:xfrm>
        </p:spPr>
        <p:txBody>
          <a:bodyPr>
            <a:normAutofit/>
          </a:bodyPr>
          <a:lstStyle/>
          <a:p>
            <a:r>
              <a:rPr lang="cs-C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Pořadové číslo projektu: </a:t>
            </a:r>
            <a:r>
              <a:rPr lang="cs-C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4247/21/7.1.4/2011</a:t>
            </a:r>
          </a:p>
          <a:p>
            <a:endParaRPr lang="cs-CZ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Číslo šablony: </a:t>
            </a:r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 _32_INOVACE_NEV_10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cs-CZ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7" name="Obrázek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692696"/>
            <a:ext cx="5667375" cy="123825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47617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32656"/>
            <a:ext cx="5667375" cy="12382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899592" y="1570906"/>
            <a:ext cx="7416824" cy="4924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Vzdělávací oblast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Environmentální výchova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Zábavná ekologie, Přírodověda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Stupeň vzdělávání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stupeň ZŠ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a 5.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Datum vytvoření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17.8. 2011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Prezentace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je určena pro starší žáky. Je zaměřena na ochranu životního prostředí – ekologické desatero. Seznamuje s různými druhy chráněných území v České republice (mapka) a chováním v těchto lokalitách. </a:t>
            </a:r>
          </a:p>
          <a:p>
            <a:pPr lvl="0">
              <a:lnSpc>
                <a:spcPct val="150000"/>
              </a:lnSpc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Klíčová slova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ráněná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krajinná oblast, Národní park, 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řírodní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rezervace </a:t>
            </a:r>
          </a:p>
          <a:p>
            <a:pPr lvl="0">
              <a:lnSpc>
                <a:spcPct val="150000"/>
              </a:lnSpc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Ivana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Geislerová</a:t>
            </a:r>
          </a:p>
          <a:p>
            <a:pPr lvl="0">
              <a:lnSpc>
                <a:spcPct val="150000"/>
              </a:lnSpc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Zdroj: vlastní fotodokumentace autora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537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\Pictures\Z\23. země – kopi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883" y="476672"/>
            <a:ext cx="6048672" cy="60486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Vlna 2"/>
          <p:cNvSpPr/>
          <p:nvPr/>
        </p:nvSpPr>
        <p:spPr>
          <a:xfrm>
            <a:off x="1210883" y="4149080"/>
            <a:ext cx="6048672" cy="1656184"/>
          </a:xfrm>
          <a:prstGeom prst="wave">
            <a:avLst/>
          </a:prstGeom>
          <a:noFill/>
          <a:ln w="88900" cmpd="tri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latin typeface="Cooper Black" pitchFamily="18" charset="0"/>
              </a:rPr>
              <a:t>„CHKO PLANETA ZEMĚ“</a:t>
            </a:r>
            <a:endParaRPr lang="cs-CZ" sz="3200" b="1" dirty="0">
              <a:solidFill>
                <a:srgbClr val="FF0000"/>
              </a:solidFill>
              <a:latin typeface="Cooper Blac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17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467544" y="1340768"/>
            <a:ext cx="83529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Mnoho rostlinných a živočišných druhů je ohroženo.</a:t>
            </a:r>
          </a:p>
        </p:txBody>
      </p:sp>
      <p:sp>
        <p:nvSpPr>
          <p:cNvPr id="6" name="Obdélník 5"/>
          <p:cNvSpPr/>
          <p:nvPr/>
        </p:nvSpPr>
        <p:spPr>
          <a:xfrm>
            <a:off x="467543" y="2060848"/>
            <a:ext cx="82089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lvl="0" indent="-571500">
              <a:buFont typeface="Wingdings" pitchFamily="2" charset="2"/>
              <a:buChar char="Ø"/>
            </a:pPr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nerozumným kácením lesů</a:t>
            </a:r>
          </a:p>
          <a:p>
            <a:pPr marL="571500" lvl="0" indent="-571500">
              <a:buFont typeface="Wingdings" pitchFamily="2" charset="2"/>
              <a:buChar char="Ø"/>
            </a:pPr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vysoušení močálů</a:t>
            </a:r>
          </a:p>
          <a:p>
            <a:pPr marL="571500" lvl="0" indent="-571500">
              <a:buFont typeface="Wingdings" pitchFamily="2" charset="2"/>
              <a:buChar char="Ø"/>
            </a:pPr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zvětšování rozlohy obdělávaných polí</a:t>
            </a:r>
          </a:p>
          <a:p>
            <a:pPr marL="571500" lvl="0" indent="-571500">
              <a:buFont typeface="Wingdings" pitchFamily="2" charset="2"/>
              <a:buChar char="Ø"/>
            </a:pPr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rozšiřování zástavby</a:t>
            </a:r>
          </a:p>
          <a:p>
            <a:pPr marL="571500" lvl="0" indent="-571500">
              <a:buFont typeface="Wingdings" pitchFamily="2" charset="2"/>
              <a:buChar char="Ø"/>
            </a:pPr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znečišťování vod řek, jezer,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moří …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95536" y="5157192"/>
            <a:ext cx="82809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Nejvíce člověk ohrožuje přírodu znečišťováním ovzduší, vody a půdy.</a:t>
            </a:r>
          </a:p>
        </p:txBody>
      </p:sp>
      <p:sp>
        <p:nvSpPr>
          <p:cNvPr id="9" name="Obdélník 8"/>
          <p:cNvSpPr/>
          <p:nvPr/>
        </p:nvSpPr>
        <p:spPr>
          <a:xfrm>
            <a:off x="595686" y="354722"/>
            <a:ext cx="795262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u="sng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  <a:cs typeface="Aharoni" pitchFamily="2" charset="-79"/>
              </a:rPr>
              <a:t>Ochrana životního prostředí</a:t>
            </a:r>
            <a:endParaRPr lang="cs-CZ" sz="4000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13938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16586" y="1484784"/>
            <a:ext cx="8208912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Važ </a:t>
            </a:r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si života, cti zákony přírody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sz="800" b="1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Buď </a:t>
            </a:r>
            <a:r>
              <a:rPr lang="cs-CZ" sz="32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ohleduplný a citlivý k ostatním </a:t>
            </a:r>
            <a: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lidem.</a:t>
            </a:r>
          </a:p>
          <a:p>
            <a:pPr lvl="0"/>
            <a:endParaRPr lang="cs-CZ" sz="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3. Chápej </a:t>
            </a:r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své místo v 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přírodě.</a:t>
            </a:r>
          </a:p>
          <a:p>
            <a:pPr lvl="0"/>
            <a:endParaRPr lang="cs-CZ" sz="8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4. Mysli </a:t>
            </a:r>
            <a:r>
              <a:rPr lang="cs-CZ" sz="32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 souvislostech, domýšlej důsledky  </a:t>
            </a:r>
            <a: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	svých </a:t>
            </a:r>
            <a:r>
              <a:rPr lang="cs-CZ" sz="32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činností   v prostředí</a:t>
            </a:r>
            <a: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endParaRPr lang="cs-CZ" sz="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5. Chraň </a:t>
            </a:r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své zdraví i zdraví ostatních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endParaRPr lang="cs-CZ" sz="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6. Dodržuj zákony na ochranu prostředí a žádej 	jejich  dodržování i od ostatních.</a:t>
            </a:r>
            <a:endParaRPr lang="cs-CZ" sz="32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00375" y="332656"/>
            <a:ext cx="69432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u="sng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Ekologické desatero: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9262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27561" y="1484784"/>
            <a:ext cx="8064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7. Hledej </a:t>
            </a:r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a uplatňuj nové možnosti ochrany </a:t>
            </a: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a zlepšování </a:t>
            </a:r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prostředí.</a:t>
            </a:r>
          </a:p>
          <a:p>
            <a:pPr lvl="0"/>
            <a:r>
              <a:rPr lang="cs-CZ" sz="3200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8. Udržuj </a:t>
            </a:r>
            <a:r>
              <a:rPr lang="cs-CZ" sz="3200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čistotu, pořádek, aktivně a důsledně </a:t>
            </a:r>
            <a:r>
              <a:rPr lang="cs-CZ" sz="32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	pečuj o prostředí</a:t>
            </a:r>
            <a:r>
              <a:rPr lang="cs-CZ" sz="3200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, v němž žijeme</a:t>
            </a:r>
            <a:r>
              <a:rPr lang="cs-CZ" sz="3200" b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9. Uč </a:t>
            </a:r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se vnímat krásu, milovat přírodu,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	pomáhat </a:t>
            </a:r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ostatním.</a:t>
            </a:r>
          </a:p>
          <a:p>
            <a:pPr marL="514350" indent="-514350">
              <a:buAutoNum type="arabicPeriod" startAt="10"/>
            </a:pPr>
            <a:r>
              <a:rPr lang="cs-CZ" sz="32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Uvědomuj </a:t>
            </a:r>
            <a:r>
              <a:rPr lang="cs-CZ" sz="3200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si vždy a všude svou </a:t>
            </a:r>
            <a:r>
              <a:rPr lang="cs-CZ" sz="32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	odpovědnost </a:t>
            </a:r>
            <a:r>
              <a:rPr lang="cs-CZ" sz="3200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ve vztazích k prostředí </a:t>
            </a:r>
            <a:endParaRPr lang="cs-CZ" sz="3200" b="1" i="1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32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v</a:t>
            </a:r>
            <a:r>
              <a:rPr lang="cs-CZ" sz="3200" b="1" i="1" dirty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 zájmu současnosti i budoucnosti.</a:t>
            </a:r>
            <a:endParaRPr lang="cs-CZ" sz="3200" b="1" dirty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25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Vodorovný svitek 9"/>
          <p:cNvSpPr/>
          <p:nvPr/>
        </p:nvSpPr>
        <p:spPr>
          <a:xfrm>
            <a:off x="3984440" y="2397081"/>
            <a:ext cx="4187959" cy="1208831"/>
          </a:xfrm>
          <a:prstGeom prst="horizontalScroll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CHRÁNĚNÉ OBLASTI</a:t>
            </a:r>
            <a:endParaRPr lang="cs-CZ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39552" y="1196752"/>
            <a:ext cx="798167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Vzácné – ohrožené rostliny a živočichy, </a:t>
            </a:r>
          </a:p>
          <a:p>
            <a:r>
              <a:rPr lang="cs-CZ" sz="3600" b="1" i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nebo celé území si člověk dnes již chrání.</a:t>
            </a:r>
            <a:endParaRPr lang="cs-CZ" sz="3600" b="1" dirty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vál 5"/>
          <p:cNvSpPr/>
          <p:nvPr/>
        </p:nvSpPr>
        <p:spPr>
          <a:xfrm>
            <a:off x="323528" y="2829281"/>
            <a:ext cx="3428954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NÁRODNÍ PARKY</a:t>
            </a:r>
            <a:endParaRPr lang="cs-C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vál 6"/>
          <p:cNvSpPr/>
          <p:nvPr/>
        </p:nvSpPr>
        <p:spPr>
          <a:xfrm>
            <a:off x="4255567" y="3621949"/>
            <a:ext cx="4042590" cy="19442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CHRÁNĚNÉ KRAJINNÉ OBLASTI</a:t>
            </a:r>
            <a:endParaRPr lang="cs-C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vál 7"/>
          <p:cNvSpPr/>
          <p:nvPr/>
        </p:nvSpPr>
        <p:spPr>
          <a:xfrm>
            <a:off x="539552" y="4497284"/>
            <a:ext cx="3384376" cy="15121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PŘÍRODNÍ REZERVACE</a:t>
            </a:r>
            <a:endParaRPr lang="cs-C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vál 10"/>
          <p:cNvSpPr/>
          <p:nvPr/>
        </p:nvSpPr>
        <p:spPr>
          <a:xfrm>
            <a:off x="2967155" y="3595862"/>
            <a:ext cx="1008112" cy="769857"/>
          </a:xfrm>
          <a:prstGeom prst="ellipse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NP</a:t>
            </a:r>
            <a:endParaRPr lang="cs-CZ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2940472" y="5624523"/>
            <a:ext cx="1008112" cy="769857"/>
          </a:xfrm>
          <a:prstGeom prst="ellipse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</a:t>
            </a:r>
            <a:endParaRPr lang="cs-CZ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Ovál 14"/>
          <p:cNvSpPr/>
          <p:nvPr/>
        </p:nvSpPr>
        <p:spPr>
          <a:xfrm>
            <a:off x="6392236" y="5131582"/>
            <a:ext cx="1944215" cy="985881"/>
          </a:xfrm>
          <a:prstGeom prst="ellipse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CHKO</a:t>
            </a:r>
            <a:endParaRPr lang="cs-CZ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472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 animBg="1"/>
      <p:bldP spid="7" grpId="0" animBg="1"/>
      <p:bldP spid="8" grpId="0" animBg="1"/>
      <p:bldP spid="11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 rot="19106702">
            <a:off x="22483" y="1215093"/>
            <a:ext cx="22549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u="sng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CHKO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Zaoblený obdélníkový popisek 6"/>
          <p:cNvSpPr/>
          <p:nvPr/>
        </p:nvSpPr>
        <p:spPr>
          <a:xfrm>
            <a:off x="2051720" y="1124744"/>
            <a:ext cx="6768752" cy="5400600"/>
          </a:xfrm>
          <a:prstGeom prst="wedgeRoundRectCallout">
            <a:avLst>
              <a:gd name="adj1" fmla="val -59006"/>
              <a:gd name="adj2" fmla="val -3421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Slavkovský Les	Šumava</a:t>
            </a:r>
          </a:p>
          <a:p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Blanský les		Třeboňsko</a:t>
            </a:r>
          </a:p>
          <a:p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Pálava		Moravský kras</a:t>
            </a:r>
          </a:p>
          <a:p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Bílé Karpaty	Beskydy</a:t>
            </a:r>
          </a:p>
          <a:p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Poodří		Litovelské Pomoraví</a:t>
            </a:r>
          </a:p>
          <a:p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Jeseníky		Orlické hory</a:t>
            </a:r>
          </a:p>
          <a:p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Žďárské vrchy	Železné hory</a:t>
            </a:r>
          </a:p>
          <a:p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Blaník		Broumovsko</a:t>
            </a:r>
          </a:p>
          <a:p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Český ráj		Jizerské hory</a:t>
            </a:r>
          </a:p>
          <a:p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Kokořínsko		Lužické hory</a:t>
            </a:r>
          </a:p>
          <a:p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Labské pískovce	České středohoří</a:t>
            </a:r>
          </a:p>
          <a:p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Český les</a:t>
            </a:r>
            <a:endParaRPr lang="cs-C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185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200" y="332656"/>
            <a:ext cx="8412967" cy="5084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16547" y="5589240"/>
            <a:ext cx="115288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u="sng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NP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Zaoblený obdélníkový popisek 5"/>
          <p:cNvSpPr/>
          <p:nvPr/>
        </p:nvSpPr>
        <p:spPr>
          <a:xfrm>
            <a:off x="2483767" y="5589240"/>
            <a:ext cx="6421399" cy="923330"/>
          </a:xfrm>
          <a:prstGeom prst="wedgeRoundRectCallout">
            <a:avLst>
              <a:gd name="adj1" fmla="val -67621"/>
              <a:gd name="adj2" fmla="val 905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NP Šumava 	Krkonošský  NP  </a:t>
            </a:r>
          </a:p>
          <a:p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NP Podyjí  		NP České Švýcarsko</a:t>
            </a:r>
            <a:endParaRPr lang="cs-C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09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1556792"/>
            <a:ext cx="8352928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Navštívili jste některý NP či CHKO?</a:t>
            </a:r>
          </a:p>
          <a:p>
            <a:endParaRPr lang="cs-CZ" sz="1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Který NP a která CHKO jsou nejblíž vašemu domovu?</a:t>
            </a:r>
          </a:p>
          <a:p>
            <a:endParaRPr lang="cs-CZ" sz="1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Znáš některé druhy chráněných rostlin nebo živočichů?</a:t>
            </a:r>
          </a:p>
          <a:p>
            <a:endParaRPr lang="cs-CZ" sz="1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Vysvětli co znamenají značky, které můžeš  vidět v NP?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17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91" y="972877"/>
            <a:ext cx="2160240" cy="2373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334" y="2199355"/>
            <a:ext cx="2147862" cy="2294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0133" y="1068804"/>
            <a:ext cx="2088232" cy="218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83" y="3737003"/>
            <a:ext cx="2040359" cy="2006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0836" y="4186881"/>
            <a:ext cx="2182143" cy="22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617" y="4397637"/>
            <a:ext cx="2303129" cy="21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Zaoblený obdélníkový popisek 3"/>
          <p:cNvSpPr/>
          <p:nvPr/>
        </p:nvSpPr>
        <p:spPr>
          <a:xfrm>
            <a:off x="2412886" y="2607139"/>
            <a:ext cx="2087106" cy="1037885"/>
          </a:xfrm>
          <a:prstGeom prst="wedgeRoundRectCallout">
            <a:avLst>
              <a:gd name="adj1" fmla="val -74325"/>
              <a:gd name="adj2" fmla="val -11230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NEODHAZUJ</a:t>
            </a:r>
          </a:p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ODPADKY</a:t>
            </a:r>
            <a:endParaRPr lang="cs-CZ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ový popisek 4"/>
          <p:cNvSpPr/>
          <p:nvPr/>
        </p:nvSpPr>
        <p:spPr>
          <a:xfrm>
            <a:off x="2688841" y="1443253"/>
            <a:ext cx="2387215" cy="691665"/>
          </a:xfrm>
          <a:prstGeom prst="wedgeRoundRectCallout">
            <a:avLst>
              <a:gd name="adj1" fmla="val 79487"/>
              <a:gd name="adj2" fmla="val 12125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NEROZDĚLÁVEJ </a:t>
            </a:r>
          </a:p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OHEŇ</a:t>
            </a:r>
            <a:endParaRPr lang="cs-CZ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aoblený obdélníkový popisek 5"/>
          <p:cNvSpPr/>
          <p:nvPr/>
        </p:nvSpPr>
        <p:spPr>
          <a:xfrm>
            <a:off x="611560" y="5881091"/>
            <a:ext cx="1656182" cy="849417"/>
          </a:xfrm>
          <a:prstGeom prst="wedgeRoundRectCallout">
            <a:avLst>
              <a:gd name="adj1" fmla="val -48000"/>
              <a:gd name="adj2" fmla="val -11179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NEPLAŠ </a:t>
            </a:r>
          </a:p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ZVĚŘ</a:t>
            </a:r>
            <a:endParaRPr lang="cs-CZ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aoblený obdélníkový popisek 6"/>
          <p:cNvSpPr/>
          <p:nvPr/>
        </p:nvSpPr>
        <p:spPr>
          <a:xfrm>
            <a:off x="4719351" y="808051"/>
            <a:ext cx="2268252" cy="713359"/>
          </a:xfrm>
          <a:prstGeom prst="wedgeRoundRectCallout">
            <a:avLst>
              <a:gd name="adj1" fmla="val 76430"/>
              <a:gd name="adj2" fmla="val 14388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NETRHEJ</a:t>
            </a:r>
          </a:p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ROSTLINY</a:t>
            </a:r>
            <a:endParaRPr lang="cs-CZ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aoblený obdélníkový popisek 7"/>
          <p:cNvSpPr/>
          <p:nvPr/>
        </p:nvSpPr>
        <p:spPr>
          <a:xfrm>
            <a:off x="5076056" y="5743637"/>
            <a:ext cx="2520280" cy="780520"/>
          </a:xfrm>
          <a:prstGeom prst="wedgeRoundRectCallout">
            <a:avLst>
              <a:gd name="adj1" fmla="val -88789"/>
              <a:gd name="adj2" fmla="val -72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NETÁBOŘ</a:t>
            </a:r>
            <a:endParaRPr lang="cs-CZ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Zaoblený obdélníkový popisek 8"/>
          <p:cNvSpPr/>
          <p:nvPr/>
        </p:nvSpPr>
        <p:spPr>
          <a:xfrm>
            <a:off x="6357127" y="3357177"/>
            <a:ext cx="2509560" cy="759651"/>
          </a:xfrm>
          <a:prstGeom prst="wedgeRoundRectCallout">
            <a:avLst>
              <a:gd name="adj1" fmla="val 33533"/>
              <a:gd name="adj2" fmla="val 10262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NEPROVOZUJ</a:t>
            </a:r>
          </a:p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HOROLEZECTVÍ</a:t>
            </a:r>
            <a:endParaRPr lang="cs-CZ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8311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Currency">
      <a:majorFont>
        <a:latin typeface="Constantia"/>
        <a:ea typeface=""/>
        <a:cs typeface=""/>
        <a:font script="Jpan" typeface="HGS明朝E"/>
        <a:font script="Hang" typeface="맑은 고딕"/>
        <a:font script="Hans" typeface="华文楷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S明朝E"/>
        <a:font script="Hang" typeface="맑은 고딕"/>
        <a:font script="Hans" typeface="华文楷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Jaro</Template>
  <TotalTime>151</TotalTime>
  <Words>255</Words>
  <Application>Microsoft Office PowerPoint</Application>
  <PresentationFormat>Předvádění na obrazovce (4:3)</PresentationFormat>
  <Paragraphs>83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Spring</vt:lpstr>
      <vt:lpstr>Výukový materiál  zpracovaný v rámci projektu "EU peníze školám"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Učitel</cp:lastModifiedBy>
  <cp:revision>19</cp:revision>
  <dcterms:created xsi:type="dcterms:W3CDTF">2012-03-13T15:56:34Z</dcterms:created>
  <dcterms:modified xsi:type="dcterms:W3CDTF">2012-10-25T09:20:49Z</dcterms:modified>
</cp:coreProperties>
</file>