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handoutMasterIdLst>
    <p:handoutMasterId r:id="rId15"/>
  </p:handout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8"/>
    </p:cViewPr>
  </p:sorterViewPr>
  <p:notesViewPr>
    <p:cSldViewPr>
      <p:cViewPr varScale="1">
        <p:scale>
          <a:sx n="64" d="100"/>
          <a:sy n="64" d="100"/>
        </p:scale>
        <p:origin x="-267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69616C-3E77-4CA3-B295-636B11A28538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BD911-836D-4255-9749-A3D183415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994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6640917-61DA-43CE-88A9-4880CA85C52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06BDAFE-B073-4194-826A-F966B7058FA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sh dir="u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5899" y="2491225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863588" y="4293096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 _32_INOVACE_ENV_12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476170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899592" y="1601044"/>
            <a:ext cx="7416824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26.8. 2011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je určena pro starší žáky. Zaměřuje se na rozdělení komunálního odpadu na jednotlivé druhy, jejich charakteristiku a uvádí příklady odpadů.</a:t>
            </a:r>
            <a:endParaRPr lang="cs-CZ" dirty="0">
              <a:solidFill>
                <a:schemeClr val="tx1"/>
              </a:solidFill>
              <a:latin typeface="Calibri" pitchFamily="34" charset="0"/>
              <a:cs typeface="Arial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Odpad komunální, domovní, objemný, směsný, bioodpad, výrobky podléhající zpětnému odpadu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86098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7920880" cy="997680"/>
          </a:xfrm>
        </p:spPr>
        <p:txBody>
          <a:bodyPr>
            <a:noAutofit/>
          </a:bodyPr>
          <a:lstStyle/>
          <a:p>
            <a:r>
              <a:rPr lang="cs-CZ" sz="5400" cap="none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KOMUNÁLNÍ ODPAD</a:t>
            </a:r>
            <a:endParaRPr lang="cs-CZ" sz="5400" cap="none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628801"/>
            <a:ext cx="8136904" cy="4305864"/>
          </a:xfrm>
        </p:spPr>
        <p:txBody>
          <a:bodyPr>
            <a:noAutofit/>
          </a:bodyPr>
          <a:lstStyle/>
          <a:p>
            <a:r>
              <a:rPr lang="cs-CZ" sz="3200" dirty="0" smtClean="0"/>
              <a:t>●	domovní odpad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●	odpad z údržby veřejných prostranství</a:t>
            </a:r>
          </a:p>
          <a:p>
            <a:r>
              <a:rPr lang="cs-CZ" sz="3200" dirty="0" smtClean="0"/>
              <a:t>●	objemné odpady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●	nebezpečné odpady</a:t>
            </a:r>
          </a:p>
          <a:p>
            <a:r>
              <a:rPr lang="cs-CZ" sz="3200" dirty="0" smtClean="0"/>
              <a:t>●	bioodpad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●	výrobky podléhající zpětnému odběru</a:t>
            </a:r>
          </a:p>
          <a:p>
            <a:r>
              <a:rPr lang="cs-CZ" sz="3200" dirty="0" smtClean="0"/>
              <a:t>●	směsný odpad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120767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416824" cy="1143000"/>
          </a:xfrm>
          <a:noFill/>
        </p:spPr>
        <p:txBody>
          <a:bodyPr>
            <a:no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KOMUNÁLNÍ ODPAD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772816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●	</a:t>
            </a:r>
            <a:r>
              <a:rPr lang="cs-CZ" sz="3200" b="1" dirty="0" smtClean="0"/>
              <a:t>je odpad vznikající na území měst a 	obcí</a:t>
            </a:r>
          </a:p>
          <a:p>
            <a:endParaRPr lang="cs-CZ" sz="3200" b="1" dirty="0" smtClean="0"/>
          </a:p>
          <a:p>
            <a:r>
              <a:rPr lang="cs-CZ" sz="3200" dirty="0" smtClean="0"/>
              <a:t>●	</a:t>
            </a:r>
            <a:r>
              <a:rPr lang="cs-CZ" sz="3200" b="1" dirty="0" smtClean="0"/>
              <a:t>jeho součástí je </a:t>
            </a:r>
            <a:r>
              <a:rPr lang="cs-CZ" sz="3200" b="1" u="sng" dirty="0" smtClean="0">
                <a:solidFill>
                  <a:schemeClr val="bg1"/>
                </a:solidFill>
              </a:rPr>
              <a:t>domovní odpad </a:t>
            </a:r>
            <a:r>
              <a:rPr lang="cs-CZ" sz="3200" dirty="0" smtClean="0"/>
              <a:t>	(vzniká u nás doma) </a:t>
            </a:r>
            <a:r>
              <a:rPr lang="cs-CZ" sz="3200" b="1" dirty="0" smtClean="0"/>
              <a:t>a </a:t>
            </a:r>
            <a:r>
              <a:rPr lang="cs-CZ" sz="3200" b="1" u="sng" dirty="0" smtClean="0">
                <a:solidFill>
                  <a:schemeClr val="bg1"/>
                </a:solidFill>
              </a:rPr>
              <a:t>odpad</a:t>
            </a:r>
            <a:r>
              <a:rPr lang="cs-CZ" sz="3200" b="1" u="sng" dirty="0" smtClean="0"/>
              <a:t> </a:t>
            </a:r>
          </a:p>
          <a:p>
            <a:r>
              <a:rPr lang="cs-CZ" sz="3200" b="1" dirty="0"/>
              <a:t>	</a:t>
            </a:r>
            <a:r>
              <a:rPr lang="cs-CZ" sz="3200" b="1" u="sng" dirty="0" smtClean="0">
                <a:solidFill>
                  <a:schemeClr val="bg1"/>
                </a:solidFill>
              </a:rPr>
              <a:t>z údržby veřejných prostranství </a:t>
            </a:r>
            <a:r>
              <a:rPr lang="cs-CZ" sz="3200" b="1" dirty="0" smtClean="0"/>
              <a:t>	</a:t>
            </a:r>
            <a:r>
              <a:rPr lang="cs-CZ" sz="3200" dirty="0" smtClean="0"/>
              <a:t>(odpad z 	odpadkový košů, posekaná 	tráva a listí z parků, odpad sebraný 	při zametání ulic, hřbitovní odpad …)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404948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6512511" cy="11430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DOMOVNÍ ODPAD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416596"/>
            <a:ext cx="835292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●	tvoříme ho my všichni u nás doma</a:t>
            </a:r>
          </a:p>
          <a:p>
            <a:endParaRPr lang="cs-CZ" sz="1000" dirty="0" smtClean="0"/>
          </a:p>
          <a:p>
            <a:r>
              <a:rPr lang="cs-CZ" sz="3200" dirty="0" smtClean="0"/>
              <a:t>●	je různorodý </a:t>
            </a:r>
            <a:r>
              <a:rPr lang="cs-CZ" sz="2400" i="1" dirty="0" smtClean="0"/>
              <a:t>(zamyslete se nad tím, </a:t>
            </a:r>
          </a:p>
          <a:p>
            <a:r>
              <a:rPr lang="cs-CZ" sz="2400" i="1" dirty="0"/>
              <a:t>	</a:t>
            </a:r>
            <a:r>
              <a:rPr lang="cs-CZ" sz="2400" i="1" dirty="0" smtClean="0"/>
              <a:t>co všechno doma vyhazujete do koše)</a:t>
            </a:r>
          </a:p>
          <a:p>
            <a:endParaRPr lang="cs-CZ" sz="1000" i="1" dirty="0" smtClean="0"/>
          </a:p>
          <a:p>
            <a:r>
              <a:rPr lang="cs-CZ" sz="3200" dirty="0" smtClean="0"/>
              <a:t>●	můžeme třídit na</a:t>
            </a:r>
            <a:r>
              <a:rPr lang="cs-CZ" sz="2800" b="1" dirty="0" smtClean="0"/>
              <a:t> 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	</a:t>
            </a:r>
            <a:r>
              <a:rPr lang="cs-CZ" sz="2800" b="1" u="sng" dirty="0" smtClean="0">
                <a:solidFill>
                  <a:schemeClr val="bg1"/>
                </a:solidFill>
              </a:rPr>
              <a:t>VYUŽITELNÉ ODPADY</a:t>
            </a:r>
            <a:r>
              <a:rPr lang="cs-CZ" sz="3200" u="sng" dirty="0" smtClean="0">
                <a:solidFill>
                  <a:schemeClr val="bg1"/>
                </a:solidFill>
              </a:rPr>
              <a:t> </a:t>
            </a:r>
            <a:r>
              <a:rPr lang="cs-CZ" sz="3200" dirty="0"/>
              <a:t> </a:t>
            </a:r>
            <a:endParaRPr lang="cs-CZ" sz="3200" dirty="0" smtClean="0"/>
          </a:p>
          <a:p>
            <a:pPr algn="ctr"/>
            <a:r>
              <a:rPr lang="cs-CZ" sz="3200" dirty="0" smtClean="0"/>
              <a:t>– mohou posloužit k výrobě nových výrobků nebo energií </a:t>
            </a:r>
          </a:p>
          <a:p>
            <a:r>
              <a:rPr lang="cs-CZ" sz="2800" b="1" dirty="0" smtClean="0"/>
              <a:t> </a:t>
            </a:r>
            <a:r>
              <a:rPr lang="cs-CZ" sz="2800" b="1" u="sng" dirty="0" smtClean="0">
                <a:solidFill>
                  <a:schemeClr val="bg1"/>
                </a:solidFill>
              </a:rPr>
              <a:t>SMĚSNÝ</a:t>
            </a:r>
            <a:r>
              <a:rPr lang="cs-CZ" sz="2800" b="1" dirty="0" smtClean="0"/>
              <a:t> 	</a:t>
            </a:r>
            <a:r>
              <a:rPr lang="cs-CZ" sz="2800" b="1" u="sng" dirty="0" smtClean="0">
                <a:solidFill>
                  <a:schemeClr val="bg1"/>
                </a:solidFill>
              </a:rPr>
              <a:t>KOMUNÁLNÍ ODPAD </a:t>
            </a:r>
          </a:p>
          <a:p>
            <a:pPr algn="ctr"/>
            <a:r>
              <a:rPr lang="cs-CZ" sz="3200" dirty="0" smtClean="0"/>
              <a:t>– vzniká po vytřídění všech ostatních složek a končí v popelnici nebo kontejneru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admin\Desktop\ddddum\99 odpadkový koš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88840"/>
            <a:ext cx="1334778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671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6512511" cy="1143000"/>
          </a:xfrm>
          <a:ln>
            <a:noFill/>
          </a:ln>
        </p:spPr>
        <p:txBody>
          <a:bodyPr>
            <a:norm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OBJEMNÉ ODPADY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4240" y="1206570"/>
            <a:ext cx="77048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●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jsou natolik velké nebo těžké, že se 	nevejdou do běžné popelnice 	nebo 	kontejneru</a:t>
            </a:r>
          </a:p>
          <a:p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	</a:t>
            </a:r>
            <a:r>
              <a:rPr lang="cs-CZ" sz="3200" i="1" dirty="0" smtClean="0"/>
              <a:t>(kusy nábytku, koberce a jiné 	podlahové krytiny, matrace, 	umyvadla …)</a:t>
            </a:r>
            <a:endParaRPr lang="cs-CZ" sz="3200" i="1" dirty="0"/>
          </a:p>
        </p:txBody>
      </p:sp>
      <p:pic>
        <p:nvPicPr>
          <p:cNvPr id="1027" name="Picture 3" descr="C:\Users\admin\Desktop\ddddum\49 koberec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49080"/>
            <a:ext cx="2820780" cy="2370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14640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776864" cy="1143000"/>
          </a:xfrm>
        </p:spPr>
        <p:txBody>
          <a:bodyPr>
            <a:no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NEBEZPEČNÉ ODPADY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700808"/>
            <a:ext cx="777686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●	mohou při nesprávné manipulaci 	ohrozit lidské zdraví nebo životní 	prostředí</a:t>
            </a:r>
            <a:endParaRPr lang="cs-CZ" sz="32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i="1" dirty="0" smtClean="0"/>
              <a:t>	(zbytky barev, rozpouštědel, laků, 	čistící prostředky, léky a všechny 	výrobky označené na obalu 	</a:t>
            </a:r>
          </a:p>
          <a:p>
            <a:r>
              <a:rPr lang="cs-CZ" sz="3200" i="1" dirty="0"/>
              <a:t>	</a:t>
            </a:r>
            <a:r>
              <a:rPr lang="cs-CZ" sz="3200" i="1" dirty="0" smtClean="0"/>
              <a:t>oranžovými výstražnými </a:t>
            </a:r>
          </a:p>
          <a:p>
            <a:r>
              <a:rPr lang="cs-CZ" sz="3200" i="1" dirty="0"/>
              <a:t>	</a:t>
            </a:r>
            <a:r>
              <a:rPr lang="cs-CZ" sz="3200" i="1" dirty="0" smtClean="0"/>
              <a:t>značkami)</a:t>
            </a:r>
          </a:p>
          <a:p>
            <a:pPr marL="457200" indent="-457200">
              <a:buFont typeface="Arial" charset="0"/>
              <a:buChar char="•"/>
            </a:pPr>
            <a:endParaRPr lang="cs-CZ" sz="3200" dirty="0"/>
          </a:p>
          <a:p>
            <a:pPr marL="457200" indent="-457200">
              <a:buFont typeface="Arial" charset="0"/>
              <a:buChar char="•"/>
            </a:pPr>
            <a:endParaRPr lang="cs-CZ" sz="3200" dirty="0" smtClean="0"/>
          </a:p>
          <a:p>
            <a:pPr marL="457200" indent="-457200">
              <a:buFont typeface="Arial" charset="0"/>
              <a:buChar char="•"/>
            </a:pPr>
            <a:endParaRPr lang="cs-CZ" sz="3200" dirty="0"/>
          </a:p>
          <a:p>
            <a:pPr marL="457200" indent="-457200">
              <a:buFont typeface="Arial" charset="0"/>
              <a:buChar char="•"/>
            </a:pPr>
            <a:endParaRPr lang="cs-CZ" sz="3200" dirty="0"/>
          </a:p>
        </p:txBody>
      </p:sp>
      <p:pic>
        <p:nvPicPr>
          <p:cNvPr id="2050" name="Picture 2" descr="C:\Users\admin\Desktop\ddddum\48  spreje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9" y="4223540"/>
            <a:ext cx="1615344" cy="2230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63426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260648"/>
            <a:ext cx="3992231" cy="11430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BIOODPAD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6413" y="1243495"/>
            <a:ext cx="727280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●</a:t>
            </a:r>
            <a:r>
              <a:rPr lang="cs-CZ" sz="3200" dirty="0" smtClean="0">
                <a:solidFill>
                  <a:schemeClr val="bg1"/>
                </a:solidFill>
              </a:rPr>
              <a:t>	se rychle rozloží pomoci 	přírodních procesů</a:t>
            </a:r>
          </a:p>
          <a:p>
            <a:endParaRPr lang="cs-CZ" sz="3200" dirty="0"/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/>
              <a:t>(je v přírodě bezezbytku rozložitelný – tráva, listí, větve, zbytky potravin)</a:t>
            </a:r>
          </a:p>
          <a:p>
            <a:endParaRPr lang="cs-CZ" sz="3200" dirty="0"/>
          </a:p>
        </p:txBody>
      </p:sp>
      <p:pic>
        <p:nvPicPr>
          <p:cNvPr id="3074" name="Picture 2" descr="C:\Users\admin\Desktop\ddddum\12 ohryzek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61048"/>
            <a:ext cx="2322513" cy="232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8993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992888" cy="1143000"/>
          </a:xfrm>
        </p:spPr>
        <p:txBody>
          <a:bodyPr>
            <a:no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SMĚSNÝ KOMUNÁLNÍ </a:t>
            </a:r>
            <a:b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</a:br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ODPAD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0899" y="2348880"/>
            <a:ext cx="784887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●	vzniká po vytřídění všech ostatních 	složek a končí v popelnici nebo 	kontejneru</a:t>
            </a:r>
          </a:p>
          <a:p>
            <a:endParaRPr lang="cs-CZ" sz="3200" dirty="0"/>
          </a:p>
        </p:txBody>
      </p:sp>
      <p:pic>
        <p:nvPicPr>
          <p:cNvPr id="2050" name="Picture 2" descr="C:\Users\admin\Desktop\ddddum\46 popelnice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645024"/>
            <a:ext cx="1646237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047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7200800" cy="2088232"/>
          </a:xfrm>
        </p:spPr>
        <p:txBody>
          <a:bodyPr>
            <a:no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VÝROBKY PODLÉHAJÍCÍ ZPĚTNÉMU ODBĚRU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708920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●	můžeme v okamžiku, kdy doslouží, 	zdarma odevzdat v místech k tomu 	určených</a:t>
            </a:r>
            <a:endParaRPr lang="cs-CZ" sz="3200" i="1" dirty="0" smtClean="0"/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i="1" dirty="0" smtClean="0"/>
              <a:t>(baterie, veškeré</a:t>
            </a:r>
          </a:p>
          <a:p>
            <a:pPr lvl="1"/>
            <a:r>
              <a:rPr lang="cs-CZ" sz="3200" i="1" dirty="0"/>
              <a:t>	</a:t>
            </a:r>
            <a:r>
              <a:rPr lang="cs-CZ" sz="3200" i="1" dirty="0" smtClean="0"/>
              <a:t> elektrospotřebiče,</a:t>
            </a:r>
          </a:p>
          <a:p>
            <a:pPr lvl="1"/>
            <a:r>
              <a:rPr lang="cs-CZ" sz="3200" i="1" dirty="0"/>
              <a:t>	</a:t>
            </a:r>
            <a:r>
              <a:rPr lang="cs-CZ" sz="3200" i="1" dirty="0" smtClean="0"/>
              <a:t> minerální oleje,</a:t>
            </a:r>
          </a:p>
          <a:p>
            <a:pPr lvl="1"/>
            <a:r>
              <a:rPr lang="cs-CZ" sz="3200" i="1" dirty="0"/>
              <a:t>	</a:t>
            </a:r>
            <a:r>
              <a:rPr lang="cs-CZ" sz="3200" i="1" dirty="0" smtClean="0"/>
              <a:t> pneumatiky)</a:t>
            </a:r>
            <a:endParaRPr lang="cs-CZ" sz="3200" i="1" dirty="0"/>
          </a:p>
        </p:txBody>
      </p:sp>
      <p:pic>
        <p:nvPicPr>
          <p:cNvPr id="4098" name="Picture 2" descr="C:\Users\admin\Desktop\ddddum\63 baterie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994" y="4126815"/>
            <a:ext cx="2243137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7408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128792" cy="1143000"/>
          </a:xfrm>
        </p:spPr>
        <p:txBody>
          <a:bodyPr>
            <a:no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CO DÁL S ODPADEM?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9208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●	další nakládání s odpadem odpovídá 	vlastnostem jednotlivých druhů 	odpadů</a:t>
            </a:r>
          </a:p>
          <a:p>
            <a:endParaRPr lang="cs-CZ" sz="800" dirty="0" smtClean="0"/>
          </a:p>
          <a:p>
            <a:r>
              <a:rPr lang="cs-CZ" sz="3200" dirty="0" smtClean="0"/>
              <a:t>●	</a:t>
            </a:r>
            <a:r>
              <a:rPr lang="cs-CZ" sz="3200" b="1" dirty="0" smtClean="0"/>
              <a:t>odpad poslouží k výrobě něčeho 	užitečného, nebo je bezpečně 	uložen tak, aby nemohl uškodit 	lidem, ani životnímu prostředí</a:t>
            </a:r>
          </a:p>
          <a:p>
            <a:endParaRPr lang="cs-CZ" sz="800" b="1" dirty="0" smtClean="0"/>
          </a:p>
          <a:p>
            <a:r>
              <a:rPr lang="cs-CZ" sz="3200" dirty="0" smtClean="0">
                <a:solidFill>
                  <a:schemeClr val="bg1"/>
                </a:solidFill>
              </a:rPr>
              <a:t>●	o tom, co se s odpadem nakonec 	stane rozhoduje ten, komu odpad 	vznikl (třídí – netřídí)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1014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08912" cy="1143000"/>
          </a:xfrm>
        </p:spPr>
        <p:txBody>
          <a:bodyPr>
            <a:no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VÝROBEK – ODPAD </a:t>
            </a:r>
            <a:b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</a:br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- VÝROBEK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4" name="Ovál 3"/>
          <p:cNvSpPr/>
          <p:nvPr/>
        </p:nvSpPr>
        <p:spPr>
          <a:xfrm>
            <a:off x="395536" y="1484784"/>
            <a:ext cx="3418946" cy="1314225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7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108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</a:t>
            </a:r>
            <a:r>
              <a:rPr lang="cs-CZ" sz="2800" b="1" dirty="0" smtClean="0"/>
              <a:t>rvotní</a:t>
            </a:r>
          </a:p>
          <a:p>
            <a:pPr algn="ctr"/>
            <a:r>
              <a:rPr lang="cs-CZ" sz="2800" b="1" dirty="0" smtClean="0"/>
              <a:t>SUROVINA</a:t>
            </a:r>
            <a:endParaRPr lang="cs-CZ" sz="2800" b="1" dirty="0"/>
          </a:p>
        </p:txBody>
      </p:sp>
      <p:sp>
        <p:nvSpPr>
          <p:cNvPr id="5" name="Ovál 4"/>
          <p:cNvSpPr/>
          <p:nvPr/>
        </p:nvSpPr>
        <p:spPr>
          <a:xfrm>
            <a:off x="3261490" y="2036008"/>
            <a:ext cx="3312368" cy="936104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7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27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VÝROBEK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611672" y="2504060"/>
            <a:ext cx="3240360" cy="1080120"/>
          </a:xfrm>
          <a:prstGeom prst="ellipse">
            <a:avLst/>
          </a:prstGeom>
          <a:gradFill>
            <a:gsLst>
              <a:gs pos="0">
                <a:schemeClr val="accent3">
                  <a:lumMod val="7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SPOTŘEBITEL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 rot="19824463">
            <a:off x="5133699" y="3583829"/>
            <a:ext cx="2448272" cy="792088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7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ODPAD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 rot="1518714">
            <a:off x="5444249" y="4812034"/>
            <a:ext cx="3393150" cy="864096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7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27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SMĚSNÝ</a:t>
            </a:r>
          </a:p>
          <a:p>
            <a:pPr algn="ctr"/>
            <a:r>
              <a:rPr lang="cs-CZ" sz="2000" b="1" dirty="0">
                <a:solidFill>
                  <a:schemeClr val="tx1"/>
                </a:solidFill>
              </a:rPr>
              <a:t>s</a:t>
            </a:r>
            <a:r>
              <a:rPr lang="cs-CZ" sz="2000" b="1" dirty="0" smtClean="0">
                <a:solidFill>
                  <a:schemeClr val="tx1"/>
                </a:solidFill>
              </a:rPr>
              <a:t>kládky, spalovny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 rot="20376420">
            <a:off x="1879449" y="4630310"/>
            <a:ext cx="3870067" cy="936104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7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108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VYUŽITELNÝ</a:t>
            </a:r>
          </a:p>
          <a:p>
            <a:pPr algn="ctr"/>
            <a:r>
              <a:rPr lang="cs-CZ" sz="2000" b="1" dirty="0">
                <a:solidFill>
                  <a:schemeClr val="tx1"/>
                </a:solidFill>
              </a:rPr>
              <a:t>s</a:t>
            </a:r>
            <a:r>
              <a:rPr lang="cs-CZ" sz="2000" b="1" dirty="0" smtClean="0">
                <a:solidFill>
                  <a:schemeClr val="tx1"/>
                </a:solidFill>
              </a:rPr>
              <a:t>klo, papír, plast …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 rot="2465187">
            <a:off x="275109" y="4287738"/>
            <a:ext cx="2594646" cy="1044116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7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27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RECYKLACE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 rot="19284586">
            <a:off x="1316955" y="3116127"/>
            <a:ext cx="2808312" cy="936104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7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189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d</a:t>
            </a:r>
            <a:r>
              <a:rPr lang="cs-CZ" sz="2000" b="1" dirty="0" smtClean="0">
                <a:solidFill>
                  <a:schemeClr val="tx1"/>
                </a:solidFill>
              </a:rPr>
              <a:t>ruhotná SUROVINA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9255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69269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Zdroje: </a:t>
            </a:r>
            <a:r>
              <a:rPr lang="cs-CZ" dirty="0"/>
              <a:t>vlastní </a:t>
            </a:r>
            <a:r>
              <a:rPr lang="cs-CZ" dirty="0" smtClean="0"/>
              <a:t>obrázky </a:t>
            </a:r>
            <a:r>
              <a:rPr lang="cs-CZ" dirty="0"/>
              <a:t>(I. </a:t>
            </a:r>
            <a:r>
              <a:rPr lang="cs-CZ" dirty="0" smtClean="0"/>
              <a:t>Geislerová)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054986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</TotalTime>
  <Words>155</Words>
  <Application>Microsoft Office PowerPoint</Application>
  <PresentationFormat>Předvádění na obrazovce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Výukový materiál  zpracovaný v rámci projektu "EU peníze školám"</vt:lpstr>
      <vt:lpstr>Prezentace aplikace PowerPoint</vt:lpstr>
      <vt:lpstr>KOMUNÁLNÍ ODPAD</vt:lpstr>
      <vt:lpstr>KOMUNÁLNÍ ODPAD</vt:lpstr>
      <vt:lpstr>DOMOVNÍ ODPAD</vt:lpstr>
      <vt:lpstr>OBJEMNÉ ODPADY</vt:lpstr>
      <vt:lpstr>NEBEZPEČNÉ ODPADY</vt:lpstr>
      <vt:lpstr>BIOODPAD</vt:lpstr>
      <vt:lpstr>SMĚSNÝ KOMUNÁLNÍ  ODPAD</vt:lpstr>
      <vt:lpstr>VÝROBKY PODLÉHAJÍCÍ ZPĚTNÉMU ODBĚRU</vt:lpstr>
      <vt:lpstr>CO DÁL S ODPADEM?</vt:lpstr>
      <vt:lpstr>VÝROBEK – ODPAD  - VÝROBEK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KOMUNÁLNÍ ODPAD</dc:title>
  <dc:creator>admin</dc:creator>
  <cp:lastModifiedBy>admin</cp:lastModifiedBy>
  <cp:revision>29</cp:revision>
  <dcterms:created xsi:type="dcterms:W3CDTF">2012-02-12T22:19:30Z</dcterms:created>
  <dcterms:modified xsi:type="dcterms:W3CDTF">2012-09-05T05:44:27Z</dcterms:modified>
</cp:coreProperties>
</file>